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326" r:id="rId3"/>
    <p:sldId id="257" r:id="rId4"/>
    <p:sldId id="334" r:id="rId5"/>
    <p:sldId id="322" r:id="rId6"/>
    <p:sldId id="321" r:id="rId7"/>
    <p:sldId id="318" r:id="rId8"/>
    <p:sldId id="329" r:id="rId9"/>
    <p:sldId id="300" r:id="rId10"/>
    <p:sldId id="276" r:id="rId11"/>
    <p:sldId id="314" r:id="rId12"/>
    <p:sldId id="317" r:id="rId13"/>
    <p:sldId id="330" r:id="rId14"/>
    <p:sldId id="275" r:id="rId15"/>
    <p:sldId id="328" r:id="rId16"/>
    <p:sldId id="319" r:id="rId17"/>
    <p:sldId id="331" r:id="rId18"/>
    <p:sldId id="315" r:id="rId19"/>
    <p:sldId id="316" r:id="rId20"/>
    <p:sldId id="286" r:id="rId21"/>
    <p:sldId id="320" r:id="rId22"/>
    <p:sldId id="304" r:id="rId23"/>
    <p:sldId id="332" r:id="rId24"/>
    <p:sldId id="306" r:id="rId25"/>
    <p:sldId id="333" r:id="rId26"/>
    <p:sldId id="327" r:id="rId27"/>
    <p:sldId id="309" r:id="rId28"/>
    <p:sldId id="335" r:id="rId29"/>
    <p:sldId id="336" r:id="rId30"/>
    <p:sldId id="337" r:id="rId31"/>
    <p:sldId id="274" r:id="rId32"/>
    <p:sldId id="261" r:id="rId33"/>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市野澤　永" initials="市野澤　永" lastIdx="2" clrIdx="0">
    <p:extLst>
      <p:ext uri="{19B8F6BF-5375-455C-9EA6-DF929625EA0E}">
        <p15:presenceInfo xmlns:p15="http://schemas.microsoft.com/office/powerpoint/2012/main" userId="S-1-5-21-4000961309-1576897724-3362287296-10944" providerId="AD"/>
      </p:ext>
    </p:extLst>
  </p:cmAuthor>
  <p:cmAuthor id="2" name="永井康弘" initials="永井康弘" lastIdx="2" clrIdx="1">
    <p:extLst>
      <p:ext uri="{19B8F6BF-5375-455C-9EA6-DF929625EA0E}">
        <p15:presenceInfo xmlns:p15="http://schemas.microsoft.com/office/powerpoint/2012/main" userId="S-1-5-21-4000961309-1576897724-3362287296-53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FF99"/>
    <a:srgbClr val="FF00FF"/>
    <a:srgbClr val="CCFFCC"/>
    <a:srgbClr val="FFFFCC"/>
    <a:srgbClr val="FF99FF"/>
    <a:srgbClr val="FFFF66"/>
    <a:srgbClr val="66FFFF"/>
    <a:srgbClr val="FCFEE6"/>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varScale="1">
        <p:scale>
          <a:sx n="72" d="100"/>
          <a:sy n="72" d="100"/>
        </p:scale>
        <p:origin x="5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fsv.city-shiroi.local\&#20581;&#24247;&#23376;&#12393;&#12418;&#37096;\30&#20581;&#24247;&#35506;\10%20&#20581;&#24247;&#12389;&#12367;&#12426;&#25512;&#36914;&#29677;(&#21508;&#29677;&#20849;&#36890;&#65289;\2026&#24180;&#24230;(&#65330;8)\010%20&#20849;&#36890;\070%20&#35336;&#30011;\010%20&#24066;&#35336;&#30011;\030%20&#20196;&#21644;7&#12288;&#12288;(&#24120;&#29992;)%20&#27425;&#26399;&#20581;&#24247;&#12503;&#12521;&#12531;&#31574;&#23450;&#28310;&#20633;&#38306;&#20418;\&#26908;&#35342;&#29992;&#36039;&#26009;\&#12497;&#12527;&#12509;&#36039;&#26009;&#29992;&#12497;&#12540;&#12484;&#20462;&#27491;.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fsv.city-shiroi.local\&#20581;&#24247;&#23376;&#12393;&#12418;&#37096;\30&#20581;&#24247;&#35506;\10%20&#20581;&#24247;&#12389;&#12367;&#12426;&#25512;&#36914;&#29677;(&#21508;&#29677;&#20849;&#36890;&#65289;\2026&#24180;&#24230;(&#65330;8)\010%20&#20849;&#36890;\070%20&#35336;&#30011;\010%20&#24066;&#35336;&#30011;\030%20&#20196;&#21644;7&#12288;&#12288;(&#24120;&#29992;)%20&#27425;&#26399;&#20581;&#24247;&#12503;&#12521;&#12531;&#31574;&#23450;&#28310;&#20633;&#38306;&#20418;\&#26908;&#35342;&#29992;&#36039;&#26009;\&#12497;&#12527;&#12509;&#36039;&#26009;&#29992;&#12497;&#12540;&#12484;&#20462;&#27491;.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fsv.city-shiroi.local\&#20581;&#24247;&#23376;&#12393;&#12418;&#37096;\30&#20581;&#24247;&#35506;\10%20&#20581;&#24247;&#12389;&#12367;&#12426;&#25512;&#36914;&#29677;(&#21508;&#29677;&#20849;&#36890;&#65289;\2026&#24180;&#24230;(&#65330;8)\010%20&#20849;&#36890;\070%20&#35336;&#30011;\010%20&#24066;&#35336;&#30011;\030%20&#20196;&#21644;7&#12288;&#12288;(&#24120;&#29992;)%20&#27425;&#26399;&#20581;&#24247;&#12503;&#12521;&#12531;&#31574;&#23450;&#28310;&#20633;&#38306;&#20418;\&#26908;&#35342;&#29992;&#36039;&#26009;\&#12497;&#12527;&#12509;&#36039;&#26009;&#29992;&#12497;&#12540;&#12484;&#20462;&#27491;.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fsv.city-shiroi.local\&#20581;&#24247;&#23376;&#12393;&#12418;&#37096;\30&#20581;&#24247;&#35506;\10%20&#20581;&#24247;&#12389;&#12367;&#12426;&#25512;&#36914;&#29677;(&#21508;&#29677;&#20849;&#36890;&#65289;\2026&#24180;&#24230;(&#65330;8)\010%20&#20849;&#36890;\070%20&#35336;&#30011;\010%20&#24066;&#35336;&#30011;\030%20&#20196;&#21644;7&#12288;&#12288;(&#24120;&#29992;)%20&#27425;&#26399;&#20581;&#24247;&#12503;&#12521;&#12531;&#31574;&#23450;&#28310;&#20633;&#38306;&#20418;\&#26908;&#35342;&#29992;&#36039;&#26009;\&#12497;&#12527;&#12509;&#36039;&#26009;&#29992;&#12497;&#12540;&#12484;&#20462;&#2749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r>
              <a:rPr lang="ja-JP" altLang="en-US" sz="1600">
                <a:latin typeface="UD デジタル 教科書体 NK-R" panose="02020400000000000000" pitchFamily="18" charset="-128"/>
                <a:ea typeface="UD デジタル 教科書体 NK-R" panose="02020400000000000000" pitchFamily="18" charset="-128"/>
              </a:rPr>
              <a:t>健康感</a:t>
            </a:r>
          </a:p>
        </c:rich>
      </c:tx>
      <c:layout>
        <c:manualLayout>
          <c:xMode val="edge"/>
          <c:yMode val="edge"/>
          <c:x val="6.8756386352709697E-2"/>
          <c:y val="2.7777777777777776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title>
    <c:autoTitleDeleted val="0"/>
    <c:plotArea>
      <c:layout>
        <c:manualLayout>
          <c:layoutTarget val="inner"/>
          <c:xMode val="edge"/>
          <c:yMode val="edge"/>
          <c:x val="0.21524103456917132"/>
          <c:y val="0.14769940215806357"/>
          <c:w val="0.61674013110170267"/>
          <c:h val="0.85230059784193624"/>
        </c:manualLayout>
      </c:layout>
      <c:pieChart>
        <c:varyColors val="1"/>
        <c:ser>
          <c:idx val="0"/>
          <c:order val="0"/>
          <c:spPr>
            <a:ln>
              <a:solidFill>
                <a:schemeClr val="bg1"/>
              </a:solidFill>
            </a:ln>
          </c:spPr>
          <c:dPt>
            <c:idx val="0"/>
            <c:bubble3D val="0"/>
            <c:spPr>
              <a:solidFill>
                <a:srgbClr val="66FF66"/>
              </a:solidFill>
              <a:ln w="19050">
                <a:solidFill>
                  <a:schemeClr val="bg1"/>
                </a:solidFill>
              </a:ln>
              <a:effectLst/>
            </c:spPr>
            <c:extLst>
              <c:ext xmlns:c16="http://schemas.microsoft.com/office/drawing/2014/chart" uri="{C3380CC4-5D6E-409C-BE32-E72D297353CC}">
                <c16:uniqueId val="{00000001-6295-4E29-B94B-44EA564A2CD1}"/>
              </c:ext>
            </c:extLst>
          </c:dPt>
          <c:dPt>
            <c:idx val="1"/>
            <c:bubble3D val="0"/>
            <c:spPr>
              <a:solidFill>
                <a:schemeClr val="accent1">
                  <a:lumMod val="40000"/>
                  <a:lumOff val="60000"/>
                </a:schemeClr>
              </a:solidFill>
              <a:ln w="19050">
                <a:solidFill>
                  <a:schemeClr val="bg1"/>
                </a:solidFill>
              </a:ln>
              <a:effectLst/>
            </c:spPr>
            <c:extLst>
              <c:ext xmlns:c16="http://schemas.microsoft.com/office/drawing/2014/chart" uri="{C3380CC4-5D6E-409C-BE32-E72D297353CC}">
                <c16:uniqueId val="{00000003-6295-4E29-B94B-44EA564A2CD1}"/>
              </c:ext>
            </c:extLst>
          </c:dPt>
          <c:dPt>
            <c:idx val="2"/>
            <c:bubble3D val="0"/>
            <c:spPr>
              <a:solidFill>
                <a:srgbClr val="FFC000"/>
              </a:solidFill>
              <a:ln w="19050">
                <a:solidFill>
                  <a:schemeClr val="bg1"/>
                </a:solidFill>
              </a:ln>
              <a:effectLst/>
            </c:spPr>
            <c:extLst>
              <c:ext xmlns:c16="http://schemas.microsoft.com/office/drawing/2014/chart" uri="{C3380CC4-5D6E-409C-BE32-E72D297353CC}">
                <c16:uniqueId val="{00000005-6295-4E29-B94B-44EA564A2CD1}"/>
              </c:ext>
            </c:extLst>
          </c:dPt>
          <c:dPt>
            <c:idx val="3"/>
            <c:bubble3D val="0"/>
            <c:spPr>
              <a:solidFill>
                <a:srgbClr val="FF6600"/>
              </a:solidFill>
              <a:ln w="19050">
                <a:solidFill>
                  <a:schemeClr val="bg1"/>
                </a:solidFill>
              </a:ln>
              <a:effectLst/>
            </c:spPr>
            <c:extLst>
              <c:ext xmlns:c16="http://schemas.microsoft.com/office/drawing/2014/chart" uri="{C3380CC4-5D6E-409C-BE32-E72D297353CC}">
                <c16:uniqueId val="{00000007-6295-4E29-B94B-44EA564A2CD1}"/>
              </c:ext>
            </c:extLst>
          </c:dPt>
          <c:dPt>
            <c:idx val="4"/>
            <c:bubble3D val="0"/>
            <c:spPr>
              <a:solidFill>
                <a:schemeClr val="bg1">
                  <a:lumMod val="85000"/>
                </a:schemeClr>
              </a:solidFill>
              <a:ln w="19050">
                <a:solidFill>
                  <a:schemeClr val="bg1"/>
                </a:solidFill>
              </a:ln>
              <a:effectLst/>
            </c:spPr>
            <c:extLst>
              <c:ext xmlns:c16="http://schemas.microsoft.com/office/drawing/2014/chart" uri="{C3380CC4-5D6E-409C-BE32-E72D297353CC}">
                <c16:uniqueId val="{00000009-6295-4E29-B94B-44EA564A2CD1}"/>
              </c:ext>
            </c:extLst>
          </c:dPt>
          <c:dLbls>
            <c:dLbl>
              <c:idx val="0"/>
              <c:layout>
                <c:manualLayout>
                  <c:x val="-0.13113554630714289"/>
                  <c:y val="0.21612277631962667"/>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3985883990644505"/>
                      <c:h val="0.15314814814814814"/>
                    </c:manualLayout>
                  </c15:layout>
                </c:ext>
                <c:ext xmlns:c16="http://schemas.microsoft.com/office/drawing/2014/chart" uri="{C3380CC4-5D6E-409C-BE32-E72D297353CC}">
                  <c16:uniqueId val="{00000001-6295-4E29-B94B-44EA564A2CD1}"/>
                </c:ext>
              </c:extLst>
            </c:dLbl>
            <c:dLbl>
              <c:idx val="1"/>
              <c:layout>
                <c:manualLayout>
                  <c:x val="1.5450564387628105E-2"/>
                  <c:y val="-0.1825"/>
                </c:manualLayout>
              </c:layout>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15:layout>
                    <c:manualLayout>
                      <c:w val="0.3342178521524109"/>
                      <c:h val="0.1948148148148148"/>
                    </c:manualLayout>
                  </c15:layout>
                </c:ext>
                <c:ext xmlns:c16="http://schemas.microsoft.com/office/drawing/2014/chart" uri="{C3380CC4-5D6E-409C-BE32-E72D297353CC}">
                  <c16:uniqueId val="{00000003-6295-4E29-B94B-44EA564A2CD1}"/>
                </c:ext>
              </c:extLst>
            </c:dLbl>
            <c:dLbl>
              <c:idx val="2"/>
              <c:layout>
                <c:manualLayout>
                  <c:x val="0.12387087062148601"/>
                  <c:y val="0.19071741032370954"/>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cs typeface="+mn-cs"/>
                      </a:defRPr>
                    </a:pPr>
                    <a:fld id="{96768A85-A082-4B87-ACDC-BDE1AAEB63C0}" type="CATEGORYNAME">
                      <a:rPr lang="ja-JP" altLang="en-US"/>
                      <a:pPr>
                        <a:defRPr sz="1000">
                          <a:latin typeface="UD デジタル 教科書体 NK-R" panose="02020400000000000000" pitchFamily="18" charset="-128"/>
                          <a:ea typeface="UD デジタル 教科書体 NK-R" panose="02020400000000000000" pitchFamily="18" charset="-128"/>
                        </a:defRPr>
                      </a:pPr>
                      <a:t>[分類名]</a:t>
                    </a:fld>
                    <a:r>
                      <a:rPr lang="en-US" altLang="ja-JP" baseline="0"/>
                      <a:t>,</a:t>
                    </a:r>
                  </a:p>
                  <a:p>
                    <a:pPr>
                      <a:defRPr sz="1000">
                        <a:latin typeface="UD デジタル 教科書体 NK-R" panose="02020400000000000000" pitchFamily="18" charset="-128"/>
                        <a:ea typeface="UD デジタル 教科書体 NK-R" panose="02020400000000000000" pitchFamily="18" charset="-128"/>
                      </a:defRPr>
                    </a:pPr>
                    <a:r>
                      <a:rPr lang="en-US" altLang="ja-JP" baseline="0"/>
                      <a:t> </a:t>
                    </a:r>
                    <a:fld id="{0009F4E5-590A-4172-9140-EF1891C01459}" type="VALUE">
                      <a:rPr lang="en-US" altLang="ja-JP" baseline="0"/>
                      <a:pPr>
                        <a:defRPr sz="1000">
                          <a:latin typeface="UD デジタル 教科書体 NK-R" panose="02020400000000000000" pitchFamily="18" charset="-128"/>
                          <a:ea typeface="UD デジタル 教科書体 NK-R" panose="02020400000000000000" pitchFamily="18" charset="-128"/>
                        </a:defRPr>
                      </a:pPr>
                      <a:t>[値]</a:t>
                    </a:fld>
                    <a:endParaRPr lang="en-US" altLang="ja-JP" baseline="0"/>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15:layout>
                    <c:manualLayout>
                      <c:w val="0.34805111915146186"/>
                      <c:h val="0.21333333333333335"/>
                    </c:manualLayout>
                  </c15:layout>
                  <c15:dlblFieldTable/>
                  <c15:showDataLabelsRange val="0"/>
                </c:ext>
                <c:ext xmlns:c16="http://schemas.microsoft.com/office/drawing/2014/chart" uri="{C3380CC4-5D6E-409C-BE32-E72D297353CC}">
                  <c16:uniqueId val="{00000005-6295-4E29-B94B-44EA564A2CD1}"/>
                </c:ext>
              </c:extLst>
            </c:dLbl>
            <c:dLbl>
              <c:idx val="3"/>
              <c:layout>
                <c:manualLayout>
                  <c:x val="4.419901088298165E-2"/>
                  <c:y val="0.10951589384660251"/>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8310397780722468"/>
                      <c:h val="0.15314814814814814"/>
                    </c:manualLayout>
                  </c15:layout>
                </c:ext>
                <c:ext xmlns:c16="http://schemas.microsoft.com/office/drawing/2014/chart" uri="{C3380CC4-5D6E-409C-BE32-E72D297353CC}">
                  <c16:uniqueId val="{00000007-6295-4E29-B94B-44EA564A2CD1}"/>
                </c:ext>
              </c:extLst>
            </c:dLbl>
            <c:dLbl>
              <c:idx val="4"/>
              <c:layout>
                <c:manualLayout>
                  <c:x val="0.13975665826308975"/>
                  <c:y val="2.8935185185185185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6295-4E29-B94B-44EA564A2CD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健康感!$B$4:$B$8</c:f>
              <c:strCache>
                <c:ptCount val="5"/>
                <c:pt idx="0">
                  <c:v>①健康である</c:v>
                </c:pt>
                <c:pt idx="1">
                  <c:v>②まあ健康である</c:v>
                </c:pt>
                <c:pt idx="2">
                  <c:v>③あまり健康でない</c:v>
                </c:pt>
                <c:pt idx="3">
                  <c:v>④健康でない</c:v>
                </c:pt>
                <c:pt idx="4">
                  <c:v>⑤無回答</c:v>
                </c:pt>
              </c:strCache>
            </c:strRef>
          </c:cat>
          <c:val>
            <c:numRef>
              <c:f>健康感!$C$4:$C$8</c:f>
              <c:numCache>
                <c:formatCode>0.0%</c:formatCode>
                <c:ptCount val="5"/>
                <c:pt idx="0">
                  <c:v>0.2</c:v>
                </c:pt>
                <c:pt idx="1">
                  <c:v>0.60799999999999998</c:v>
                </c:pt>
                <c:pt idx="2">
                  <c:v>0.14099999999999999</c:v>
                </c:pt>
                <c:pt idx="3">
                  <c:v>3.5999999999999997E-2</c:v>
                </c:pt>
                <c:pt idx="4">
                  <c:v>1.4999999999999999E-2</c:v>
                </c:pt>
              </c:numCache>
            </c:numRef>
          </c:val>
          <c:extLst>
            <c:ext xmlns:c16="http://schemas.microsoft.com/office/drawing/2014/chart" uri="{C3380CC4-5D6E-409C-BE32-E72D297353CC}">
              <c16:uniqueId val="{0000000A-6295-4E29-B94B-44EA564A2CD1}"/>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ja-JP" altLang="en-US" sz="1000">
                <a:latin typeface="UD デジタル 教科書体 NK-R" panose="02020400000000000000" pitchFamily="18" charset="-128"/>
                <a:ea typeface="UD デジタル 教科書体 NK-R" panose="02020400000000000000" pitchFamily="18" charset="-128"/>
              </a:rPr>
              <a:t>野菜料理の一日の摂取量</a:t>
            </a:r>
          </a:p>
        </c:rich>
      </c:tx>
      <c:layout>
        <c:manualLayout>
          <c:xMode val="edge"/>
          <c:yMode val="edge"/>
          <c:x val="0.22767942872453553"/>
          <c:y val="1.5359447350152667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1120770376675888"/>
          <c:y val="0.17547717993584139"/>
          <c:w val="0.7550624246293538"/>
          <c:h val="0.77603638086905802"/>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91B-4358-8DDD-BAE6A2BFD681}"/>
              </c:ext>
            </c:extLst>
          </c:dPt>
          <c:dPt>
            <c:idx val="1"/>
            <c:bubble3D val="0"/>
            <c:spPr>
              <a:solidFill>
                <a:srgbClr val="FF6600"/>
              </a:solidFill>
              <a:ln w="19050">
                <a:solidFill>
                  <a:schemeClr val="lt1"/>
                </a:solidFill>
              </a:ln>
              <a:effectLst/>
            </c:spPr>
            <c:extLst>
              <c:ext xmlns:c16="http://schemas.microsoft.com/office/drawing/2014/chart" uri="{C3380CC4-5D6E-409C-BE32-E72D297353CC}">
                <c16:uniqueId val="{00000003-091B-4358-8DDD-BAE6A2BFD681}"/>
              </c:ext>
            </c:extLst>
          </c:dPt>
          <c:dPt>
            <c:idx val="2"/>
            <c:bubble3D val="0"/>
            <c:spPr>
              <a:solidFill>
                <a:srgbClr val="FF99CC"/>
              </a:solidFill>
              <a:ln w="19050">
                <a:solidFill>
                  <a:schemeClr val="lt1"/>
                </a:solidFill>
              </a:ln>
              <a:effectLst/>
            </c:spPr>
            <c:extLst>
              <c:ext xmlns:c16="http://schemas.microsoft.com/office/drawing/2014/chart" uri="{C3380CC4-5D6E-409C-BE32-E72D297353CC}">
                <c16:uniqueId val="{00000005-091B-4358-8DDD-BAE6A2BFD681}"/>
              </c:ext>
            </c:extLst>
          </c:dPt>
          <c:dPt>
            <c:idx val="3"/>
            <c:bubble3D val="0"/>
            <c:spPr>
              <a:solidFill>
                <a:srgbClr val="FFFF00"/>
              </a:solidFill>
              <a:ln w="19050">
                <a:solidFill>
                  <a:schemeClr val="lt1"/>
                </a:solidFill>
              </a:ln>
              <a:effectLst/>
            </c:spPr>
            <c:extLst>
              <c:ext xmlns:c16="http://schemas.microsoft.com/office/drawing/2014/chart" uri="{C3380CC4-5D6E-409C-BE32-E72D297353CC}">
                <c16:uniqueId val="{00000007-091B-4358-8DDD-BAE6A2BFD681}"/>
              </c:ext>
            </c:extLst>
          </c:dPt>
          <c:dPt>
            <c:idx val="4"/>
            <c:bubble3D val="0"/>
            <c:spPr>
              <a:solidFill>
                <a:srgbClr val="92D050"/>
              </a:solidFill>
              <a:ln w="19050">
                <a:solidFill>
                  <a:schemeClr val="lt1"/>
                </a:solidFill>
              </a:ln>
              <a:effectLst/>
            </c:spPr>
            <c:extLst>
              <c:ext xmlns:c16="http://schemas.microsoft.com/office/drawing/2014/chart" uri="{C3380CC4-5D6E-409C-BE32-E72D297353CC}">
                <c16:uniqueId val="{00000009-091B-4358-8DDD-BAE6A2BFD681}"/>
              </c:ext>
            </c:extLst>
          </c:dPt>
          <c:dPt>
            <c:idx val="5"/>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B-091B-4358-8DDD-BAE6A2BFD681}"/>
              </c:ext>
            </c:extLst>
          </c:dPt>
          <c:dLbls>
            <c:dLbl>
              <c:idx val="1"/>
              <c:layout>
                <c:manualLayout>
                  <c:x val="-4.5045045045045126E-2"/>
                  <c:y val="0.10185185185185185"/>
                </c:manualLayout>
              </c:layout>
              <c:spPr>
                <a:noFill/>
                <a:ln>
                  <a:noFill/>
                </a:ln>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dk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3395013123359579"/>
                      <c:h val="0.19050488480606592"/>
                    </c:manualLayout>
                  </c15:layout>
                </c:ext>
                <c:ext xmlns:c16="http://schemas.microsoft.com/office/drawing/2014/chart" uri="{C3380CC4-5D6E-409C-BE32-E72D297353CC}">
                  <c16:uniqueId val="{00000003-091B-4358-8DDD-BAE6A2BFD681}"/>
                </c:ext>
              </c:extLst>
            </c:dLbl>
            <c:dLbl>
              <c:idx val="2"/>
              <c:layout>
                <c:manualLayout>
                  <c:x val="-0.2475225225225226"/>
                  <c:y val="-0.14351833624963556"/>
                </c:manualLayout>
              </c:layout>
              <c:spPr>
                <a:noFill/>
                <a:ln>
                  <a:noFill/>
                </a:ln>
                <a:effectLst/>
              </c:spPr>
              <c:txPr>
                <a:bodyPr rot="0" spcFirstLastPara="1" vertOverflow="clip" horzOverflow="clip" vert="horz" wrap="square" lIns="38100" tIns="19050" rIns="38100" bIns="19050" anchor="ctr" anchorCtr="1">
                  <a:noAutofit/>
                </a:bodyPr>
                <a:lstStyle/>
                <a:p>
                  <a:pPr>
                    <a:defRPr sz="950" b="0" i="0" u="none" strike="noStrike" kern="1200" baseline="0">
                      <a:solidFill>
                        <a:schemeClr val="dk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6305135844505922"/>
                      <c:h val="0.23311825605132688"/>
                    </c:manualLayout>
                  </c15:layout>
                </c:ext>
                <c:ext xmlns:c16="http://schemas.microsoft.com/office/drawing/2014/chart" uri="{C3380CC4-5D6E-409C-BE32-E72D297353CC}">
                  <c16:uniqueId val="{00000005-091B-4358-8DDD-BAE6A2BFD681}"/>
                </c:ext>
              </c:extLst>
            </c:dLbl>
            <c:dLbl>
              <c:idx val="3"/>
              <c:layout>
                <c:manualLayout>
                  <c:x val="0.106681740795914"/>
                  <c:y val="2.7777777777777776E-2"/>
                </c:manualLayout>
              </c:layout>
              <c:spPr>
                <a:noFill/>
                <a:ln>
                  <a:noFill/>
                </a:ln>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dk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6139249485706173"/>
                      <c:h val="0.35136118401866434"/>
                    </c:manualLayout>
                  </c15:layout>
                </c:ext>
                <c:ext xmlns:c16="http://schemas.microsoft.com/office/drawing/2014/chart" uri="{C3380CC4-5D6E-409C-BE32-E72D297353CC}">
                  <c16:uniqueId val="{00000007-091B-4358-8DDD-BAE6A2BFD681}"/>
                </c:ext>
              </c:extLst>
            </c:dLbl>
            <c:dLbl>
              <c:idx val="4"/>
              <c:layout>
                <c:manualLayout>
                  <c:x val="0.11936919202667232"/>
                  <c:y val="0.24305537328667251"/>
                </c:manualLayout>
              </c:layout>
              <c:spPr>
                <a:noFill/>
                <a:ln>
                  <a:noFill/>
                </a:ln>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dk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31094204440661127"/>
                      <c:h val="0.23562044327792356"/>
                    </c:manualLayout>
                  </c15:layout>
                </c:ext>
                <c:ext xmlns:c16="http://schemas.microsoft.com/office/drawing/2014/chart" uri="{C3380CC4-5D6E-409C-BE32-E72D297353CC}">
                  <c16:uniqueId val="{00000009-091B-4358-8DDD-BAE6A2BFD681}"/>
                </c:ext>
              </c:extLst>
            </c:dLbl>
            <c:dLbl>
              <c:idx val="5"/>
              <c:layout>
                <c:manualLayout>
                  <c:x val="-4.954954954954955E-2"/>
                  <c:y val="8.3333333333333329E-2"/>
                </c:manualLayout>
              </c:layout>
              <c:spPr>
                <a:noFill/>
                <a:ln>
                  <a:noFill/>
                </a:ln>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dk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ext>
                <c:ext xmlns:c16="http://schemas.microsoft.com/office/drawing/2014/chart" uri="{C3380CC4-5D6E-409C-BE32-E72D297353CC}">
                  <c16:uniqueId val="{0000000B-091B-4358-8DDD-BAE6A2BFD681}"/>
                </c:ext>
              </c:extLst>
            </c:dLbl>
            <c:spPr>
              <a:solidFill>
                <a:sysClr val="window" lastClr="FFFFFF"/>
              </a:solidFill>
              <a:ln>
                <a:noFill/>
              </a:ln>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dk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outEnd"/>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栄養!$B$2:$B$7</c:f>
              <c:strCache>
                <c:ptCount val="6"/>
                <c:pt idx="1">
                  <c:v>なし</c:v>
                </c:pt>
                <c:pt idx="2">
                  <c:v>１～２皿</c:v>
                </c:pt>
                <c:pt idx="3">
                  <c:v>３～４皿</c:v>
                </c:pt>
                <c:pt idx="4">
                  <c:v>５～６皿</c:v>
                </c:pt>
                <c:pt idx="5">
                  <c:v>その他</c:v>
                </c:pt>
              </c:strCache>
            </c:strRef>
          </c:cat>
          <c:val>
            <c:numRef>
              <c:f>栄養!$C$2:$C$7</c:f>
              <c:numCache>
                <c:formatCode>0.0%</c:formatCode>
                <c:ptCount val="6"/>
                <c:pt idx="1">
                  <c:v>6.7000000000000004E-2</c:v>
                </c:pt>
                <c:pt idx="2">
                  <c:v>0.54</c:v>
                </c:pt>
                <c:pt idx="3">
                  <c:v>0.247</c:v>
                </c:pt>
                <c:pt idx="4">
                  <c:v>0.11600000000000001</c:v>
                </c:pt>
                <c:pt idx="5">
                  <c:v>0.03</c:v>
                </c:pt>
              </c:numCache>
            </c:numRef>
          </c:val>
          <c:extLst>
            <c:ext xmlns:c16="http://schemas.microsoft.com/office/drawing/2014/chart" uri="{C3380CC4-5D6E-409C-BE32-E72D297353CC}">
              <c16:uniqueId val="{0000000C-091B-4358-8DDD-BAE6A2BFD681}"/>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ja-JP" altLang="en-US" sz="950" dirty="0">
                <a:latin typeface="UD デジタル 教科書体 NK-R" panose="02020400000000000000" pitchFamily="18" charset="-128"/>
                <a:ea typeface="UD デジタル 教科書体 NK-R" panose="02020400000000000000" pitchFamily="18" charset="-128"/>
              </a:rPr>
              <a:t>主食、主菜、副菜の揃った食事の回数</a:t>
            </a:r>
            <a:r>
              <a:rPr lang="en-US" altLang="ja-JP" sz="950" dirty="0">
                <a:latin typeface="UD デジタル 教科書体 NK-R" panose="02020400000000000000" pitchFamily="18" charset="-128"/>
                <a:ea typeface="UD デジタル 教科書体 NK-R" panose="02020400000000000000" pitchFamily="18" charset="-128"/>
              </a:rPr>
              <a:t>/</a:t>
            </a:r>
            <a:r>
              <a:rPr lang="ja-JP" altLang="en-US" sz="950" dirty="0">
                <a:latin typeface="UD デジタル 教科書体 NK-R" panose="02020400000000000000" pitchFamily="18" charset="-128"/>
                <a:ea typeface="UD デジタル 教科書体 NK-R" panose="02020400000000000000" pitchFamily="18" charset="-128"/>
              </a:rPr>
              <a:t>日</a:t>
            </a:r>
          </a:p>
        </c:rich>
      </c:tx>
      <c:layout>
        <c:manualLayout>
          <c:xMode val="edge"/>
          <c:yMode val="edge"/>
          <c:x val="0.10202702702702703"/>
          <c:y val="9.2592592592592587E-3"/>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1120770376675888"/>
          <c:y val="0.17547717993584139"/>
          <c:w val="0.7550624246293538"/>
          <c:h val="0.77603638086905802"/>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A5A-4565-A849-54AAF2634E85}"/>
              </c:ext>
            </c:extLst>
          </c:dPt>
          <c:dPt>
            <c:idx val="1"/>
            <c:bubble3D val="0"/>
            <c:spPr>
              <a:solidFill>
                <a:srgbClr val="92D050"/>
              </a:solidFill>
              <a:ln w="19050">
                <a:solidFill>
                  <a:schemeClr val="lt1"/>
                </a:solidFill>
              </a:ln>
              <a:effectLst/>
            </c:spPr>
            <c:extLst>
              <c:ext xmlns:c16="http://schemas.microsoft.com/office/drawing/2014/chart" uri="{C3380CC4-5D6E-409C-BE32-E72D297353CC}">
                <c16:uniqueId val="{00000003-7A5A-4565-A849-54AAF2634E85}"/>
              </c:ext>
            </c:extLst>
          </c:dPt>
          <c:dPt>
            <c:idx val="2"/>
            <c:bubble3D val="0"/>
            <c:spPr>
              <a:solidFill>
                <a:srgbClr val="FFFF00"/>
              </a:solidFill>
              <a:ln w="19050">
                <a:solidFill>
                  <a:schemeClr val="lt1"/>
                </a:solidFill>
              </a:ln>
              <a:effectLst/>
            </c:spPr>
            <c:extLst>
              <c:ext xmlns:c16="http://schemas.microsoft.com/office/drawing/2014/chart" uri="{C3380CC4-5D6E-409C-BE32-E72D297353CC}">
                <c16:uniqueId val="{00000005-7A5A-4565-A849-54AAF2634E85}"/>
              </c:ext>
            </c:extLst>
          </c:dPt>
          <c:dPt>
            <c:idx val="3"/>
            <c:bubble3D val="0"/>
            <c:spPr>
              <a:solidFill>
                <a:srgbClr val="FF99CC"/>
              </a:solidFill>
              <a:ln w="19050">
                <a:solidFill>
                  <a:schemeClr val="lt1"/>
                </a:solidFill>
              </a:ln>
              <a:effectLst/>
            </c:spPr>
            <c:extLst>
              <c:ext xmlns:c16="http://schemas.microsoft.com/office/drawing/2014/chart" uri="{C3380CC4-5D6E-409C-BE32-E72D297353CC}">
                <c16:uniqueId val="{00000007-7A5A-4565-A849-54AAF2634E85}"/>
              </c:ext>
            </c:extLst>
          </c:dPt>
          <c:dPt>
            <c:idx val="4"/>
            <c:bubble3D val="0"/>
            <c:spPr>
              <a:solidFill>
                <a:srgbClr val="FF6600"/>
              </a:solidFill>
              <a:ln w="19050">
                <a:solidFill>
                  <a:schemeClr val="lt1"/>
                </a:solidFill>
              </a:ln>
              <a:effectLst/>
            </c:spPr>
            <c:extLst>
              <c:ext xmlns:c16="http://schemas.microsoft.com/office/drawing/2014/chart" uri="{C3380CC4-5D6E-409C-BE32-E72D297353CC}">
                <c16:uniqueId val="{00000009-7A5A-4565-A849-54AAF2634E85}"/>
              </c:ext>
            </c:extLst>
          </c:dPt>
          <c:dPt>
            <c:idx val="5"/>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B-7A5A-4565-A849-54AAF2634E85}"/>
              </c:ext>
            </c:extLst>
          </c:dPt>
          <c:dLbls>
            <c:dLbl>
              <c:idx val="1"/>
              <c:layout>
                <c:manualLayout>
                  <c:x val="-4.5482372135915446E-2"/>
                  <c:y val="0.10585958005249343"/>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A5A-4565-A849-54AAF2634E85}"/>
                </c:ext>
              </c:extLst>
            </c:dLbl>
            <c:dLbl>
              <c:idx val="4"/>
              <c:layout>
                <c:manualLayout>
                  <c:x val="4.1515925374193087E-3"/>
                  <c:y val="0.13565470982793817"/>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A5A-4565-A849-54AAF2634E85}"/>
                </c:ext>
              </c:extLst>
            </c:dLbl>
            <c:dLbl>
              <c:idx val="5"/>
              <c:layout>
                <c:manualLayout>
                  <c:x val="2.9055472795630276E-2"/>
                  <c:y val="7.9861111111111105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7A5A-4565-A849-54AAF2634E85}"/>
                </c:ext>
              </c:extLst>
            </c:dLbl>
            <c:spPr>
              <a:noFill/>
              <a:ln>
                <a:noFill/>
              </a:ln>
              <a:effectLst/>
            </c:spPr>
            <c:txPr>
              <a:bodyPr rot="0" spcFirstLastPara="1" vertOverflow="ellipsis" vert="horz" wrap="square" lIns="38100" tIns="19050" rIns="38100" bIns="19050" anchor="ctr" anchorCtr="1">
                <a:spAutoFit/>
              </a:bodyPr>
              <a:lstStyle/>
              <a:p>
                <a:pPr>
                  <a:defRPr sz="950" b="0" i="0" u="none" strike="noStrike" kern="1200" baseline="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栄養!$M$2:$M$7</c:f>
              <c:strCache>
                <c:ptCount val="6"/>
                <c:pt idx="1">
                  <c:v>３回</c:v>
                </c:pt>
                <c:pt idx="2">
                  <c:v>２回</c:v>
                </c:pt>
                <c:pt idx="3">
                  <c:v>１回</c:v>
                </c:pt>
                <c:pt idx="4">
                  <c:v>０回</c:v>
                </c:pt>
                <c:pt idx="5">
                  <c:v>無回答</c:v>
                </c:pt>
              </c:strCache>
            </c:strRef>
          </c:cat>
          <c:val>
            <c:numRef>
              <c:f>栄養!$N$2:$N$7</c:f>
              <c:numCache>
                <c:formatCode>0.0%</c:formatCode>
                <c:ptCount val="6"/>
                <c:pt idx="1">
                  <c:v>0.19</c:v>
                </c:pt>
                <c:pt idx="2">
                  <c:v>0.40300000000000002</c:v>
                </c:pt>
                <c:pt idx="3">
                  <c:v>0.33700000000000002</c:v>
                </c:pt>
                <c:pt idx="4">
                  <c:v>5.1999999999999998E-2</c:v>
                </c:pt>
                <c:pt idx="5">
                  <c:v>1.7999999999999999E-2</c:v>
                </c:pt>
              </c:numCache>
            </c:numRef>
          </c:val>
          <c:extLst>
            <c:ext xmlns:c16="http://schemas.microsoft.com/office/drawing/2014/chart" uri="{C3380CC4-5D6E-409C-BE32-E72D297353CC}">
              <c16:uniqueId val="{0000000C-7A5A-4565-A849-54AAF2634E8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r>
              <a:rPr lang="ja-JP" altLang="en-US">
                <a:latin typeface="UD デジタル 教科書体 NK-R" panose="02020400000000000000" pitchFamily="18" charset="-128"/>
                <a:ea typeface="UD デジタル 教科書体 NK-R" panose="02020400000000000000" pitchFamily="18" charset="-128"/>
              </a:rPr>
              <a:t>毎日の睡眠時間</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title>
    <c:autoTitleDeleted val="0"/>
    <c:plotArea>
      <c:layout/>
      <c:barChart>
        <c:barDir val="bar"/>
        <c:grouping val="clustered"/>
        <c:varyColors val="0"/>
        <c:ser>
          <c:idx val="0"/>
          <c:order val="0"/>
          <c:spPr>
            <a:solidFill>
              <a:schemeClr val="accent1"/>
            </a:solidFill>
            <a:ln>
              <a:solidFill>
                <a:sysClr val="windowText" lastClr="000000">
                  <a:lumMod val="25000"/>
                  <a:lumOff val="75000"/>
                </a:sysClr>
              </a:solidFill>
            </a:ln>
            <a:effectLst/>
          </c:spPr>
          <c:invertIfNegative val="0"/>
          <c:dPt>
            <c:idx val="0"/>
            <c:invertIfNegative val="0"/>
            <c:bubble3D val="0"/>
            <c:spPr>
              <a:solidFill>
                <a:srgbClr val="FF6600"/>
              </a:solidFill>
              <a:ln>
                <a:solidFill>
                  <a:sysClr val="windowText" lastClr="000000">
                    <a:lumMod val="25000"/>
                    <a:lumOff val="75000"/>
                  </a:sysClr>
                </a:solidFill>
              </a:ln>
              <a:effectLst/>
            </c:spPr>
            <c:extLst>
              <c:ext xmlns:c16="http://schemas.microsoft.com/office/drawing/2014/chart" uri="{C3380CC4-5D6E-409C-BE32-E72D297353CC}">
                <c16:uniqueId val="{00000001-4E5E-49A7-942D-70EDAECCAEEB}"/>
              </c:ext>
            </c:extLst>
          </c:dPt>
          <c:dPt>
            <c:idx val="1"/>
            <c:invertIfNegative val="0"/>
            <c:bubble3D val="0"/>
            <c:spPr>
              <a:solidFill>
                <a:srgbClr val="FF6600"/>
              </a:solidFill>
              <a:ln>
                <a:solidFill>
                  <a:sysClr val="windowText" lastClr="000000">
                    <a:lumMod val="25000"/>
                    <a:lumOff val="75000"/>
                  </a:sysClr>
                </a:solidFill>
              </a:ln>
              <a:effectLst/>
            </c:spPr>
            <c:extLst>
              <c:ext xmlns:c16="http://schemas.microsoft.com/office/drawing/2014/chart" uri="{C3380CC4-5D6E-409C-BE32-E72D297353CC}">
                <c16:uniqueId val="{00000003-4E5E-49A7-942D-70EDAECCAEEB}"/>
              </c:ext>
            </c:extLst>
          </c:dPt>
          <c:dPt>
            <c:idx val="2"/>
            <c:invertIfNegative val="0"/>
            <c:bubble3D val="0"/>
            <c:spPr>
              <a:solidFill>
                <a:srgbClr val="99FF99"/>
              </a:solidFill>
              <a:ln>
                <a:solidFill>
                  <a:sysClr val="windowText" lastClr="000000">
                    <a:lumMod val="25000"/>
                    <a:lumOff val="75000"/>
                  </a:sysClr>
                </a:solidFill>
              </a:ln>
              <a:effectLst/>
            </c:spPr>
            <c:extLst>
              <c:ext xmlns:c16="http://schemas.microsoft.com/office/drawing/2014/chart" uri="{C3380CC4-5D6E-409C-BE32-E72D297353CC}">
                <c16:uniqueId val="{00000005-4E5E-49A7-942D-70EDAECCAEEB}"/>
              </c:ext>
            </c:extLst>
          </c:dPt>
          <c:dPt>
            <c:idx val="3"/>
            <c:invertIfNegative val="0"/>
            <c:bubble3D val="0"/>
            <c:spPr>
              <a:solidFill>
                <a:srgbClr val="99FF99"/>
              </a:solidFill>
              <a:ln>
                <a:solidFill>
                  <a:sysClr val="windowText" lastClr="000000">
                    <a:lumMod val="25000"/>
                    <a:lumOff val="75000"/>
                  </a:sysClr>
                </a:solidFill>
              </a:ln>
              <a:effectLst/>
            </c:spPr>
            <c:extLst>
              <c:ext xmlns:c16="http://schemas.microsoft.com/office/drawing/2014/chart" uri="{C3380CC4-5D6E-409C-BE32-E72D297353CC}">
                <c16:uniqueId val="{00000007-4E5E-49A7-942D-70EDAECCAEEB}"/>
              </c:ext>
            </c:extLst>
          </c:dPt>
          <c:dPt>
            <c:idx val="4"/>
            <c:invertIfNegative val="0"/>
            <c:bubble3D val="0"/>
            <c:spPr>
              <a:solidFill>
                <a:srgbClr val="99FF99"/>
              </a:solidFill>
              <a:ln>
                <a:solidFill>
                  <a:sysClr val="windowText" lastClr="000000">
                    <a:lumMod val="25000"/>
                    <a:lumOff val="75000"/>
                  </a:sysClr>
                </a:solidFill>
              </a:ln>
              <a:effectLst/>
            </c:spPr>
            <c:extLst>
              <c:ext xmlns:c16="http://schemas.microsoft.com/office/drawing/2014/chart" uri="{C3380CC4-5D6E-409C-BE32-E72D297353CC}">
                <c16:uniqueId val="{00000009-4E5E-49A7-942D-70EDAECCAEEB}"/>
              </c:ext>
            </c:extLst>
          </c:dPt>
          <c:dPt>
            <c:idx val="5"/>
            <c:invertIfNegative val="0"/>
            <c:bubble3D val="0"/>
            <c:spPr>
              <a:solidFill>
                <a:schemeClr val="bg1">
                  <a:lumMod val="85000"/>
                </a:schemeClr>
              </a:solidFill>
              <a:ln>
                <a:solidFill>
                  <a:sysClr val="windowText" lastClr="000000">
                    <a:lumMod val="25000"/>
                    <a:lumOff val="75000"/>
                  </a:sysClr>
                </a:solidFill>
              </a:ln>
              <a:effectLst/>
            </c:spPr>
            <c:extLst>
              <c:ext xmlns:c16="http://schemas.microsoft.com/office/drawing/2014/chart" uri="{C3380CC4-5D6E-409C-BE32-E72D297353CC}">
                <c16:uniqueId val="{0000000B-4E5E-49A7-942D-70EDAECCAEE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休養!$B$5:$B$10</c:f>
              <c:strCache>
                <c:ptCount val="6"/>
                <c:pt idx="0">
                  <c:v>5ｈ未満</c:v>
                </c:pt>
                <c:pt idx="1">
                  <c:v>5～６ｈ未満</c:v>
                </c:pt>
                <c:pt idx="2">
                  <c:v>6～７ｈ未満</c:v>
                </c:pt>
                <c:pt idx="3">
                  <c:v>7～８ｈ未満</c:v>
                </c:pt>
                <c:pt idx="4">
                  <c:v>8～９ｈ未満</c:v>
                </c:pt>
                <c:pt idx="5">
                  <c:v>9ｈ以上</c:v>
                </c:pt>
              </c:strCache>
            </c:strRef>
          </c:cat>
          <c:val>
            <c:numRef>
              <c:f>休養!$C$5:$C$10</c:f>
              <c:numCache>
                <c:formatCode>0.0%</c:formatCode>
                <c:ptCount val="6"/>
                <c:pt idx="0">
                  <c:v>0.10199999999999999</c:v>
                </c:pt>
                <c:pt idx="1">
                  <c:v>0.317</c:v>
                </c:pt>
                <c:pt idx="2">
                  <c:v>0.33600000000000002</c:v>
                </c:pt>
                <c:pt idx="3">
                  <c:v>0.17100000000000001</c:v>
                </c:pt>
                <c:pt idx="4">
                  <c:v>5.0999999999999997E-2</c:v>
                </c:pt>
                <c:pt idx="5">
                  <c:v>1.2E-2</c:v>
                </c:pt>
              </c:numCache>
            </c:numRef>
          </c:val>
          <c:extLst>
            <c:ext xmlns:c16="http://schemas.microsoft.com/office/drawing/2014/chart" uri="{C3380CC4-5D6E-409C-BE32-E72D297353CC}">
              <c16:uniqueId val="{0000000C-4E5E-49A7-942D-70EDAECCAEEB}"/>
            </c:ext>
          </c:extLst>
        </c:ser>
        <c:dLbls>
          <c:dLblPos val="outEnd"/>
          <c:showLegendKey val="0"/>
          <c:showVal val="1"/>
          <c:showCatName val="0"/>
          <c:showSerName val="0"/>
          <c:showPercent val="0"/>
          <c:showBubbleSize val="0"/>
        </c:dLbls>
        <c:gapWidth val="50"/>
        <c:axId val="1633236992"/>
        <c:axId val="1633241152"/>
      </c:barChart>
      <c:catAx>
        <c:axId val="1633236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UD デジタル 教科書体 NK-R" panose="02020400000000000000" pitchFamily="18" charset="-128"/>
                <a:ea typeface="UD デジタル 教科書体 NK-R" panose="02020400000000000000" pitchFamily="18" charset="-128"/>
                <a:cs typeface="+mn-cs"/>
              </a:defRPr>
            </a:pPr>
            <a:endParaRPr lang="ja-JP"/>
          </a:p>
        </c:txPr>
        <c:crossAx val="1633241152"/>
        <c:crosses val="autoZero"/>
        <c:auto val="1"/>
        <c:lblAlgn val="ctr"/>
        <c:lblOffset val="100"/>
        <c:noMultiLvlLbl val="0"/>
      </c:catAx>
      <c:valAx>
        <c:axId val="1633241152"/>
        <c:scaling>
          <c:orientation val="minMax"/>
        </c:scaling>
        <c:delete val="1"/>
        <c:axPos val="b"/>
        <c:numFmt formatCode="0.0%" sourceLinked="1"/>
        <c:majorTickMark val="none"/>
        <c:minorTickMark val="none"/>
        <c:tickLblPos val="nextTo"/>
        <c:crossAx val="1633236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3"/>
            <a:ext cx="2919413" cy="495300"/>
          </a:xfrm>
          <a:prstGeom prst="rect">
            <a:avLst/>
          </a:prstGeom>
        </p:spPr>
        <p:txBody>
          <a:bodyPr vert="horz" lIns="91412" tIns="45707" rIns="91412" bIns="4570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3"/>
            <a:ext cx="2919412" cy="495300"/>
          </a:xfrm>
          <a:prstGeom prst="rect">
            <a:avLst/>
          </a:prstGeom>
        </p:spPr>
        <p:txBody>
          <a:bodyPr vert="horz" lIns="91412" tIns="45707" rIns="91412" bIns="45707" rtlCol="0"/>
          <a:lstStyle>
            <a:lvl1pPr algn="r">
              <a:defRPr sz="1200"/>
            </a:lvl1pPr>
          </a:lstStyle>
          <a:p>
            <a:fld id="{200EE8C5-6DF6-4301-9944-2AE4D48FEBED}" type="datetimeFigureOut">
              <a:rPr kumimoji="1" lang="ja-JP" altLang="en-US" smtClean="0"/>
              <a:t>2026/7/15</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12" tIns="45707" rIns="91412" bIns="45707" rtlCol="0" anchor="ctr"/>
          <a:lstStyle/>
          <a:p>
            <a:endParaRPr lang="ja-JP" altLang="en-US"/>
          </a:p>
        </p:txBody>
      </p:sp>
      <p:sp>
        <p:nvSpPr>
          <p:cNvPr id="5" name="ノート プレースホルダー 4"/>
          <p:cNvSpPr>
            <a:spLocks noGrp="1"/>
          </p:cNvSpPr>
          <p:nvPr>
            <p:ph type="body" sz="quarter" idx="3"/>
          </p:nvPr>
        </p:nvSpPr>
        <p:spPr>
          <a:xfrm>
            <a:off x="673103" y="4748213"/>
            <a:ext cx="5389563" cy="3884612"/>
          </a:xfrm>
          <a:prstGeom prst="rect">
            <a:avLst/>
          </a:prstGeom>
        </p:spPr>
        <p:txBody>
          <a:bodyPr vert="horz" lIns="91412" tIns="45707" rIns="91412" bIns="4570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371014"/>
            <a:ext cx="2919413" cy="495300"/>
          </a:xfrm>
          <a:prstGeom prst="rect">
            <a:avLst/>
          </a:prstGeom>
        </p:spPr>
        <p:txBody>
          <a:bodyPr vert="horz" lIns="91412" tIns="45707" rIns="91412" bIns="4570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4"/>
            <a:ext cx="2919412" cy="495300"/>
          </a:xfrm>
          <a:prstGeom prst="rect">
            <a:avLst/>
          </a:prstGeom>
        </p:spPr>
        <p:txBody>
          <a:bodyPr vert="horz" lIns="91412" tIns="45707" rIns="91412" bIns="45707" rtlCol="0" anchor="b"/>
          <a:lstStyle>
            <a:lvl1pPr algn="r">
              <a:defRPr sz="1200"/>
            </a:lvl1pPr>
          </a:lstStyle>
          <a:p>
            <a:fld id="{A0245AFD-3A07-40D2-864A-C86D0D22197D}" type="slidenum">
              <a:rPr kumimoji="1" lang="ja-JP" altLang="en-US" smtClean="0"/>
              <a:t>‹#›</a:t>
            </a:fld>
            <a:endParaRPr kumimoji="1" lang="ja-JP" altLang="en-US"/>
          </a:p>
        </p:txBody>
      </p:sp>
    </p:spTree>
    <p:extLst>
      <p:ext uri="{BB962C8B-B14F-4D97-AF65-F5344CB8AC3E}">
        <p14:creationId xmlns:p14="http://schemas.microsoft.com/office/powerpoint/2010/main" val="100276666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74CCB88-68C8-4514-AED4-2A889E7711FB}" type="datetime1">
              <a:rPr kumimoji="1" lang="ja-JP" altLang="en-US" smtClean="0"/>
              <a:t>2026/7/15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3351080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254F27-E3E9-42BC-AB7E-B2EAE172BB6F}" type="datetime1">
              <a:rPr kumimoji="1" lang="ja-JP" altLang="en-US" smtClean="0"/>
              <a:t>2026/7/15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282651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9D3C73E-B77B-4813-BADA-DA166C9115C6}" type="datetime1">
              <a:rPr kumimoji="1" lang="ja-JP" altLang="en-US" smtClean="0"/>
              <a:t>2026/7/15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1275650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DB7075E-01EB-4E7C-A122-D8DC17A57560}" type="datetime1">
              <a:rPr kumimoji="1" lang="ja-JP" altLang="en-US" smtClean="0"/>
              <a:t>2026/7/15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3282367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614C0A9-7289-44E6-836B-EC84C5107CF2}" type="datetime1">
              <a:rPr kumimoji="1" lang="ja-JP" altLang="en-US" smtClean="0"/>
              <a:t>2026/7/15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2124723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6EB9CB27-0F05-4096-A7FA-E77137B0E1A7}" type="datetime1">
              <a:rPr kumimoji="1" lang="ja-JP" altLang="en-US" smtClean="0"/>
              <a:t>2026/7/15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2514386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E636396-E6AE-4ABF-97F6-74348806E37C}" type="datetime1">
              <a:rPr kumimoji="1" lang="ja-JP" altLang="en-US" smtClean="0"/>
              <a:t>2026/7/15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842384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8F502F-3168-4CF2-9441-25859F66E630}" type="datetime1">
              <a:rPr kumimoji="1" lang="ja-JP" altLang="en-US" smtClean="0"/>
              <a:t>2026/7/15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36855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5F1A954-0E61-4D19-AD5E-661D8F1240DC}" type="datetime1">
              <a:rPr kumimoji="1" lang="ja-JP" altLang="en-US" smtClean="0"/>
              <a:t>2026/7/15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528267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5F00C25-1A48-4738-A7D4-373C6DC8FEFF}" type="datetime1">
              <a:rPr kumimoji="1" lang="ja-JP" altLang="en-US" smtClean="0"/>
              <a:t>2026/7/15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197223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99458AE-257E-470F-880A-3CBBF8EB6A4E}" type="datetime1">
              <a:rPr kumimoji="1" lang="ja-JP" altLang="en-US" smtClean="0"/>
              <a:t>2026/7/15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181988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5EA12-5683-497E-8A45-658546AEE069}" type="datetime1">
              <a:rPr kumimoji="1" lang="ja-JP" altLang="en-US" smtClean="0"/>
              <a:t>2026/7/15</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D15A4-3738-4E47-9CFF-156915CB89CC}" type="slidenum">
              <a:rPr kumimoji="1" lang="ja-JP" altLang="en-US" smtClean="0"/>
              <a:t>‹#›</a:t>
            </a:fld>
            <a:endParaRPr kumimoji="1" lang="ja-JP" altLang="en-US"/>
          </a:p>
        </p:txBody>
      </p:sp>
    </p:spTree>
    <p:extLst>
      <p:ext uri="{BB962C8B-B14F-4D97-AF65-F5344CB8AC3E}">
        <p14:creationId xmlns:p14="http://schemas.microsoft.com/office/powerpoint/2010/main" val="1236262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image" Target="../media/image5.emf"/><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6.emf"/><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emf"/><Relationship Id="rId4" Type="http://schemas.openxmlformats.org/officeDocument/2006/relationships/image" Target="../media/image10.emf"/></Relationships>
</file>

<file path=ppt/slides/_rels/slide2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chart" Target="../charts/chart4.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5" Type="http://schemas.openxmlformats.org/officeDocument/2006/relationships/image" Target="../media/image17.emf"/><Relationship Id="rId4" Type="http://schemas.openxmlformats.org/officeDocument/2006/relationships/image" Target="../media/image16.emf"/></Relationships>
</file>

<file path=ppt/slides/_rels/slide2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0.emf"/></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emf"/></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emf"/></Relationships>
</file>

<file path=ppt/slides/_rels/slide2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7.xml"/><Relationship Id="rId4" Type="http://schemas.openxmlformats.org/officeDocument/2006/relationships/image" Target="../media/image32.emf"/></Relationships>
</file>

<file path=ppt/slides/_rels/slide3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10817" y="2067338"/>
            <a:ext cx="11105322" cy="1972711"/>
          </a:xfrm>
        </p:spPr>
        <p:txBody>
          <a:bodyPr>
            <a:normAutofit/>
          </a:bodyPr>
          <a:lstStyle/>
          <a:p>
            <a:r>
              <a:rPr lang="ja-JP" altLang="en-US" dirty="0">
                <a:latin typeface="UD デジタル 教科書体 NK-B" panose="02020700000000000000" pitchFamily="18" charset="-128"/>
                <a:ea typeface="UD デジタル 教科書体 NK-B" panose="02020700000000000000" pitchFamily="18" charset="-128"/>
              </a:rPr>
              <a:t>第４次しろい健康プラン骨子（案）</a:t>
            </a:r>
            <a:r>
              <a:rPr lang="en-US" altLang="ja-JP" dirty="0">
                <a:latin typeface="UD デジタル 教科書体 NK-B" panose="02020700000000000000" pitchFamily="18" charset="-128"/>
                <a:ea typeface="UD デジタル 教科書体 NK-B" panose="02020700000000000000" pitchFamily="18" charset="-128"/>
              </a:rPr>
              <a:t/>
            </a:r>
            <a:br>
              <a:rPr lang="en-US" altLang="ja-JP" dirty="0">
                <a:latin typeface="UD デジタル 教科書体 NK-B" panose="02020700000000000000" pitchFamily="18" charset="-128"/>
                <a:ea typeface="UD デジタル 教科書体 NK-B" panose="02020700000000000000" pitchFamily="18" charset="-128"/>
              </a:rPr>
            </a:br>
            <a:r>
              <a:rPr lang="ja-JP" altLang="en-US" dirty="0">
                <a:latin typeface="UD デジタル 教科書体 NK-B" panose="02020700000000000000" pitchFamily="18" charset="-128"/>
                <a:ea typeface="UD デジタル 教科書体 NK-B" panose="02020700000000000000" pitchFamily="18" charset="-128"/>
              </a:rPr>
              <a:t>と計画の方向性について</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サブタイトル 2"/>
          <p:cNvSpPr>
            <a:spLocks noGrp="1"/>
          </p:cNvSpPr>
          <p:nvPr>
            <p:ph type="subTitle" idx="1"/>
          </p:nvPr>
        </p:nvSpPr>
        <p:spPr>
          <a:xfrm>
            <a:off x="1524000" y="4738258"/>
            <a:ext cx="9144000" cy="1353052"/>
          </a:xfrm>
        </p:spPr>
        <p:txBody>
          <a:bodyPr>
            <a:normAutofit/>
          </a:bodyPr>
          <a:lstStyle/>
          <a:p>
            <a:r>
              <a:rPr kumimoji="1" lang="ja-JP" altLang="en-US" sz="4500" dirty="0">
                <a:latin typeface="UD デジタル 教科書体 NK-B" panose="02020700000000000000" pitchFamily="18" charset="-128"/>
                <a:ea typeface="UD デジタル 教科書体 NK-B" panose="02020700000000000000" pitchFamily="18" charset="-128"/>
              </a:rPr>
              <a:t>白井市健康子ども部健康課</a:t>
            </a:r>
            <a:endParaRPr kumimoji="1" lang="en-US" altLang="ja-JP" sz="4500" dirty="0">
              <a:latin typeface="UD デジタル 教科書体 NK-B" panose="02020700000000000000" pitchFamily="18" charset="-128"/>
              <a:ea typeface="UD デジタル 教科書体 NK-B" panose="02020700000000000000" pitchFamily="18" charset="-128"/>
            </a:endParaRPr>
          </a:p>
          <a:p>
            <a:r>
              <a:rPr kumimoji="1" lang="ja-JP" altLang="en-US" dirty="0">
                <a:latin typeface="UD デジタル 教科書体 NK-B" panose="02020700000000000000" pitchFamily="18" charset="-128"/>
                <a:ea typeface="UD デジタル 教科書体 NK-B" panose="02020700000000000000" pitchFamily="18" charset="-128"/>
              </a:rPr>
              <a:t>令和８年７月</a:t>
            </a:r>
          </a:p>
        </p:txBody>
      </p:sp>
      <p:sp>
        <p:nvSpPr>
          <p:cNvPr id="4" name="テキスト ボックス 3"/>
          <p:cNvSpPr txBox="1"/>
          <p:nvPr/>
        </p:nvSpPr>
        <p:spPr>
          <a:xfrm>
            <a:off x="9749727" y="249781"/>
            <a:ext cx="2054087" cy="584775"/>
          </a:xfrm>
          <a:prstGeom prst="rect">
            <a:avLst/>
          </a:prstGeom>
          <a:noFill/>
        </p:spPr>
        <p:txBody>
          <a:bodyPr wrap="square" rtlCol="0">
            <a:spAutoFit/>
          </a:bodyPr>
          <a:lstStyle/>
          <a:p>
            <a:pPr algn="ctr"/>
            <a:r>
              <a:rPr lang="ja-JP" altLang="en-US" sz="3200" dirty="0">
                <a:latin typeface="UD デジタル 教科書体 NK-B" panose="02020700000000000000" pitchFamily="18" charset="-128"/>
                <a:ea typeface="UD デジタル 教科書体 NK-B" panose="02020700000000000000" pitchFamily="18" charset="-128"/>
              </a:rPr>
              <a:t>資料２</a:t>
            </a:r>
            <a:endParaRPr kumimoji="1" lang="ja-JP" altLang="en-US" sz="3200" dirty="0">
              <a:latin typeface="UD デジタル 教科書体 NK-B" panose="02020700000000000000" pitchFamily="18" charset="-128"/>
              <a:ea typeface="UD デジタル 教科書体 NK-B" panose="02020700000000000000" pitchFamily="18" charset="-128"/>
            </a:endParaRPr>
          </a:p>
        </p:txBody>
      </p:sp>
      <p:sp>
        <p:nvSpPr>
          <p:cNvPr id="5" name="正方形/長方形 4"/>
          <p:cNvSpPr/>
          <p:nvPr/>
        </p:nvSpPr>
        <p:spPr>
          <a:xfrm>
            <a:off x="517588" y="465224"/>
            <a:ext cx="3751348" cy="369332"/>
          </a:xfrm>
          <a:prstGeom prst="rect">
            <a:avLst/>
          </a:prstGeom>
        </p:spPr>
        <p:txBody>
          <a:bodyPr wrap="none">
            <a:spAutoFit/>
          </a:bodyPr>
          <a:lstStyle/>
          <a:p>
            <a:r>
              <a:rPr lang="ja-JP" altLang="en-US" dirty="0">
                <a:latin typeface="UD デジタル 教科書体 NK-B" panose="02020700000000000000" pitchFamily="18" charset="-128"/>
                <a:ea typeface="UD デジタル 教科書体 NK-B" panose="02020700000000000000" pitchFamily="18" charset="-128"/>
              </a:rPr>
              <a:t>白井市健康づくり推進協議会議資料</a:t>
            </a:r>
          </a:p>
        </p:txBody>
      </p:sp>
      <p:sp>
        <p:nvSpPr>
          <p:cNvPr id="6" name="スライド番号プレースホルダー 5"/>
          <p:cNvSpPr>
            <a:spLocks noGrp="1"/>
          </p:cNvSpPr>
          <p:nvPr>
            <p:ph type="sldNum" sz="quarter" idx="12"/>
          </p:nvPr>
        </p:nvSpPr>
        <p:spPr/>
        <p:txBody>
          <a:bodyPr/>
          <a:lstStyle/>
          <a:p>
            <a:fld id="{751D15A4-3738-4E47-9CFF-156915CB89CC}" type="slidenum">
              <a:rPr kumimoji="1" lang="ja-JP" altLang="en-US" smtClean="0"/>
              <a:t>1</a:t>
            </a:fld>
            <a:endParaRPr kumimoji="1" lang="ja-JP" altLang="en-US"/>
          </a:p>
        </p:txBody>
      </p:sp>
    </p:spTree>
    <p:extLst>
      <p:ext uri="{BB962C8B-B14F-4D97-AF65-F5344CB8AC3E}">
        <p14:creationId xmlns:p14="http://schemas.microsoft.com/office/powerpoint/2010/main" val="365716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10820" y="463826"/>
            <a:ext cx="2623930" cy="769441"/>
          </a:xfrm>
          <a:prstGeom prst="rect">
            <a:avLst/>
          </a:prstGeom>
          <a:noFill/>
        </p:spPr>
        <p:txBody>
          <a:bodyPr wrap="square" rtlCol="0">
            <a:spAutoFit/>
          </a:bodyPr>
          <a:lstStyle/>
          <a:p>
            <a:r>
              <a:rPr lang="ja-JP" altLang="en-US" sz="4400" dirty="0">
                <a:latin typeface="UD デジタル 教科書体 NK-B" panose="02020700000000000000" pitchFamily="18" charset="-128"/>
                <a:ea typeface="UD デジタル 教科書体 NK-B" panose="02020700000000000000" pitchFamily="18" charset="-128"/>
              </a:rPr>
              <a:t>審議</a:t>
            </a:r>
            <a:r>
              <a:rPr kumimoji="1" lang="ja-JP" altLang="en-US" sz="4400" dirty="0">
                <a:latin typeface="UD デジタル 教科書体 NK-B" panose="02020700000000000000" pitchFamily="18" charset="-128"/>
                <a:ea typeface="UD デジタル 教科書体 NK-B" panose="02020700000000000000" pitchFamily="18" charset="-128"/>
              </a:rPr>
              <a:t>内容</a:t>
            </a:r>
          </a:p>
        </p:txBody>
      </p:sp>
      <p:sp>
        <p:nvSpPr>
          <p:cNvPr id="3" name="テキスト ボックス 2"/>
          <p:cNvSpPr txBox="1"/>
          <p:nvPr/>
        </p:nvSpPr>
        <p:spPr>
          <a:xfrm>
            <a:off x="728870" y="1591076"/>
            <a:ext cx="10866782" cy="4555093"/>
          </a:xfrm>
          <a:prstGeom prst="rect">
            <a:avLst/>
          </a:prstGeom>
          <a:noFill/>
        </p:spPr>
        <p:txBody>
          <a:bodyPr wrap="square" rtlCol="0">
            <a:spAutoFit/>
          </a:bodyPr>
          <a:lstStyle/>
          <a:p>
            <a:r>
              <a:rPr lang="ja-JP" altLang="en-US" sz="3200" dirty="0">
                <a:latin typeface="UD デジタル 教科書体 NK-R" panose="02020400000000000000" pitchFamily="18" charset="-128"/>
                <a:ea typeface="UD デジタル 教科書体 NK-R" panose="02020400000000000000" pitchFamily="18" charset="-128"/>
              </a:rPr>
              <a:t>＜骨子（案）について＞</a:t>
            </a:r>
            <a:endParaRPr kumimoji="1" lang="en-US" altLang="ja-JP" sz="3200" dirty="0">
              <a:latin typeface="UD デジタル 教科書体 NK-R" panose="02020400000000000000" pitchFamily="18" charset="-128"/>
              <a:ea typeface="UD デジタル 教科書体 NK-R" panose="02020400000000000000" pitchFamily="18" charset="-128"/>
            </a:endParaRPr>
          </a:p>
          <a:p>
            <a:r>
              <a:rPr kumimoji="1" lang="ja-JP" altLang="en-US" sz="3200" dirty="0">
                <a:latin typeface="UD デジタル 教科書体 NK-R" panose="02020400000000000000" pitchFamily="18" charset="-128"/>
                <a:ea typeface="UD デジタル 教科書体 NK-R" panose="02020400000000000000" pitchFamily="18" charset="-128"/>
              </a:rPr>
              <a:t>　審議事項（１）　構成案</a:t>
            </a:r>
            <a:endParaRPr kumimoji="1" lang="en-US" altLang="ja-JP" sz="32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B" panose="02020700000000000000" pitchFamily="18" charset="-128"/>
              <a:ea typeface="UD デジタル 教科書体 NK-B" panose="020207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　</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＜計画の方向性＞</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　審議事項（２）　目標設定について</a:t>
            </a:r>
            <a:endParaRPr lang="en-US" altLang="ja-JP" sz="3200" dirty="0">
              <a:latin typeface="UD デジタル 教科書体 NK-R" panose="02020400000000000000" pitchFamily="18" charset="-128"/>
              <a:ea typeface="UD デジタル 教科書体 NK-R" panose="02020400000000000000" pitchFamily="18" charset="-128"/>
            </a:endParaRPr>
          </a:p>
          <a:p>
            <a:endParaRPr lang="en-US" altLang="ja-JP" dirty="0">
              <a:latin typeface="UD デジタル 教科書体 NK-R" panose="02020400000000000000" pitchFamily="18" charset="-128"/>
              <a:ea typeface="UD デジタル 教科書体 NK-R" panose="02020400000000000000" pitchFamily="18" charset="-128"/>
            </a:endParaRPr>
          </a:p>
          <a:p>
            <a:r>
              <a:rPr kumimoji="1" lang="ja-JP" altLang="en-US" sz="3200" dirty="0">
                <a:latin typeface="UD デジタル 教科書体 NK-R" panose="02020400000000000000" pitchFamily="18" charset="-128"/>
                <a:ea typeface="UD デジタル 教科書体 NK-R" panose="02020400000000000000" pitchFamily="18" charset="-128"/>
              </a:rPr>
              <a:t>　</a:t>
            </a:r>
            <a:r>
              <a:rPr lang="ja-JP" altLang="en-US" sz="3200" dirty="0">
                <a:latin typeface="UD デジタル 教科書体 NK-R" panose="02020400000000000000" pitchFamily="18" charset="-128"/>
                <a:ea typeface="UD デジタル 教科書体 NK-R" panose="02020400000000000000" pitchFamily="18" charset="-128"/>
              </a:rPr>
              <a:t>審議</a:t>
            </a:r>
            <a:r>
              <a:rPr kumimoji="1" lang="ja-JP" altLang="en-US" sz="3200" dirty="0">
                <a:latin typeface="UD デジタル 教科書体 NK-R" panose="02020400000000000000" pitchFamily="18" charset="-128"/>
                <a:ea typeface="UD デジタル 教科書体 NK-R" panose="02020400000000000000" pitchFamily="18" charset="-128"/>
              </a:rPr>
              <a:t>事項</a:t>
            </a:r>
            <a:r>
              <a:rPr lang="ja-JP" altLang="en-US" sz="3200" dirty="0">
                <a:latin typeface="UD デジタル 教科書体 NK-R" panose="02020400000000000000" pitchFamily="18" charset="-128"/>
                <a:ea typeface="UD デジタル 教科書体 NK-R" panose="02020400000000000000" pitchFamily="18" charset="-128"/>
              </a:rPr>
              <a:t>（３）　第４次計画の主な課題に対する取組の方向性</a:t>
            </a:r>
            <a:endParaRPr lang="en-US" altLang="ja-JP" sz="3200" dirty="0">
              <a:latin typeface="UD デジタル 教科書体 NK-R" panose="02020400000000000000" pitchFamily="18" charset="-128"/>
              <a:ea typeface="UD デジタル 教科書体 NK-R" panose="02020400000000000000" pitchFamily="18" charset="-128"/>
            </a:endParaRPr>
          </a:p>
          <a:p>
            <a:r>
              <a:rPr lang="ja-JP" altLang="en-US" sz="3200" dirty="0">
                <a:latin typeface="UD デジタル 教科書体 NK-R" panose="02020400000000000000" pitchFamily="18" charset="-128"/>
                <a:ea typeface="UD デジタル 教科書体 NK-R" panose="02020400000000000000" pitchFamily="18" charset="-128"/>
              </a:rPr>
              <a:t>　　　　　　　　　　　　　　（重点的な取組）</a:t>
            </a:r>
            <a:br>
              <a:rPr lang="ja-JP" altLang="en-US" sz="3200" dirty="0">
                <a:latin typeface="UD デジタル 教科書体 NK-R" panose="02020400000000000000" pitchFamily="18" charset="-128"/>
                <a:ea typeface="UD デジタル 教科書体 NK-R" panose="02020400000000000000" pitchFamily="18" charset="-128"/>
              </a:rPr>
            </a:br>
            <a:endParaRPr kumimoji="1" lang="ja-JP" altLang="en-US" sz="3200" dirty="0">
              <a:latin typeface="UD デジタル 教科書体 NK-R" panose="02020400000000000000" pitchFamily="18" charset="-128"/>
              <a:ea typeface="UD デジタル 教科書体 NK-R" panose="02020400000000000000" pitchFamily="18" charset="-128"/>
            </a:endParaRPr>
          </a:p>
        </p:txBody>
      </p:sp>
      <p:sp>
        <p:nvSpPr>
          <p:cNvPr id="4" name="スライド番号プレースホルダー 3"/>
          <p:cNvSpPr>
            <a:spLocks noGrp="1"/>
          </p:cNvSpPr>
          <p:nvPr>
            <p:ph type="sldNum" sz="quarter" idx="12"/>
          </p:nvPr>
        </p:nvSpPr>
        <p:spPr/>
        <p:txBody>
          <a:bodyPr/>
          <a:lstStyle/>
          <a:p>
            <a:fld id="{751D15A4-3738-4E47-9CFF-156915CB89CC}" type="slidenum">
              <a:rPr kumimoji="1" lang="ja-JP" altLang="en-US" smtClean="0"/>
              <a:t>2</a:t>
            </a:fld>
            <a:endParaRPr kumimoji="1" lang="ja-JP" altLang="en-US"/>
          </a:p>
        </p:txBody>
      </p:sp>
    </p:spTree>
    <p:extLst>
      <p:ext uri="{BB962C8B-B14F-4D97-AF65-F5344CB8AC3E}">
        <p14:creationId xmlns:p14="http://schemas.microsoft.com/office/powerpoint/2010/main" val="3157170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2131"/>
            <a:ext cx="12192000" cy="584775"/>
          </a:xfrm>
          <a:prstGeom prst="rect">
            <a:avLst/>
          </a:prstGeom>
          <a:solidFill>
            <a:schemeClr val="accent5">
              <a:lumMod val="75000"/>
            </a:schemeClr>
          </a:solidFill>
        </p:spPr>
        <p:txBody>
          <a:bodyPr wrap="square" rtlCol="0">
            <a:spAutoFit/>
          </a:bodyPr>
          <a:lstStyle/>
          <a:p>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　計画策定に</a:t>
            </a:r>
            <a:r>
              <a:rPr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あたって</a:t>
            </a:r>
            <a:r>
              <a:rPr lang="ja-JP" altLang="en-US" sz="2000" dirty="0">
                <a:solidFill>
                  <a:schemeClr val="bg1"/>
                </a:solidFill>
                <a:latin typeface="UD デジタル 教科書体 NK-B" panose="02020700000000000000" pitchFamily="18" charset="-128"/>
                <a:ea typeface="UD デジタル 教科書体 NK-B" panose="02020700000000000000" pitchFamily="18" charset="-128"/>
              </a:rPr>
              <a:t>（第１章）</a:t>
            </a:r>
            <a:endPar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テキスト ボックス 2"/>
          <p:cNvSpPr txBox="1"/>
          <p:nvPr/>
        </p:nvSpPr>
        <p:spPr>
          <a:xfrm>
            <a:off x="126608" y="1020496"/>
            <a:ext cx="5969392" cy="3490186"/>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（１）策定の背景</a:t>
            </a:r>
            <a:endParaRPr lang="ja-JP" altLang="en-US" dirty="0">
              <a:latin typeface="UD デジタル 教科書体 NK-R" panose="02020400000000000000" pitchFamily="18" charset="-128"/>
              <a:ea typeface="UD デジタル 教科書体 NK-R" panose="02020400000000000000" pitchFamily="18" charset="-128"/>
            </a:endParaRPr>
          </a:p>
          <a:p>
            <a:r>
              <a:rPr lang="ja-JP" altLang="en-US" dirty="0">
                <a:latin typeface="UD デジタル 教科書体 NK-R" panose="02020400000000000000" pitchFamily="18" charset="-128"/>
                <a:ea typeface="UD デジタル 教科書体 NK-R" panose="02020400000000000000" pitchFamily="18" charset="-128"/>
              </a:rPr>
              <a:t>　</a:t>
            </a:r>
            <a:r>
              <a:rPr lang="ja-JP" altLang="en-US" sz="1300" dirty="0">
                <a:latin typeface="UD デジタル 教科書体 NK-R" panose="02020400000000000000" pitchFamily="18" charset="-128"/>
                <a:ea typeface="UD デジタル 教科書体 NK-R" panose="02020400000000000000" pitchFamily="18" charset="-128"/>
              </a:rPr>
              <a:t>　</a:t>
            </a:r>
            <a:r>
              <a:rPr lang="ja-JP" altLang="en-US" sz="1330" dirty="0">
                <a:latin typeface="UD デジタル 教科書体 NK-R" panose="02020400000000000000" pitchFamily="18" charset="-128"/>
                <a:ea typeface="UD デジタル 教科書体 NK-R" panose="02020400000000000000" pitchFamily="18" charset="-128"/>
              </a:rPr>
              <a:t>白井市では、平成</a:t>
            </a:r>
            <a:r>
              <a:rPr lang="en-US" altLang="ja-JP" sz="1330" dirty="0">
                <a:latin typeface="UD デジタル 教科書体 NK-R" panose="02020400000000000000" pitchFamily="18" charset="-128"/>
                <a:ea typeface="UD デジタル 教科書体 NK-R" panose="02020400000000000000" pitchFamily="18" charset="-128"/>
              </a:rPr>
              <a:t>22</a:t>
            </a:r>
            <a:r>
              <a:rPr lang="ja-JP" altLang="en-US" sz="1330" dirty="0">
                <a:latin typeface="UD デジタル 教科書体 NK-R" panose="02020400000000000000" pitchFamily="18" charset="-128"/>
                <a:ea typeface="UD デジタル 教科書体 NK-R" panose="02020400000000000000" pitchFamily="18" charset="-128"/>
              </a:rPr>
              <a:t>年に「第１次しろい健康プラン」を策定後、平成</a:t>
            </a:r>
            <a:r>
              <a:rPr lang="en-US" altLang="ja-JP" sz="1330" dirty="0">
                <a:latin typeface="UD デジタル 教科書体 NK-R" panose="02020400000000000000" pitchFamily="18" charset="-128"/>
                <a:ea typeface="UD デジタル 教科書体 NK-R" panose="02020400000000000000" pitchFamily="18" charset="-128"/>
              </a:rPr>
              <a:t>28</a:t>
            </a:r>
            <a:r>
              <a:rPr lang="ja-JP" altLang="en-US" sz="1330" dirty="0">
                <a:latin typeface="UD デジタル 教科書体 NK-R" panose="02020400000000000000" pitchFamily="18" charset="-128"/>
                <a:ea typeface="UD デジタル 教科書体 NK-R" panose="02020400000000000000" pitchFamily="18" charset="-128"/>
              </a:rPr>
              <a:t>年には健康増進、食育、歯科口腔保健を一体化した「第２次しろい健康プラン」、平成</a:t>
            </a:r>
            <a:r>
              <a:rPr lang="en-US" altLang="ja-JP" sz="1330" dirty="0">
                <a:latin typeface="UD デジタル 教科書体 NK-R" panose="02020400000000000000" pitchFamily="18" charset="-128"/>
                <a:ea typeface="UD デジタル 教科書体 NK-R" panose="02020400000000000000" pitchFamily="18" charset="-128"/>
              </a:rPr>
              <a:t>31</a:t>
            </a:r>
            <a:r>
              <a:rPr lang="ja-JP" altLang="en-US" sz="1330" dirty="0">
                <a:latin typeface="UD デジタル 教科書体 NK-R" panose="02020400000000000000" pitchFamily="18" charset="-128"/>
                <a:ea typeface="UD デジタル 教科書体 NK-R" panose="02020400000000000000" pitchFamily="18" charset="-128"/>
              </a:rPr>
              <a:t>年には自殺対策基本法に基づき「自殺対策計画」を策定、そして令和３年には４つの計画を合わせた「第３次しろい健康プラン」を策定し、「自分らしく元気にみんなで力を合わせる健康づくり」を基本方針に健康寿命の延伸を目指し取り組んできました。</a:t>
            </a:r>
          </a:p>
          <a:p>
            <a:endParaRPr lang="ja-JP" altLang="en-US" sz="1330" dirty="0">
              <a:latin typeface="UD デジタル 教科書体 NK-R" panose="02020400000000000000" pitchFamily="18" charset="-128"/>
              <a:ea typeface="UD デジタル 教科書体 NK-R" panose="02020400000000000000" pitchFamily="18" charset="-128"/>
            </a:endParaRPr>
          </a:p>
          <a:p>
            <a:r>
              <a:rPr lang="ja-JP" altLang="en-US" sz="1330" dirty="0">
                <a:latin typeface="UD デジタル 教科書体 NK-R" panose="02020400000000000000" pitchFamily="18" charset="-128"/>
                <a:ea typeface="UD デジタル 教科書体 NK-R" panose="02020400000000000000" pitchFamily="18" charset="-128"/>
              </a:rPr>
              <a:t>　　健康づくりに関する意識や行動の変化には時間を要するため、健康に無関心な層への働きかけや、自然に健康になれるまちづくりを含め、市民一人ひとりが主体的に行動できる環境整備と、関係団体等との連携強化が重要です。</a:t>
            </a:r>
          </a:p>
          <a:p>
            <a:endParaRPr lang="ja-JP" altLang="en-US" sz="1330" dirty="0">
              <a:latin typeface="UD デジタル 教科書体 NK-R" panose="02020400000000000000" pitchFamily="18" charset="-128"/>
              <a:ea typeface="UD デジタル 教科書体 NK-R" panose="02020400000000000000" pitchFamily="18" charset="-128"/>
            </a:endParaRPr>
          </a:p>
          <a:p>
            <a:r>
              <a:rPr lang="ja-JP" altLang="en-US" sz="1330" dirty="0">
                <a:latin typeface="UD デジタル 教科書体 NK-R" panose="02020400000000000000" pitchFamily="18" charset="-128"/>
                <a:ea typeface="UD デジタル 教科書体 NK-R" panose="02020400000000000000" pitchFamily="18" charset="-128"/>
              </a:rPr>
              <a:t>　　今回策定される「第４次しろい健康プラン」は、市のこれまでの取り組みの評価や健康を取り巻く状況の変化を踏まえ、市民の日常生活に制限のない期間（健康寿命）の平均の延伸と主観的に健康だと思う市民の割合を増やすことを目指すものです。本計画は、今後</a:t>
            </a:r>
            <a:r>
              <a:rPr lang="en-US" altLang="ja-JP" sz="1330" dirty="0">
                <a:latin typeface="UD デジタル 教科書体 NK-R" panose="02020400000000000000" pitchFamily="18" charset="-128"/>
                <a:ea typeface="UD デジタル 教科書体 NK-R" panose="02020400000000000000" pitchFamily="18" charset="-128"/>
              </a:rPr>
              <a:t>5</a:t>
            </a:r>
            <a:r>
              <a:rPr lang="ja-JP" altLang="en-US" sz="1330" dirty="0">
                <a:latin typeface="UD デジタル 教科書体 NK-R" panose="02020400000000000000" pitchFamily="18" charset="-128"/>
                <a:ea typeface="UD デジタル 教科書体 NK-R" panose="02020400000000000000" pitchFamily="18" charset="-128"/>
              </a:rPr>
              <a:t>年間における市民、関係団体、市が一丸となって健康づくりに取り組むための指針として位置づけられています。</a:t>
            </a:r>
            <a:endParaRPr kumimoji="1" lang="ja-JP" altLang="en-US" sz="1330" dirty="0">
              <a:latin typeface="UD デジタル 教科書体 NK-R" panose="02020400000000000000" pitchFamily="18" charset="-128"/>
              <a:ea typeface="UD デジタル 教科書体 NK-R" panose="02020400000000000000" pitchFamily="18" charset="-128"/>
            </a:endParaRPr>
          </a:p>
        </p:txBody>
      </p:sp>
      <p:sp>
        <p:nvSpPr>
          <p:cNvPr id="4" name="テキスト ボックス 3"/>
          <p:cNvSpPr txBox="1"/>
          <p:nvPr/>
        </p:nvSpPr>
        <p:spPr>
          <a:xfrm>
            <a:off x="6222609" y="633030"/>
            <a:ext cx="5819336" cy="1077218"/>
          </a:xfrm>
          <a:prstGeom prst="rect">
            <a:avLst/>
          </a:prstGeom>
          <a:noFill/>
        </p:spPr>
        <p:txBody>
          <a:bodyPr wrap="square" rtlCol="0">
            <a:spAutoFit/>
          </a:bodyPr>
          <a:lstStyle/>
          <a:p>
            <a:r>
              <a:rPr lang="ja-JP" altLang="en-US" dirty="0">
                <a:latin typeface="UD デジタル 教科書体 NK-B" panose="02020700000000000000" pitchFamily="18" charset="-128"/>
                <a:ea typeface="UD デジタル 教科書体 NK-B" panose="02020700000000000000" pitchFamily="18" charset="-128"/>
              </a:rPr>
              <a:t>＜計画の市の計画体系での位置づけ＞</a:t>
            </a:r>
          </a:p>
          <a:p>
            <a:r>
              <a:rPr lang="ja-JP" altLang="en-US" dirty="0">
                <a:latin typeface="UD デジタル 教科書体 NK-R" panose="02020400000000000000" pitchFamily="18" charset="-128"/>
                <a:ea typeface="UD デジタル 教科書体 NK-R" panose="02020400000000000000" pitchFamily="18" charset="-128"/>
              </a:rPr>
              <a:t>　</a:t>
            </a:r>
            <a:r>
              <a:rPr lang="ja-JP" altLang="en-US" sz="1330" dirty="0">
                <a:latin typeface="UD デジタル 教科書体 NK-R" panose="02020400000000000000" pitchFamily="18" charset="-128"/>
                <a:ea typeface="UD デジタル 教科書体 NK-R" panose="02020400000000000000" pitchFamily="18" charset="-128"/>
              </a:rPr>
              <a:t>　本計画は、市の最上位計画である白井市総合計画、健康・福祉分野の基幹計画である白井市地域福祉計画に係る個別計画として位置づけ、白井市第６次総合計画の将来像の実現に向けて取り組むものです。</a:t>
            </a:r>
          </a:p>
        </p:txBody>
      </p:sp>
      <p:sp>
        <p:nvSpPr>
          <p:cNvPr id="5" name="テキスト ボックス 4"/>
          <p:cNvSpPr txBox="1"/>
          <p:nvPr/>
        </p:nvSpPr>
        <p:spPr>
          <a:xfrm>
            <a:off x="126607" y="4624052"/>
            <a:ext cx="5969393" cy="2079031"/>
          </a:xfrm>
          <a:prstGeom prst="rect">
            <a:avLst/>
          </a:prstGeom>
          <a:noFill/>
        </p:spPr>
        <p:txBody>
          <a:bodyPr wrap="square" rtlCol="0">
            <a:spAutoFit/>
          </a:bodyPr>
          <a:lstStyle/>
          <a:p>
            <a:r>
              <a:rPr lang="ja-JP" altLang="en-US" dirty="0">
                <a:latin typeface="UD デジタル 教科書体 NK-B" panose="02020700000000000000" pitchFamily="18" charset="-128"/>
                <a:ea typeface="UD デジタル 教科書体 NK-B" panose="02020700000000000000" pitchFamily="18" charset="-128"/>
              </a:rPr>
              <a:t>（２）計画の位置づけ</a:t>
            </a:r>
          </a:p>
          <a:p>
            <a:r>
              <a:rPr lang="ja-JP" altLang="en-US" dirty="0">
                <a:latin typeface="UD デジタル 教科書体 NK-B" panose="02020700000000000000" pitchFamily="18" charset="-128"/>
                <a:ea typeface="UD デジタル 教科書体 NK-B" panose="02020700000000000000" pitchFamily="18" charset="-128"/>
              </a:rPr>
              <a:t>＜計画の法的位置づけ＞</a:t>
            </a:r>
            <a:endParaRPr lang="en-US" altLang="ja-JP" dirty="0">
              <a:latin typeface="UD デジタル 教科書体 NK-B" panose="02020700000000000000" pitchFamily="18" charset="-128"/>
              <a:ea typeface="UD デジタル 教科書体 NK-B" panose="02020700000000000000" pitchFamily="18" charset="-128"/>
            </a:endParaRPr>
          </a:p>
          <a:p>
            <a:r>
              <a:rPr lang="ja-JP" altLang="en-US" sz="1330" dirty="0">
                <a:latin typeface="UD デジタル 教科書体 NK-R" panose="02020400000000000000" pitchFamily="18" charset="-128"/>
                <a:ea typeface="UD デジタル 教科書体 NK-R" panose="02020400000000000000" pitchFamily="18" charset="-128"/>
              </a:rPr>
              <a:t>本計画は、次の根拠法令等に基づく各計画を一体的に策定するものです。</a:t>
            </a:r>
          </a:p>
          <a:p>
            <a:r>
              <a:rPr lang="ja-JP" altLang="en-US" sz="1330" dirty="0">
                <a:latin typeface="UD デジタル 教科書体 NK-R" panose="02020400000000000000" pitchFamily="18" charset="-128"/>
                <a:ea typeface="UD デジタル 教科書体 NK-R" panose="02020400000000000000" pitchFamily="18" charset="-128"/>
              </a:rPr>
              <a:t>　○</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健康増進法</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（第８条第２項）に基づく</a:t>
            </a:r>
            <a:r>
              <a:rPr lang="ja-JP" altLang="en-US" sz="1330" dirty="0">
                <a:latin typeface="UD デジタル 教科書体 NK-B" panose="02020700000000000000" pitchFamily="18" charset="-128"/>
                <a:ea typeface="UD デジタル 教科書体 NK-B" panose="02020700000000000000" pitchFamily="18" charset="-128"/>
              </a:rPr>
              <a:t>「市町村健康増進計画」</a:t>
            </a:r>
            <a:r>
              <a:rPr lang="ja-JP" altLang="en-US" sz="1330" dirty="0">
                <a:latin typeface="UD デジタル 教科書体 NK-R" panose="02020400000000000000" pitchFamily="18" charset="-128"/>
                <a:ea typeface="UD デジタル 教科書体 NK-R" panose="02020400000000000000" pitchFamily="18" charset="-128"/>
              </a:rPr>
              <a:t>　</a:t>
            </a:r>
          </a:p>
          <a:p>
            <a:r>
              <a:rPr lang="ja-JP" altLang="en-US" sz="1330" dirty="0">
                <a:latin typeface="UD デジタル 教科書体 NK-R" panose="02020400000000000000" pitchFamily="18" charset="-128"/>
                <a:ea typeface="UD デジタル 教科書体 NK-R" panose="02020400000000000000" pitchFamily="18" charset="-128"/>
              </a:rPr>
              <a:t>　○</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食育基本法</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（第</a:t>
            </a:r>
            <a:r>
              <a:rPr lang="en-US" altLang="ja-JP" sz="1330" dirty="0">
                <a:latin typeface="UD デジタル 教科書体 NK-R" panose="02020400000000000000" pitchFamily="18" charset="-128"/>
                <a:ea typeface="UD デジタル 教科書体 NK-R" panose="02020400000000000000" pitchFamily="18" charset="-128"/>
              </a:rPr>
              <a:t>18</a:t>
            </a:r>
            <a:r>
              <a:rPr lang="ja-JP" altLang="en-US" sz="1330" dirty="0">
                <a:latin typeface="UD デジタル 教科書体 NK-R" panose="02020400000000000000" pitchFamily="18" charset="-128"/>
                <a:ea typeface="UD デジタル 教科書体 NK-R" panose="02020400000000000000" pitchFamily="18" charset="-128"/>
              </a:rPr>
              <a:t>条）に基づく</a:t>
            </a:r>
            <a:r>
              <a:rPr lang="ja-JP" altLang="en-US" sz="1330" dirty="0">
                <a:latin typeface="UD デジタル 教科書体 NK-B" panose="02020700000000000000" pitchFamily="18" charset="-128"/>
                <a:ea typeface="UD デジタル 教科書体 NK-B" panose="02020700000000000000" pitchFamily="18" charset="-128"/>
              </a:rPr>
              <a:t>「市町村食育推進計画」</a:t>
            </a:r>
          </a:p>
          <a:p>
            <a:r>
              <a:rPr lang="ja-JP" altLang="en-US" sz="1330" dirty="0">
                <a:latin typeface="UD デジタル 教科書体 NK-R" panose="02020400000000000000" pitchFamily="18" charset="-128"/>
                <a:ea typeface="UD デジタル 教科書体 NK-R" panose="02020400000000000000" pitchFamily="18" charset="-128"/>
              </a:rPr>
              <a:t>　○</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白井市歯科口腔保健の推進に関する条例</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（第９条）に基づく計画であり、</a:t>
            </a:r>
            <a:endParaRPr lang="en-US" altLang="ja-JP" sz="1330" dirty="0">
              <a:latin typeface="UD デジタル 教科書体 NK-R" panose="02020400000000000000" pitchFamily="18" charset="-128"/>
              <a:ea typeface="UD デジタル 教科書体 NK-R" panose="02020400000000000000" pitchFamily="18" charset="-128"/>
            </a:endParaRPr>
          </a:p>
          <a:p>
            <a:r>
              <a:rPr lang="ja-JP" altLang="en-US" sz="1330" dirty="0">
                <a:latin typeface="UD デジタル 教科書体 NK-R" panose="02020400000000000000" pitchFamily="18" charset="-128"/>
                <a:ea typeface="UD デジタル 教科書体 NK-R" panose="02020400000000000000" pitchFamily="18" charset="-128"/>
              </a:rPr>
              <a:t>　　　</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歯科口腔保健の推進に関する法律</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及び</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千葉県歯・口腔の健康づくり推進</a:t>
            </a:r>
            <a:endParaRPr lang="en-US" altLang="ja-JP" sz="1330" dirty="0">
              <a:latin typeface="UD デジタル 教科書体 NK-R" panose="02020400000000000000" pitchFamily="18" charset="-128"/>
              <a:ea typeface="UD デジタル 教科書体 NK-R" panose="02020400000000000000" pitchFamily="18" charset="-128"/>
            </a:endParaRPr>
          </a:p>
          <a:p>
            <a:r>
              <a:rPr lang="ja-JP" altLang="en-US" sz="1330" dirty="0">
                <a:latin typeface="UD デジタル 教科書体 NK-R" panose="02020400000000000000" pitchFamily="18" charset="-128"/>
                <a:ea typeface="UD デジタル 教科書体 NK-R" panose="02020400000000000000" pitchFamily="18" charset="-128"/>
              </a:rPr>
              <a:t>　　　条例</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との整合を図った</a:t>
            </a:r>
            <a:r>
              <a:rPr lang="ja-JP" altLang="en-US" sz="1330" dirty="0">
                <a:latin typeface="UD デジタル 教科書体 NK-B" panose="02020700000000000000" pitchFamily="18" charset="-128"/>
                <a:ea typeface="UD デジタル 教科書体 NK-B" panose="02020700000000000000" pitchFamily="18" charset="-128"/>
              </a:rPr>
              <a:t>「歯科口腔保健推進計画」</a:t>
            </a:r>
          </a:p>
          <a:p>
            <a:r>
              <a:rPr lang="ja-JP" altLang="en-US" sz="1330" dirty="0">
                <a:latin typeface="UD デジタル 教科書体 NK-R" panose="02020400000000000000" pitchFamily="18" charset="-128"/>
                <a:ea typeface="UD デジタル 教科書体 NK-R" panose="02020400000000000000" pitchFamily="18" charset="-128"/>
              </a:rPr>
              <a:t>　○</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自殺対策基本法</a:t>
            </a:r>
            <a:r>
              <a:rPr lang="en-US" altLang="ja-JP" sz="1330" dirty="0">
                <a:latin typeface="UD デジタル 教科書体 NK-R" panose="02020400000000000000" pitchFamily="18" charset="-128"/>
                <a:ea typeface="UD デジタル 教科書体 NK-R" panose="02020400000000000000" pitchFamily="18" charset="-128"/>
              </a:rPr>
              <a:t>』</a:t>
            </a:r>
            <a:r>
              <a:rPr lang="ja-JP" altLang="en-US" sz="1330" dirty="0">
                <a:latin typeface="UD デジタル 教科書体 NK-R" panose="02020400000000000000" pitchFamily="18" charset="-128"/>
                <a:ea typeface="UD デジタル 教科書体 NK-R" panose="02020400000000000000" pitchFamily="18" charset="-128"/>
              </a:rPr>
              <a:t>（第</a:t>
            </a:r>
            <a:r>
              <a:rPr lang="en-US" altLang="ja-JP" sz="1330" dirty="0">
                <a:latin typeface="UD デジタル 教科書体 NK-R" panose="02020400000000000000" pitchFamily="18" charset="-128"/>
                <a:ea typeface="UD デジタル 教科書体 NK-R" panose="02020400000000000000" pitchFamily="18" charset="-128"/>
              </a:rPr>
              <a:t>13</a:t>
            </a:r>
            <a:r>
              <a:rPr lang="ja-JP" altLang="en-US" sz="1330" dirty="0">
                <a:latin typeface="UD デジタル 教科書体 NK-R" panose="02020400000000000000" pitchFamily="18" charset="-128"/>
                <a:ea typeface="UD デジタル 教科書体 NK-R" panose="02020400000000000000" pitchFamily="18" charset="-128"/>
              </a:rPr>
              <a:t>条第２項）に基づく</a:t>
            </a:r>
            <a:r>
              <a:rPr lang="ja-JP" altLang="en-US" sz="1330" dirty="0">
                <a:latin typeface="UD デジタル 教科書体 NK-B" panose="02020700000000000000" pitchFamily="18" charset="-128"/>
                <a:ea typeface="UD デジタル 教科書体 NK-B" panose="02020700000000000000" pitchFamily="18" charset="-128"/>
              </a:rPr>
              <a:t>「市町村自殺対策計画」</a:t>
            </a:r>
          </a:p>
        </p:txBody>
      </p:sp>
      <p:sp>
        <p:nvSpPr>
          <p:cNvPr id="6" name="テキスト ボックス 5"/>
          <p:cNvSpPr txBox="1"/>
          <p:nvPr/>
        </p:nvSpPr>
        <p:spPr>
          <a:xfrm>
            <a:off x="6222609" y="5791193"/>
            <a:ext cx="5706794" cy="861774"/>
          </a:xfrm>
          <a:prstGeom prst="rect">
            <a:avLst/>
          </a:prstGeom>
          <a:noFill/>
        </p:spPr>
        <p:txBody>
          <a:bodyPr wrap="square" rtlCol="0">
            <a:spAutoFit/>
          </a:bodyPr>
          <a:lstStyle/>
          <a:p>
            <a:r>
              <a:rPr lang="ja-JP" altLang="ja-JP" b="1" dirty="0">
                <a:latin typeface="UD デジタル 教科書体 NK-B" panose="02020700000000000000" pitchFamily="18" charset="-128"/>
                <a:ea typeface="UD デジタル 教科書体 NK-B" panose="02020700000000000000" pitchFamily="18" charset="-128"/>
              </a:rPr>
              <a:t>（３）計画の期間</a:t>
            </a:r>
          </a:p>
          <a:p>
            <a:r>
              <a:rPr lang="ja-JP" altLang="en-US" sz="1400" dirty="0">
                <a:latin typeface="UD デジタル 教科書体 NK-R" panose="02020400000000000000" pitchFamily="18" charset="-128"/>
                <a:ea typeface="UD デジタル 教科書体 NK-R" panose="02020400000000000000" pitchFamily="18" charset="-128"/>
              </a:rPr>
              <a:t>　　</a:t>
            </a:r>
            <a:r>
              <a:rPr lang="ja-JP" altLang="ja-JP" sz="1400" dirty="0">
                <a:latin typeface="UD デジタル 教科書体 NK-R" panose="02020400000000000000" pitchFamily="18" charset="-128"/>
                <a:ea typeface="UD デジタル 教科書体 NK-R" panose="02020400000000000000" pitchFamily="18" charset="-128"/>
              </a:rPr>
              <a:t>第４次しろい健康プランの期間は、</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　　</a:t>
            </a:r>
            <a:r>
              <a:rPr lang="ja-JP" altLang="ja-JP" sz="1600" dirty="0">
                <a:latin typeface="UD デジタル 教科書体 NK-B" panose="02020700000000000000" pitchFamily="18" charset="-128"/>
                <a:ea typeface="UD デジタル 教科書体 NK-B" panose="02020700000000000000" pitchFamily="18" charset="-128"/>
              </a:rPr>
              <a:t>令和９年度から令和</a:t>
            </a:r>
            <a:r>
              <a:rPr lang="en-US" altLang="ja-JP" sz="1600" dirty="0">
                <a:latin typeface="UD デジタル 教科書体 NK-B" panose="02020700000000000000" pitchFamily="18" charset="-128"/>
                <a:ea typeface="UD デジタル 教科書体 NK-B" panose="02020700000000000000" pitchFamily="18" charset="-128"/>
              </a:rPr>
              <a:t>13</a:t>
            </a:r>
            <a:r>
              <a:rPr lang="ja-JP" altLang="ja-JP" sz="1600" dirty="0">
                <a:latin typeface="UD デジタル 教科書体 NK-B" panose="02020700000000000000" pitchFamily="18" charset="-128"/>
                <a:ea typeface="UD デジタル 教科書体 NK-B" panose="02020700000000000000" pitchFamily="18" charset="-128"/>
              </a:rPr>
              <a:t>年度の５年間</a:t>
            </a:r>
            <a:r>
              <a:rPr lang="ja-JP" altLang="ja-JP" sz="1400" dirty="0">
                <a:latin typeface="UD デジタル 教科書体 NK-R" panose="02020400000000000000" pitchFamily="18" charset="-128"/>
                <a:ea typeface="UD デジタル 教科書体 NK-R" panose="02020400000000000000" pitchFamily="18" charset="-128"/>
              </a:rPr>
              <a:t>とします。</a:t>
            </a:r>
            <a:r>
              <a:rPr lang="en-US" altLang="ja-JP" dirty="0"/>
              <a:t> </a:t>
            </a:r>
            <a:endParaRPr lang="ja-JP" altLang="ja-JP" dirty="0"/>
          </a:p>
        </p:txBody>
      </p:sp>
      <p:sp>
        <p:nvSpPr>
          <p:cNvPr id="8" name="テキスト ボックス 7"/>
          <p:cNvSpPr txBox="1"/>
          <p:nvPr/>
        </p:nvSpPr>
        <p:spPr>
          <a:xfrm>
            <a:off x="126608" y="606204"/>
            <a:ext cx="3080824"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１．計画策定の趣旨</a:t>
            </a:r>
          </a:p>
        </p:txBody>
      </p:sp>
      <p:pic>
        <p:nvPicPr>
          <p:cNvPr id="11" name="図 10"/>
          <p:cNvPicPr>
            <a:picLocks noChangeAspect="1"/>
          </p:cNvPicPr>
          <p:nvPr/>
        </p:nvPicPr>
        <p:blipFill>
          <a:blip r:embed="rId2"/>
          <a:stretch>
            <a:fillRect/>
          </a:stretch>
        </p:blipFill>
        <p:spPr>
          <a:xfrm>
            <a:off x="6570921" y="1997127"/>
            <a:ext cx="5471024" cy="3679463"/>
          </a:xfrm>
          <a:prstGeom prst="rect">
            <a:avLst/>
          </a:prstGeom>
        </p:spPr>
      </p:pic>
      <p:sp>
        <p:nvSpPr>
          <p:cNvPr id="7" name="正方形/長方形 6"/>
          <p:cNvSpPr/>
          <p:nvPr/>
        </p:nvSpPr>
        <p:spPr>
          <a:xfrm>
            <a:off x="6374296" y="1750004"/>
            <a:ext cx="2014330" cy="404118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8540313" y="1750004"/>
            <a:ext cx="3501632" cy="404118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9555684" y="1763414"/>
            <a:ext cx="1319203" cy="307777"/>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市の計画体系</a:t>
            </a:r>
          </a:p>
        </p:txBody>
      </p:sp>
      <p:sp>
        <p:nvSpPr>
          <p:cNvPr id="12" name="テキスト ボックス 11"/>
          <p:cNvSpPr txBox="1"/>
          <p:nvPr/>
        </p:nvSpPr>
        <p:spPr>
          <a:xfrm>
            <a:off x="6832694" y="1772558"/>
            <a:ext cx="1319203" cy="307777"/>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国・県の政策</a:t>
            </a:r>
          </a:p>
        </p:txBody>
      </p:sp>
      <p:sp>
        <p:nvSpPr>
          <p:cNvPr id="13" name="スライド番号プレースホルダー 12"/>
          <p:cNvSpPr>
            <a:spLocks noGrp="1"/>
          </p:cNvSpPr>
          <p:nvPr>
            <p:ph type="sldNum" sz="quarter" idx="12"/>
          </p:nvPr>
        </p:nvSpPr>
        <p:spPr/>
        <p:txBody>
          <a:bodyPr/>
          <a:lstStyle/>
          <a:p>
            <a:fld id="{751D15A4-3738-4E47-9CFF-156915CB89CC}" type="slidenum">
              <a:rPr kumimoji="1" lang="ja-JP" altLang="en-US" smtClean="0"/>
              <a:t>3</a:t>
            </a:fld>
            <a:endParaRPr kumimoji="1" lang="ja-JP" altLang="en-US"/>
          </a:p>
        </p:txBody>
      </p:sp>
    </p:spTree>
    <p:extLst>
      <p:ext uri="{BB962C8B-B14F-4D97-AF65-F5344CB8AC3E}">
        <p14:creationId xmlns:p14="http://schemas.microsoft.com/office/powerpoint/2010/main" val="888064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554" y="-11016"/>
            <a:ext cx="12192000" cy="584775"/>
          </a:xfrm>
          <a:prstGeom prst="rect">
            <a:avLst/>
          </a:prstGeom>
          <a:solidFill>
            <a:schemeClr val="accent5">
              <a:lumMod val="7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　第４次計画の施策体系</a:t>
            </a:r>
            <a:r>
              <a:rPr kumimoji="1" lang="ja-JP" altLang="en-US" sz="24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（基本方針・施策・取組分野）</a:t>
            </a:r>
            <a:r>
              <a:rPr kumimoji="1" lang="ja-JP" altLang="en-US" sz="20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（第３章）</a:t>
            </a:r>
            <a:r>
              <a:rPr kumimoji="1" lang="en-US" altLang="ja-JP" sz="24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a:t>
            </a:r>
            <a:r>
              <a:rPr kumimoji="1" lang="ja-JP" altLang="en-US" sz="24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ここまでは決定済</a:t>
            </a:r>
            <a:endParaRPr kumimoji="1" lang="en-US" altLang="ja-JP" sz="24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endParaRPr>
          </a:p>
        </p:txBody>
      </p:sp>
      <p:sp>
        <p:nvSpPr>
          <p:cNvPr id="4" name="角丸四角形 3"/>
          <p:cNvSpPr/>
          <p:nvPr/>
        </p:nvSpPr>
        <p:spPr>
          <a:xfrm>
            <a:off x="4115151" y="1485842"/>
            <a:ext cx="7301123" cy="5180811"/>
          </a:xfrm>
          <a:prstGeom prst="roundRect">
            <a:avLst>
              <a:gd name="adj" fmla="val 5387"/>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K-R" panose="02020400000000000000" pitchFamily="18" charset="-128"/>
              <a:ea typeface="UD デジタル 教科書体 NK-R" panose="02020400000000000000" pitchFamily="18" charset="-128"/>
            </a:endParaRPr>
          </a:p>
        </p:txBody>
      </p:sp>
      <p:sp>
        <p:nvSpPr>
          <p:cNvPr id="5" name="Text Box 386"/>
          <p:cNvSpPr txBox="1">
            <a:spLocks noChangeArrowheads="1"/>
          </p:cNvSpPr>
          <p:nvPr/>
        </p:nvSpPr>
        <p:spPr>
          <a:xfrm>
            <a:off x="2183153" y="671681"/>
            <a:ext cx="1407711" cy="291607"/>
          </a:xfrm>
          <a:prstGeom prst="rect">
            <a:avLst/>
          </a:prstGeom>
          <a:solidFill>
            <a:sysClr val="window" lastClr="FFFFFF">
              <a:lumMod val="50000"/>
            </a:sysClr>
          </a:solidFill>
          <a:ln>
            <a:noFill/>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dblStrike" kern="100" cap="none" spc="0" normalizeH="0" baseline="0" noProof="0" dirty="0">
                <a:ln>
                  <a:noFill/>
                </a:ln>
                <a:solidFill>
                  <a:srgbClr val="FFFFFF"/>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施　　策</a:t>
            </a:r>
            <a:endParaRPr kumimoji="1" lang="ja-JP" altLang="en-US" sz="1050" b="0" i="0" u="none" strike="dbl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6" name="Text Box 386"/>
          <p:cNvSpPr txBox="1">
            <a:spLocks noChangeArrowheads="1"/>
          </p:cNvSpPr>
          <p:nvPr/>
        </p:nvSpPr>
        <p:spPr>
          <a:xfrm>
            <a:off x="4165575" y="650052"/>
            <a:ext cx="7312317" cy="361185"/>
          </a:xfrm>
          <a:prstGeom prst="rect">
            <a:avLst/>
          </a:prstGeom>
          <a:solidFill>
            <a:sysClr val="window" lastClr="FFFFFF">
              <a:lumMod val="50000"/>
            </a:sysClr>
          </a:solidFill>
          <a:ln>
            <a:noFill/>
          </a:ln>
        </p:spPr>
        <p:txBody>
          <a:bodyPr rot="0" wrap="square" lIns="74295" tIns="8890" rIns="74295" bIns="8890" anchor="ctr" anchorCtr="0" upright="1">
            <a:noAutofit/>
          </a:bodyPr>
          <a:lstStyle/>
          <a:p>
            <a:pPr marL="0" marR="0" lvl="0" indent="0" algn="ctr" defTabSz="914400" rtl="0" eaLnBrk="1" fontAlgn="auto" latinLnBrk="0" hangingPunct="1">
              <a:lnSpc>
                <a:spcPts val="26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srgbClr val="FFFFFF"/>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取組分野</a:t>
            </a:r>
            <a:endParaRPr kumimoji="1" lang="ja-JP" altLang="en-US" sz="105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9" name="テキスト ボックス 19"/>
          <p:cNvSpPr txBox="1"/>
          <p:nvPr/>
        </p:nvSpPr>
        <p:spPr>
          <a:xfrm>
            <a:off x="2147246" y="1801384"/>
            <a:ext cx="1377264" cy="2645702"/>
          </a:xfrm>
          <a:prstGeom prst="rect">
            <a:avLst/>
          </a:prstGeom>
          <a:solidFill>
            <a:srgbClr val="66FFFF"/>
          </a:solidFill>
          <a:ln w="190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一人ひとりの</a:t>
            </a:r>
            <a:endParaRPr kumimoji="1" lang="en-US" altLang="ja-JP"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健康づくり</a:t>
            </a:r>
          </a:p>
        </p:txBody>
      </p:sp>
      <p:sp>
        <p:nvSpPr>
          <p:cNvPr id="10" name="テキスト ボックス 20"/>
          <p:cNvSpPr txBox="1"/>
          <p:nvPr/>
        </p:nvSpPr>
        <p:spPr>
          <a:xfrm>
            <a:off x="2126200" y="4728997"/>
            <a:ext cx="1414161" cy="1570223"/>
          </a:xfrm>
          <a:prstGeom prst="rect">
            <a:avLst/>
          </a:prstGeom>
          <a:solidFill>
            <a:srgbClr val="66FF66"/>
          </a:solidFill>
          <a:ln w="190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みんなの</a:t>
            </a:r>
            <a:endParaRPr kumimoji="1" lang="en-US" altLang="ja-JP"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健康を支える</a:t>
            </a:r>
            <a:endParaRPr kumimoji="1" lang="en-US" altLang="ja-JP"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700" b="0" i="0" u="none" strike="no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環境づくり</a:t>
            </a:r>
          </a:p>
        </p:txBody>
      </p:sp>
      <p:sp>
        <p:nvSpPr>
          <p:cNvPr id="11" name="角丸四角形 10"/>
          <p:cNvSpPr/>
          <p:nvPr/>
        </p:nvSpPr>
        <p:spPr>
          <a:xfrm>
            <a:off x="4165575" y="6210452"/>
            <a:ext cx="4830693" cy="337247"/>
          </a:xfrm>
          <a:prstGeom prst="roundRect">
            <a:avLst/>
          </a:prstGeom>
          <a:solidFill>
            <a:schemeClr val="accent1">
              <a:lumMod val="20000"/>
              <a:lumOff val="80000"/>
              <a:alpha val="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1" lang="ja-JP" altLang="en-US" sz="1600" b="0" i="0" u="none" strike="noStrike" kern="1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ライフコースアプローチを踏まえた健康づくり</a:t>
            </a:r>
            <a:endParaRPr kumimoji="1" lang="ja-JP" altLang="en-US" sz="1050" b="0" i="0" u="none" strike="noStrike" kern="1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aphicFrame>
        <p:nvGraphicFramePr>
          <p:cNvPr id="12" name="表 11"/>
          <p:cNvGraphicFramePr>
            <a:graphicFrameLocks noGrp="1"/>
          </p:cNvGraphicFramePr>
          <p:nvPr/>
        </p:nvGraphicFramePr>
        <p:xfrm>
          <a:off x="4421572" y="1719009"/>
          <a:ext cx="4216841" cy="2613750"/>
        </p:xfrm>
        <a:graphic>
          <a:graphicData uri="http://schemas.openxmlformats.org/drawingml/2006/table">
            <a:tbl>
              <a:tblPr firstRow="1" firstCol="1" bandRow="1">
                <a:tableStyleId>{D7AC3CCA-C797-4891-BE02-D94E43425B78}</a:tableStyleId>
              </a:tblPr>
              <a:tblGrid>
                <a:gridCol w="4216841">
                  <a:extLst>
                    <a:ext uri="{9D8B030D-6E8A-4147-A177-3AD203B41FA5}">
                      <a16:colId xmlns:a16="http://schemas.microsoft.com/office/drawing/2014/main" val="2981053499"/>
                    </a:ext>
                  </a:extLst>
                </a:gridCol>
              </a:tblGrid>
              <a:tr h="435625">
                <a:tc>
                  <a:txBody>
                    <a:bodyPr/>
                    <a:lstStyle/>
                    <a:p>
                      <a:pPr algn="just">
                        <a:lnSpc>
                          <a:spcPct val="150000"/>
                        </a:lnSpc>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rPr>
                        <a:t>Ⅰ　栄養・食生活　</a:t>
                      </a:r>
                      <a:r>
                        <a:rPr lang="ja-JP" sz="1200" kern="100" dirty="0">
                          <a:effectLst/>
                          <a:latin typeface="UD デジタル 教科書体 NK-B" panose="02020700000000000000" pitchFamily="18" charset="-128"/>
                          <a:ea typeface="UD デジタル 教科書体 NK-B" panose="02020700000000000000" pitchFamily="18" charset="-128"/>
                        </a:rPr>
                        <a:t>（食育推進計画）</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FF"/>
                    </a:solidFill>
                  </a:tcPr>
                </a:tc>
                <a:extLst>
                  <a:ext uri="{0D108BD9-81ED-4DB2-BD59-A6C34878D82A}">
                    <a16:rowId xmlns:a16="http://schemas.microsoft.com/office/drawing/2014/main" val="1746873917"/>
                  </a:ext>
                </a:extLst>
              </a:tr>
              <a:tr h="435625">
                <a:tc>
                  <a:txBody>
                    <a:bodyPr/>
                    <a:lstStyle/>
                    <a:p>
                      <a:pPr algn="just">
                        <a:lnSpc>
                          <a:spcPct val="150000"/>
                        </a:lnSpc>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rPr>
                        <a:t>Ⅱ　身体活動・運動</a:t>
                      </a:r>
                      <a:r>
                        <a:rPr lang="ja-JP" altLang="en-US" sz="1200" kern="100" dirty="0">
                          <a:effectLst/>
                          <a:latin typeface="UD デジタル 教科書体 NK-B" panose="02020700000000000000" pitchFamily="18" charset="-128"/>
                          <a:ea typeface="UD デジタル 教科書体 NK-B" panose="02020700000000000000" pitchFamily="18" charset="-128"/>
                        </a:rPr>
                        <a:t>（健康増進計画）</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FF"/>
                    </a:solidFill>
                  </a:tcPr>
                </a:tc>
                <a:extLst>
                  <a:ext uri="{0D108BD9-81ED-4DB2-BD59-A6C34878D82A}">
                    <a16:rowId xmlns:a16="http://schemas.microsoft.com/office/drawing/2014/main" val="3468302554"/>
                  </a:ext>
                </a:extLst>
              </a:tr>
              <a:tr h="435625">
                <a:tc>
                  <a:txBody>
                    <a:bodyPr/>
                    <a:lstStyle/>
                    <a:p>
                      <a:pPr algn="just">
                        <a:lnSpc>
                          <a:spcPct val="150000"/>
                        </a:lnSpc>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rPr>
                        <a:t>Ⅲ　休養・こころの健康</a:t>
                      </a:r>
                      <a:r>
                        <a:rPr lang="ja-JP" sz="1200" kern="100" dirty="0">
                          <a:effectLst/>
                          <a:latin typeface="UD デジタル 教科書体 NK-B" panose="02020700000000000000" pitchFamily="18" charset="-128"/>
                          <a:ea typeface="UD デジタル 教科書体 NK-B" panose="02020700000000000000" pitchFamily="18" charset="-128"/>
                        </a:rPr>
                        <a:t>（自殺対策計画）</a:t>
                      </a:r>
                      <a:endPar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FF"/>
                    </a:solidFill>
                  </a:tcPr>
                </a:tc>
                <a:extLst>
                  <a:ext uri="{0D108BD9-81ED-4DB2-BD59-A6C34878D82A}">
                    <a16:rowId xmlns:a16="http://schemas.microsoft.com/office/drawing/2014/main" val="3607644893"/>
                  </a:ext>
                </a:extLst>
              </a:tr>
              <a:tr h="435625">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ja-JP" sz="1600" kern="100" dirty="0">
                          <a:effectLst/>
                          <a:latin typeface="UD デジタル 教科書体 NK-B" panose="02020700000000000000" pitchFamily="18" charset="-128"/>
                          <a:ea typeface="UD デジタル 教科書体 NK-B" panose="02020700000000000000" pitchFamily="18" charset="-128"/>
                        </a:rPr>
                        <a:t>Ⅳ　飲酒・喫煙</a:t>
                      </a:r>
                      <a:r>
                        <a:rPr lang="ja-JP" altLang="en-US" sz="1200" kern="100" dirty="0">
                          <a:effectLst/>
                          <a:latin typeface="UD デジタル 教科書体 NK-B" panose="02020700000000000000" pitchFamily="18" charset="-128"/>
                          <a:ea typeface="UD デジタル 教科書体 NK-B" panose="02020700000000000000" pitchFamily="18" charset="-128"/>
                        </a:rPr>
                        <a:t>（健康増進計画）</a:t>
                      </a:r>
                      <a:endParaRPr lang="ja-JP" alt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FF"/>
                    </a:solidFill>
                  </a:tcPr>
                </a:tc>
                <a:extLst>
                  <a:ext uri="{0D108BD9-81ED-4DB2-BD59-A6C34878D82A}">
                    <a16:rowId xmlns:a16="http://schemas.microsoft.com/office/drawing/2014/main" val="4221854630"/>
                  </a:ext>
                </a:extLst>
              </a:tr>
              <a:tr h="435625">
                <a:tc>
                  <a:txBody>
                    <a:bodyPr/>
                    <a:lstStyle/>
                    <a:p>
                      <a:pPr algn="just">
                        <a:lnSpc>
                          <a:spcPct val="150000"/>
                        </a:lnSpc>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rPr>
                        <a:t>Ⅴ　歯・口腔の健康</a:t>
                      </a:r>
                      <a:r>
                        <a:rPr lang="ja-JP" sz="1200" kern="100" dirty="0">
                          <a:effectLst/>
                          <a:latin typeface="UD デジタル 教科書体 NK-B" panose="02020700000000000000" pitchFamily="18" charset="-128"/>
                          <a:ea typeface="UD デジタル 教科書体 NK-B" panose="02020700000000000000" pitchFamily="18" charset="-128"/>
                        </a:rPr>
                        <a:t>（歯科口腔保健推進計画）</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FF"/>
                    </a:solidFill>
                  </a:tcPr>
                </a:tc>
                <a:extLst>
                  <a:ext uri="{0D108BD9-81ED-4DB2-BD59-A6C34878D82A}">
                    <a16:rowId xmlns:a16="http://schemas.microsoft.com/office/drawing/2014/main" val="467732182"/>
                  </a:ext>
                </a:extLst>
              </a:tr>
              <a:tr h="435625">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ja-JP" sz="1600" kern="100" dirty="0">
                          <a:effectLst/>
                          <a:latin typeface="UD デジタル 教科書体 NK-B" panose="02020700000000000000" pitchFamily="18" charset="-128"/>
                          <a:ea typeface="UD デジタル 教科書体 NK-B" panose="02020700000000000000" pitchFamily="18" charset="-128"/>
                        </a:rPr>
                        <a:t>Ⅵ　生活習慣病予防</a:t>
                      </a:r>
                      <a:r>
                        <a:rPr lang="ja-JP" altLang="en-US" sz="1200" kern="100" dirty="0">
                          <a:effectLst/>
                          <a:latin typeface="UD デジタル 教科書体 NK-B" panose="02020700000000000000" pitchFamily="18" charset="-128"/>
                          <a:ea typeface="UD デジタル 教科書体 NK-B" panose="02020700000000000000" pitchFamily="18" charset="-128"/>
                        </a:rPr>
                        <a:t>（健康増進計画）</a:t>
                      </a:r>
                      <a:endParaRPr lang="ja-JP" alt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solidFill>
                      <a:srgbClr val="66FFFF"/>
                    </a:solidFill>
                  </a:tcPr>
                </a:tc>
                <a:extLst>
                  <a:ext uri="{0D108BD9-81ED-4DB2-BD59-A6C34878D82A}">
                    <a16:rowId xmlns:a16="http://schemas.microsoft.com/office/drawing/2014/main" val="3410763013"/>
                  </a:ext>
                </a:extLst>
              </a:tr>
            </a:tbl>
          </a:graphicData>
        </a:graphic>
      </p:graphicFrame>
      <p:graphicFrame>
        <p:nvGraphicFramePr>
          <p:cNvPr id="13" name="表 12"/>
          <p:cNvGraphicFramePr>
            <a:graphicFrameLocks noGrp="1"/>
          </p:cNvGraphicFramePr>
          <p:nvPr/>
        </p:nvGraphicFramePr>
        <p:xfrm>
          <a:off x="4420052" y="4587436"/>
          <a:ext cx="4216841" cy="1508071"/>
        </p:xfrm>
        <a:graphic>
          <a:graphicData uri="http://schemas.openxmlformats.org/drawingml/2006/table">
            <a:tbl>
              <a:tblPr firstRow="1" firstCol="1" bandRow="1">
                <a:tableStyleId>{D7AC3CCA-C797-4891-BE02-D94E43425B78}</a:tableStyleId>
              </a:tblPr>
              <a:tblGrid>
                <a:gridCol w="4216841">
                  <a:extLst>
                    <a:ext uri="{9D8B030D-6E8A-4147-A177-3AD203B41FA5}">
                      <a16:colId xmlns:a16="http://schemas.microsoft.com/office/drawing/2014/main" val="3186732573"/>
                    </a:ext>
                  </a:extLst>
                </a:gridCol>
              </a:tblGrid>
              <a:tr h="499487">
                <a:tc>
                  <a:txBody>
                    <a:bodyPr/>
                    <a:lstStyle/>
                    <a:p>
                      <a:pPr marL="406400" indent="-406400" algn="just">
                        <a:lnSpc>
                          <a:spcPts val="2000"/>
                        </a:lnSpc>
                        <a:spcAft>
                          <a:spcPts val="0"/>
                        </a:spcAft>
                      </a:pPr>
                      <a:r>
                        <a:rPr lang="ja-JP" sz="1500" kern="100" dirty="0">
                          <a:effectLst/>
                          <a:latin typeface="UD デジタル 教科書体 NK-B" panose="02020700000000000000" pitchFamily="18" charset="-128"/>
                          <a:ea typeface="UD デジタル 教科書体 NK-B" panose="02020700000000000000" pitchFamily="18" charset="-128"/>
                        </a:rPr>
                        <a:t>Ⅶ　自然に健康になれる環境づくり</a:t>
                      </a:r>
                      <a:r>
                        <a:rPr lang="ja-JP" altLang="en-US" sz="1200" kern="100" dirty="0">
                          <a:effectLst/>
                          <a:latin typeface="UD デジタル 教科書体 NK-B" panose="02020700000000000000" pitchFamily="18" charset="-128"/>
                          <a:ea typeface="UD デジタル 教科書体 NK-B" panose="02020700000000000000" pitchFamily="18" charset="-128"/>
                        </a:rPr>
                        <a:t>（４計画共通）</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66"/>
                    </a:solidFill>
                  </a:tcPr>
                </a:tc>
                <a:extLst>
                  <a:ext uri="{0D108BD9-81ED-4DB2-BD59-A6C34878D82A}">
                    <a16:rowId xmlns:a16="http://schemas.microsoft.com/office/drawing/2014/main" val="2060869559"/>
                  </a:ext>
                </a:extLst>
              </a:tr>
              <a:tr h="499487">
                <a:tc>
                  <a:txBody>
                    <a:bodyPr/>
                    <a:lstStyle/>
                    <a:p>
                      <a:pPr algn="just">
                        <a:lnSpc>
                          <a:spcPts val="2000"/>
                        </a:lnSpc>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rPr>
                        <a:t>Ⅷ　地域とのつながりの支援</a:t>
                      </a:r>
                      <a:r>
                        <a:rPr lang="ja-JP" altLang="en-US" sz="1200" kern="100" dirty="0">
                          <a:effectLst/>
                          <a:latin typeface="UD デジタル 教科書体 NK-B" panose="02020700000000000000" pitchFamily="18" charset="-128"/>
                          <a:ea typeface="UD デジタル 教科書体 NK-B" panose="02020700000000000000" pitchFamily="18" charset="-128"/>
                        </a:rPr>
                        <a:t>（４計画共通）</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66"/>
                    </a:solidFill>
                  </a:tcPr>
                </a:tc>
                <a:extLst>
                  <a:ext uri="{0D108BD9-81ED-4DB2-BD59-A6C34878D82A}">
                    <a16:rowId xmlns:a16="http://schemas.microsoft.com/office/drawing/2014/main" val="2597797242"/>
                  </a:ext>
                </a:extLst>
              </a:tr>
              <a:tr h="509097">
                <a:tc>
                  <a:txBody>
                    <a:bodyPr/>
                    <a:lstStyle/>
                    <a:p>
                      <a:pPr marL="304800" indent="-304800" algn="just">
                        <a:lnSpc>
                          <a:spcPts val="2000"/>
                        </a:lnSpc>
                        <a:spcAft>
                          <a:spcPts val="0"/>
                        </a:spcAft>
                      </a:pPr>
                      <a:r>
                        <a:rPr lang="ja-JP" sz="1500" kern="100" dirty="0">
                          <a:effectLst/>
                          <a:latin typeface="UD デジタル 教科書体 NK-B" panose="02020700000000000000" pitchFamily="18" charset="-128"/>
                          <a:ea typeface="UD デジタル 教科書体 NK-B" panose="02020700000000000000" pitchFamily="18" charset="-128"/>
                        </a:rPr>
                        <a:t>Ⅸ　生きることへの包括的な支援</a:t>
                      </a:r>
                      <a:r>
                        <a:rPr lang="ja-JP" sz="1200" kern="100" dirty="0">
                          <a:effectLst/>
                          <a:latin typeface="UD デジタル 教科書体 NK-B" panose="02020700000000000000" pitchFamily="18" charset="-128"/>
                          <a:ea typeface="UD デジタル 教科書体 NK-B" panose="02020700000000000000" pitchFamily="18" charset="-128"/>
                        </a:rPr>
                        <a:t>（自殺対策計画）</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66"/>
                    </a:solidFill>
                  </a:tcPr>
                </a:tc>
                <a:extLst>
                  <a:ext uri="{0D108BD9-81ED-4DB2-BD59-A6C34878D82A}">
                    <a16:rowId xmlns:a16="http://schemas.microsoft.com/office/drawing/2014/main" val="3088727575"/>
                  </a:ext>
                </a:extLst>
              </a:tr>
            </a:tbl>
          </a:graphicData>
        </a:graphic>
      </p:graphicFrame>
      <p:sp>
        <p:nvSpPr>
          <p:cNvPr id="15" name="テキスト ボックス 405"/>
          <p:cNvSpPr txBox="1">
            <a:spLocks noChangeArrowheads="1"/>
          </p:cNvSpPr>
          <p:nvPr/>
        </p:nvSpPr>
        <p:spPr>
          <a:xfrm>
            <a:off x="855191" y="656764"/>
            <a:ext cx="943459" cy="339417"/>
          </a:xfrm>
          <a:prstGeom prst="rect">
            <a:avLst/>
          </a:prstGeom>
          <a:solidFill>
            <a:sysClr val="window" lastClr="FFFFFF">
              <a:lumMod val="50000"/>
            </a:sysClr>
          </a:solidFill>
          <a:ln>
            <a:noFill/>
          </a:ln>
        </p:spPr>
        <p:txBody>
          <a:bodyPr rot="0" wrap="square" lIns="74295" tIns="8890" rIns="74295" bIns="8890" anchor="ctr" anchorCtr="0" upright="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dblStrike" kern="100" cap="none" spc="0" normalizeH="0" baseline="0" noProof="0" dirty="0">
                <a:ln>
                  <a:noFill/>
                </a:ln>
                <a:solidFill>
                  <a:srgbClr val="FFFFFF"/>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基本方針</a:t>
            </a:r>
            <a:endParaRPr kumimoji="1" lang="ja-JP" altLang="en-US" sz="1050" b="0" i="0" u="none" strike="dblStrike" kern="1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grpSp>
        <p:nvGrpSpPr>
          <p:cNvPr id="16" name="グループ化 15"/>
          <p:cNvGrpSpPr/>
          <p:nvPr/>
        </p:nvGrpSpPr>
        <p:grpSpPr>
          <a:xfrm>
            <a:off x="1643107" y="2608884"/>
            <a:ext cx="453068" cy="3014300"/>
            <a:chOff x="0" y="0"/>
            <a:chExt cx="490220" cy="4181475"/>
          </a:xfrm>
        </p:grpSpPr>
        <p:cxnSp>
          <p:nvCxnSpPr>
            <p:cNvPr id="17" name="Line 389"/>
            <p:cNvCxnSpPr/>
            <p:nvPr/>
          </p:nvCxnSpPr>
          <p:spPr>
            <a:xfrm>
              <a:off x="276225" y="0"/>
              <a:ext cx="0" cy="4181475"/>
            </a:xfrm>
            <a:prstGeom prst="line">
              <a:avLst/>
            </a:prstGeom>
            <a:noFill/>
            <a:ln w="19050">
              <a:solidFill>
                <a:sysClr val="window" lastClr="FFFFFF">
                  <a:lumMod val="50000"/>
                </a:sysClr>
              </a:solidFill>
              <a:round/>
              <a:headEnd/>
              <a:tailEnd/>
            </a:ln>
          </p:spPr>
        </p:cxnSp>
        <p:cxnSp>
          <p:nvCxnSpPr>
            <p:cNvPr id="18" name="Line 397"/>
            <p:cNvCxnSpPr/>
            <p:nvPr/>
          </p:nvCxnSpPr>
          <p:spPr>
            <a:xfrm flipV="1">
              <a:off x="0" y="1932247"/>
              <a:ext cx="276225" cy="2540"/>
            </a:xfrm>
            <a:prstGeom prst="line">
              <a:avLst/>
            </a:prstGeom>
            <a:noFill/>
            <a:ln w="19050">
              <a:solidFill>
                <a:sysClr val="window" lastClr="FFFFFF">
                  <a:lumMod val="50000"/>
                </a:sysClr>
              </a:solidFill>
              <a:round/>
              <a:headEnd/>
              <a:tailEnd/>
            </a:ln>
          </p:spPr>
        </p:cxnSp>
        <p:cxnSp>
          <p:nvCxnSpPr>
            <p:cNvPr id="19" name="Line 398"/>
            <p:cNvCxnSpPr/>
            <p:nvPr/>
          </p:nvCxnSpPr>
          <p:spPr>
            <a:xfrm>
              <a:off x="266700" y="0"/>
              <a:ext cx="223520" cy="0"/>
            </a:xfrm>
            <a:prstGeom prst="line">
              <a:avLst/>
            </a:prstGeom>
            <a:noFill/>
            <a:ln w="19050">
              <a:solidFill>
                <a:sysClr val="window" lastClr="FFFFFF">
                  <a:lumMod val="50000"/>
                </a:sysClr>
              </a:solidFill>
              <a:round/>
              <a:headEnd/>
              <a:tailEnd/>
            </a:ln>
          </p:spPr>
        </p:cxnSp>
        <p:cxnSp>
          <p:nvCxnSpPr>
            <p:cNvPr id="20" name="Line 398"/>
            <p:cNvCxnSpPr/>
            <p:nvPr/>
          </p:nvCxnSpPr>
          <p:spPr>
            <a:xfrm>
              <a:off x="266700" y="4171950"/>
              <a:ext cx="223520" cy="0"/>
            </a:xfrm>
            <a:prstGeom prst="line">
              <a:avLst/>
            </a:prstGeom>
            <a:noFill/>
            <a:ln w="19050">
              <a:solidFill>
                <a:sysClr val="window" lastClr="FFFFFF">
                  <a:lumMod val="50000"/>
                </a:sysClr>
              </a:solidFill>
              <a:round/>
              <a:headEnd/>
              <a:tailEnd/>
            </a:ln>
          </p:spPr>
        </p:cxnSp>
      </p:grpSp>
      <p:sp>
        <p:nvSpPr>
          <p:cNvPr id="21" name="右中かっこ 20"/>
          <p:cNvSpPr/>
          <p:nvPr/>
        </p:nvSpPr>
        <p:spPr>
          <a:xfrm>
            <a:off x="3624235" y="1842547"/>
            <a:ext cx="541340" cy="2568091"/>
          </a:xfrm>
          <a:prstGeom prst="rightBrace">
            <a:avLst>
              <a:gd name="adj1" fmla="val 24019"/>
              <a:gd name="adj2" fmla="val 49526"/>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2" name="右中かっこ 21"/>
          <p:cNvSpPr/>
          <p:nvPr/>
        </p:nvSpPr>
        <p:spPr>
          <a:xfrm>
            <a:off x="3589797" y="4763833"/>
            <a:ext cx="541341" cy="1531924"/>
          </a:xfrm>
          <a:prstGeom prst="rightBrace">
            <a:avLst>
              <a:gd name="adj1" fmla="val 24019"/>
              <a:gd name="adj2" fmla="val 50000"/>
            </a:avLst>
          </a:prstGeom>
          <a:noFill/>
          <a:ln w="19050" cap="flat" cmpd="sng" algn="ctr">
            <a:solidFill>
              <a:sysClr val="windowText" lastClr="000000">
                <a:lumMod val="50000"/>
                <a:lumOff val="50000"/>
              </a:sysClr>
            </a:solidFill>
            <a:prstDash val="sys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 name="テキスト ボックス 405"/>
          <p:cNvSpPr txBox="1">
            <a:spLocks noChangeArrowheads="1"/>
          </p:cNvSpPr>
          <p:nvPr/>
        </p:nvSpPr>
        <p:spPr>
          <a:xfrm>
            <a:off x="827979" y="1363239"/>
            <a:ext cx="943459" cy="352853"/>
          </a:xfrm>
          <a:prstGeom prst="rect">
            <a:avLst/>
          </a:prstGeom>
          <a:solidFill>
            <a:sysClr val="window" lastClr="FFFFFF">
              <a:lumMod val="50000"/>
            </a:sysClr>
          </a:solidFill>
          <a:ln>
            <a:noFill/>
          </a:ln>
        </p:spPr>
        <p:txBody>
          <a:bodyPr rot="0" wrap="square" lIns="74295" tIns="8890" rIns="74295" bIns="8890" anchor="ctr" anchorCtr="0" upright="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500" b="0" i="0" u="none" strike="noStrike" kern="100" cap="none" spc="0" normalizeH="0" baseline="0" noProof="0" dirty="0">
                <a:ln>
                  <a:noFill/>
                </a:ln>
                <a:solidFill>
                  <a:prstClr val="white"/>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基本理念</a:t>
            </a:r>
          </a:p>
        </p:txBody>
      </p:sp>
      <p:sp>
        <p:nvSpPr>
          <p:cNvPr id="24" name="Text Box 386"/>
          <p:cNvSpPr txBox="1">
            <a:spLocks noChangeArrowheads="1"/>
          </p:cNvSpPr>
          <p:nvPr/>
        </p:nvSpPr>
        <p:spPr>
          <a:xfrm>
            <a:off x="2198528" y="1391170"/>
            <a:ext cx="1345372" cy="337402"/>
          </a:xfrm>
          <a:prstGeom prst="rect">
            <a:avLst/>
          </a:prstGeom>
          <a:solidFill>
            <a:sysClr val="window" lastClr="FFFFFF">
              <a:lumMod val="50000"/>
            </a:sysClr>
          </a:solidFill>
          <a:ln>
            <a:noFill/>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prstClr val="white"/>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基本方針</a:t>
            </a:r>
          </a:p>
        </p:txBody>
      </p:sp>
      <p:sp>
        <p:nvSpPr>
          <p:cNvPr id="28" name="Text Box 386"/>
          <p:cNvSpPr txBox="1">
            <a:spLocks noChangeArrowheads="1"/>
          </p:cNvSpPr>
          <p:nvPr/>
        </p:nvSpPr>
        <p:spPr>
          <a:xfrm>
            <a:off x="10048382" y="1046073"/>
            <a:ext cx="834732" cy="455268"/>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施　策　</a:t>
            </a:r>
          </a:p>
        </p:txBody>
      </p:sp>
      <p:sp>
        <p:nvSpPr>
          <p:cNvPr id="39" name="角丸四角形 38"/>
          <p:cNvSpPr/>
          <p:nvPr/>
        </p:nvSpPr>
        <p:spPr>
          <a:xfrm>
            <a:off x="1027023" y="1801567"/>
            <a:ext cx="599967" cy="4719178"/>
          </a:xfrm>
          <a:prstGeom prst="roundRect">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UD デジタル 教科書体 NK-R" panose="02020400000000000000" pitchFamily="18" charset="-128"/>
                <a:ea typeface="UD デジタル 教科書体 NK-R" panose="02020400000000000000" pitchFamily="18" charset="-128"/>
              </a:rPr>
              <a:t>自分らしく笑顔で　みんなでつなげる健康の輪</a:t>
            </a:r>
          </a:p>
        </p:txBody>
      </p:sp>
      <p:sp>
        <p:nvSpPr>
          <p:cNvPr id="41" name="Text Box 386">
            <a:extLst>
              <a:ext uri="{FF2B5EF4-FFF2-40B4-BE49-F238E27FC236}">
                <a16:creationId xmlns:a16="http://schemas.microsoft.com/office/drawing/2014/main" id="{1F721915-8F86-3F4F-9A78-D4743FD43556}"/>
              </a:ext>
            </a:extLst>
          </p:cNvPr>
          <p:cNvSpPr txBox="1">
            <a:spLocks noChangeArrowheads="1"/>
          </p:cNvSpPr>
          <p:nvPr/>
        </p:nvSpPr>
        <p:spPr>
          <a:xfrm>
            <a:off x="8916227" y="1054782"/>
            <a:ext cx="860207" cy="455268"/>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重点的な取組</a:t>
            </a:r>
            <a:r>
              <a:rPr kumimoji="1" lang="ja-JP" altLang="en-US" sz="1400"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p>
        </p:txBody>
      </p:sp>
      <p:grpSp>
        <p:nvGrpSpPr>
          <p:cNvPr id="62" name="グループ化 61">
            <a:extLst>
              <a:ext uri="{FF2B5EF4-FFF2-40B4-BE49-F238E27FC236}">
                <a16:creationId xmlns:a16="http://schemas.microsoft.com/office/drawing/2014/main" id="{0F587ACA-47BB-CD9B-1F2D-BB1C163FAA7C}"/>
              </a:ext>
            </a:extLst>
          </p:cNvPr>
          <p:cNvGrpSpPr/>
          <p:nvPr/>
        </p:nvGrpSpPr>
        <p:grpSpPr>
          <a:xfrm>
            <a:off x="8624852" y="1942011"/>
            <a:ext cx="2250144" cy="3853874"/>
            <a:chOff x="8572598" y="1942011"/>
            <a:chExt cx="2250144" cy="3853874"/>
          </a:xfrm>
        </p:grpSpPr>
        <p:cxnSp>
          <p:nvCxnSpPr>
            <p:cNvPr id="25" name="直線コネクタ 24">
              <a:extLst>
                <a:ext uri="{FF2B5EF4-FFF2-40B4-BE49-F238E27FC236}">
                  <a16:creationId xmlns:a16="http://schemas.microsoft.com/office/drawing/2014/main" id="{E92CEAB9-60C7-45CF-078C-F3B374EC944D}"/>
                </a:ext>
              </a:extLst>
            </p:cNvPr>
            <p:cNvCxnSpPr>
              <a:cxnSpLocks/>
            </p:cNvCxnSpPr>
            <p:nvPr/>
          </p:nvCxnSpPr>
          <p:spPr>
            <a:xfrm>
              <a:off x="8584639" y="1942011"/>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CC00B8D8-CCB3-734A-E1E8-9B7782213756}"/>
                </a:ext>
              </a:extLst>
            </p:cNvPr>
            <p:cNvCxnSpPr>
              <a:cxnSpLocks/>
            </p:cNvCxnSpPr>
            <p:nvPr/>
          </p:nvCxnSpPr>
          <p:spPr>
            <a:xfrm>
              <a:off x="8584635" y="2373071"/>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93AB98B2-52AD-AF62-73E6-211FBEE4E1EB}"/>
                </a:ext>
              </a:extLst>
            </p:cNvPr>
            <p:cNvCxnSpPr>
              <a:cxnSpLocks/>
            </p:cNvCxnSpPr>
            <p:nvPr/>
          </p:nvCxnSpPr>
          <p:spPr>
            <a:xfrm>
              <a:off x="8584636" y="3246698"/>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0FB44EDC-BED2-6A06-5C30-26EDCFFCA229}"/>
                </a:ext>
              </a:extLst>
            </p:cNvPr>
            <p:cNvCxnSpPr>
              <a:cxnSpLocks/>
            </p:cNvCxnSpPr>
            <p:nvPr/>
          </p:nvCxnSpPr>
          <p:spPr>
            <a:xfrm>
              <a:off x="8584636" y="3694927"/>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EBCB9F3E-48B9-D9E4-1438-2028F2D7A742}"/>
                </a:ext>
              </a:extLst>
            </p:cNvPr>
            <p:cNvCxnSpPr>
              <a:cxnSpLocks/>
            </p:cNvCxnSpPr>
            <p:nvPr/>
          </p:nvCxnSpPr>
          <p:spPr>
            <a:xfrm>
              <a:off x="8572598" y="4116034"/>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7E5172D1-1BD4-6F01-831B-0BC45938FF5C}"/>
                </a:ext>
              </a:extLst>
            </p:cNvPr>
            <p:cNvCxnSpPr>
              <a:cxnSpLocks/>
            </p:cNvCxnSpPr>
            <p:nvPr/>
          </p:nvCxnSpPr>
          <p:spPr>
            <a:xfrm>
              <a:off x="8584637" y="5795885"/>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0DCC93A1-8A47-853A-0797-95668BC9898A}"/>
                </a:ext>
              </a:extLst>
            </p:cNvPr>
            <p:cNvCxnSpPr>
              <a:cxnSpLocks/>
            </p:cNvCxnSpPr>
            <p:nvPr/>
          </p:nvCxnSpPr>
          <p:spPr>
            <a:xfrm>
              <a:off x="8584637" y="5315345"/>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E8B4AF1-B384-6F2D-AC5D-AA8FA614350F}"/>
                </a:ext>
              </a:extLst>
            </p:cNvPr>
            <p:cNvCxnSpPr>
              <a:cxnSpLocks/>
            </p:cNvCxnSpPr>
            <p:nvPr/>
          </p:nvCxnSpPr>
          <p:spPr>
            <a:xfrm>
              <a:off x="8584638" y="4833421"/>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F5C45614-AAAF-0F67-D923-D7B99CCD8858}"/>
                </a:ext>
              </a:extLst>
            </p:cNvPr>
            <p:cNvCxnSpPr>
              <a:cxnSpLocks/>
            </p:cNvCxnSpPr>
            <p:nvPr/>
          </p:nvCxnSpPr>
          <p:spPr>
            <a:xfrm>
              <a:off x="8572598" y="2815638"/>
              <a:ext cx="22381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Text Box 386">
            <a:extLst>
              <a:ext uri="{FF2B5EF4-FFF2-40B4-BE49-F238E27FC236}">
                <a16:creationId xmlns:a16="http://schemas.microsoft.com/office/drawing/2014/main" id="{75F92F07-69D3-FEE4-F089-C5B93D605EBE}"/>
              </a:ext>
            </a:extLst>
          </p:cNvPr>
          <p:cNvSpPr txBox="1">
            <a:spLocks noChangeArrowheads="1"/>
          </p:cNvSpPr>
          <p:nvPr/>
        </p:nvSpPr>
        <p:spPr>
          <a:xfrm>
            <a:off x="8942315" y="1747940"/>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37" name="Text Box 386">
            <a:extLst>
              <a:ext uri="{FF2B5EF4-FFF2-40B4-BE49-F238E27FC236}">
                <a16:creationId xmlns:a16="http://schemas.microsoft.com/office/drawing/2014/main" id="{5686DF23-DD8C-5097-4036-4B15A1AD4847}"/>
              </a:ext>
            </a:extLst>
          </p:cNvPr>
          <p:cNvSpPr txBox="1">
            <a:spLocks noChangeArrowheads="1"/>
          </p:cNvSpPr>
          <p:nvPr/>
        </p:nvSpPr>
        <p:spPr>
          <a:xfrm>
            <a:off x="8946290" y="2204448"/>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0" name="Text Box 386">
            <a:extLst>
              <a:ext uri="{FF2B5EF4-FFF2-40B4-BE49-F238E27FC236}">
                <a16:creationId xmlns:a16="http://schemas.microsoft.com/office/drawing/2014/main" id="{65084B80-F305-6F02-D28F-AFD1CAA84DFC}"/>
              </a:ext>
            </a:extLst>
          </p:cNvPr>
          <p:cNvSpPr txBox="1">
            <a:spLocks noChangeArrowheads="1"/>
          </p:cNvSpPr>
          <p:nvPr/>
        </p:nvSpPr>
        <p:spPr>
          <a:xfrm>
            <a:off x="8951024" y="2647015"/>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3" name="Text Box 386">
            <a:extLst>
              <a:ext uri="{FF2B5EF4-FFF2-40B4-BE49-F238E27FC236}">
                <a16:creationId xmlns:a16="http://schemas.microsoft.com/office/drawing/2014/main" id="{4F33AD24-7355-A143-8514-0EAE8CCF348E}"/>
              </a:ext>
            </a:extLst>
          </p:cNvPr>
          <p:cNvSpPr txBox="1">
            <a:spLocks noChangeArrowheads="1"/>
          </p:cNvSpPr>
          <p:nvPr/>
        </p:nvSpPr>
        <p:spPr>
          <a:xfrm>
            <a:off x="8951024" y="3078075"/>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5" name="Text Box 386">
            <a:extLst>
              <a:ext uri="{FF2B5EF4-FFF2-40B4-BE49-F238E27FC236}">
                <a16:creationId xmlns:a16="http://schemas.microsoft.com/office/drawing/2014/main" id="{D25ACFD9-951A-53B4-D6C0-30BCDA428C6B}"/>
              </a:ext>
            </a:extLst>
          </p:cNvPr>
          <p:cNvSpPr txBox="1">
            <a:spLocks noChangeArrowheads="1"/>
          </p:cNvSpPr>
          <p:nvPr/>
        </p:nvSpPr>
        <p:spPr>
          <a:xfrm>
            <a:off x="8951024" y="3526304"/>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7" name="Text Box 386">
            <a:extLst>
              <a:ext uri="{FF2B5EF4-FFF2-40B4-BE49-F238E27FC236}">
                <a16:creationId xmlns:a16="http://schemas.microsoft.com/office/drawing/2014/main" id="{7ABF2CA9-7A68-10F2-60A3-C184F0CDB68B}"/>
              </a:ext>
            </a:extLst>
          </p:cNvPr>
          <p:cNvSpPr txBox="1">
            <a:spLocks noChangeArrowheads="1"/>
          </p:cNvSpPr>
          <p:nvPr/>
        </p:nvSpPr>
        <p:spPr>
          <a:xfrm>
            <a:off x="8959780" y="3949779"/>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9" name="Text Box 386">
            <a:extLst>
              <a:ext uri="{FF2B5EF4-FFF2-40B4-BE49-F238E27FC236}">
                <a16:creationId xmlns:a16="http://schemas.microsoft.com/office/drawing/2014/main" id="{4C469552-F54E-F5B5-E020-D16D13E0E844}"/>
              </a:ext>
            </a:extLst>
          </p:cNvPr>
          <p:cNvSpPr txBox="1">
            <a:spLocks noChangeArrowheads="1"/>
          </p:cNvSpPr>
          <p:nvPr/>
        </p:nvSpPr>
        <p:spPr>
          <a:xfrm>
            <a:off x="8959780" y="4660444"/>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51" name="Text Box 386">
            <a:extLst>
              <a:ext uri="{FF2B5EF4-FFF2-40B4-BE49-F238E27FC236}">
                <a16:creationId xmlns:a16="http://schemas.microsoft.com/office/drawing/2014/main" id="{DEF9DA48-6B5F-5195-6C96-9EEA4D3F7B85}"/>
              </a:ext>
            </a:extLst>
          </p:cNvPr>
          <p:cNvSpPr txBox="1">
            <a:spLocks noChangeArrowheads="1"/>
          </p:cNvSpPr>
          <p:nvPr/>
        </p:nvSpPr>
        <p:spPr>
          <a:xfrm>
            <a:off x="8959780" y="5143948"/>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53" name="Text Box 386">
            <a:extLst>
              <a:ext uri="{FF2B5EF4-FFF2-40B4-BE49-F238E27FC236}">
                <a16:creationId xmlns:a16="http://schemas.microsoft.com/office/drawing/2014/main" id="{80EE1B5D-7764-3A82-E271-BFFF9C4AE7C4}"/>
              </a:ext>
            </a:extLst>
          </p:cNvPr>
          <p:cNvSpPr txBox="1">
            <a:spLocks noChangeArrowheads="1"/>
          </p:cNvSpPr>
          <p:nvPr/>
        </p:nvSpPr>
        <p:spPr>
          <a:xfrm>
            <a:off x="8959780" y="5644680"/>
            <a:ext cx="860207" cy="337247"/>
          </a:xfrm>
          <a:prstGeom prst="rect">
            <a:avLst/>
          </a:prstGeom>
          <a:solidFill>
            <a:schemeClr val="bg1">
              <a:lumMod val="85000"/>
            </a:schemeClr>
          </a:solidFill>
          <a:ln w="25400">
            <a:solidFill>
              <a:srgbClr val="FF0000"/>
            </a:solidFill>
            <a:prstDash val="sysDot"/>
          </a:ln>
        </p:spPr>
        <p:txBody>
          <a:bodyPr rot="0" wrap="square" lIns="74295" tIns="8890" rIns="74295" bIns="8890" anchor="ctr"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kern="100" dirty="0">
                <a:solidFill>
                  <a:srgbClr val="FF0000"/>
                </a:solidFill>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a:t>
            </a:r>
            <a:endParaRPr kumimoji="1" lang="ja-JP" altLang="en-US" b="0" i="0" u="none" strike="noStrike" kern="1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8" name="正方形/長方形 7"/>
          <p:cNvSpPr/>
          <p:nvPr/>
        </p:nvSpPr>
        <p:spPr>
          <a:xfrm>
            <a:off x="10110705" y="1716092"/>
            <a:ext cx="781701" cy="4379415"/>
          </a:xfrm>
          <a:prstGeom prst="rect">
            <a:avLst/>
          </a:prstGeom>
          <a:solidFill>
            <a:schemeClr val="bg1">
              <a:lumMod val="85000"/>
            </a:schemeClr>
          </a:solid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rPr>
              <a:t>経常的に行っている取組を記載</a:t>
            </a:r>
          </a:p>
        </p:txBody>
      </p:sp>
      <p:sp>
        <p:nvSpPr>
          <p:cNvPr id="63" name="矢印: 下 62">
            <a:extLst>
              <a:ext uri="{FF2B5EF4-FFF2-40B4-BE49-F238E27FC236}">
                <a16:creationId xmlns:a16="http://schemas.microsoft.com/office/drawing/2014/main" id="{C3BE6842-4C7E-81A1-FC0C-2DDC457525C5}"/>
              </a:ext>
            </a:extLst>
          </p:cNvPr>
          <p:cNvSpPr/>
          <p:nvPr/>
        </p:nvSpPr>
        <p:spPr>
          <a:xfrm>
            <a:off x="9248505" y="1510050"/>
            <a:ext cx="200297" cy="21852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矢印: 下 64">
            <a:extLst>
              <a:ext uri="{FF2B5EF4-FFF2-40B4-BE49-F238E27FC236}">
                <a16:creationId xmlns:a16="http://schemas.microsoft.com/office/drawing/2014/main" id="{F3227649-BC33-679D-7E8F-B6CF44600C89}"/>
              </a:ext>
            </a:extLst>
          </p:cNvPr>
          <p:cNvSpPr/>
          <p:nvPr/>
        </p:nvSpPr>
        <p:spPr>
          <a:xfrm>
            <a:off x="10366570" y="1513952"/>
            <a:ext cx="200297" cy="21852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スライド番号プレースホルダー 12">
            <a:extLst>
              <a:ext uri="{FF2B5EF4-FFF2-40B4-BE49-F238E27FC236}">
                <a16:creationId xmlns:a16="http://schemas.microsoft.com/office/drawing/2014/main" id="{825B40FE-084C-B232-C767-F50FAD446C7A}"/>
              </a:ext>
            </a:extLst>
          </p:cNvPr>
          <p:cNvSpPr>
            <a:spLocks noGrp="1"/>
          </p:cNvSpPr>
          <p:nvPr>
            <p:ph type="sldNum" sz="quarter" idx="12"/>
          </p:nvPr>
        </p:nvSpPr>
        <p:spPr>
          <a:xfrm>
            <a:off x="8610600" y="6356350"/>
            <a:ext cx="2743200" cy="365125"/>
          </a:xfrm>
        </p:spPr>
        <p:txBody>
          <a:bodyPr/>
          <a:lstStyle/>
          <a:p>
            <a:fld id="{751D15A4-3738-4E47-9CFF-156915CB89CC}" type="slidenum">
              <a:rPr kumimoji="1" lang="ja-JP" altLang="en-US" smtClean="0"/>
              <a:t>4</a:t>
            </a:fld>
            <a:endParaRPr kumimoji="1" lang="ja-JP" altLang="en-US" dirty="0"/>
          </a:p>
        </p:txBody>
      </p:sp>
      <p:sp>
        <p:nvSpPr>
          <p:cNvPr id="14" name="正方形/長方形 13"/>
          <p:cNvSpPr/>
          <p:nvPr/>
        </p:nvSpPr>
        <p:spPr>
          <a:xfrm>
            <a:off x="609600" y="1232452"/>
            <a:ext cx="8115037" cy="54890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吹き出し 6"/>
          <p:cNvSpPr/>
          <p:nvPr/>
        </p:nvSpPr>
        <p:spPr>
          <a:xfrm>
            <a:off x="3473458" y="1047940"/>
            <a:ext cx="1679954" cy="366450"/>
          </a:xfrm>
          <a:prstGeom prst="wedgeRoundRectCallout">
            <a:avLst>
              <a:gd name="adj1" fmla="val -61534"/>
              <a:gd name="adj2" fmla="val 20040"/>
              <a:gd name="adj3" fmla="val 16667"/>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FF0000"/>
                </a:solidFill>
                <a:effectLst/>
                <a:uLnTx/>
                <a:uFillTx/>
                <a:latin typeface="UD デジタル 教科書体 NK-R" panose="02020400000000000000" pitchFamily="18" charset="-128"/>
                <a:ea typeface="UD デジタル 教科書体 NK-R" panose="02020400000000000000" pitchFamily="18" charset="-128"/>
              </a:rPr>
              <a:t>表現を修正したい</a:t>
            </a:r>
          </a:p>
        </p:txBody>
      </p:sp>
      <p:sp>
        <p:nvSpPr>
          <p:cNvPr id="27" name="下矢印 26"/>
          <p:cNvSpPr/>
          <p:nvPr/>
        </p:nvSpPr>
        <p:spPr>
          <a:xfrm>
            <a:off x="2697425" y="1051751"/>
            <a:ext cx="407963" cy="2743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3" name="下矢印 2"/>
          <p:cNvSpPr/>
          <p:nvPr/>
        </p:nvSpPr>
        <p:spPr>
          <a:xfrm>
            <a:off x="1109333" y="1051751"/>
            <a:ext cx="407963" cy="2743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6" name="線吹き出し 1 (枠付き) 25"/>
          <p:cNvSpPr/>
          <p:nvPr/>
        </p:nvSpPr>
        <p:spPr>
          <a:xfrm>
            <a:off x="2263437" y="6426720"/>
            <a:ext cx="1710547" cy="337255"/>
          </a:xfrm>
          <a:prstGeom prst="borderCallout1">
            <a:avLst>
              <a:gd name="adj1" fmla="val 32726"/>
              <a:gd name="adj2" fmla="val -1570"/>
              <a:gd name="adj3" fmla="val 72702"/>
              <a:gd name="adj4" fmla="val -39427"/>
            </a:avLst>
          </a:prstGeom>
          <a:solidFill>
            <a:schemeClr val="bg1"/>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UD デジタル 教科書体 NK-R" panose="02020400000000000000" pitchFamily="18" charset="-128"/>
                <a:ea typeface="UD デジタル 教科書体 NK-R" panose="02020400000000000000" pitchFamily="18" charset="-128"/>
              </a:rPr>
              <a:t>赤枠内は前回決定事項</a:t>
            </a:r>
          </a:p>
        </p:txBody>
      </p:sp>
    </p:spTree>
    <p:extLst>
      <p:ext uri="{BB962C8B-B14F-4D97-AF65-F5344CB8AC3E}">
        <p14:creationId xmlns:p14="http://schemas.microsoft.com/office/powerpoint/2010/main" val="584900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0" y="1927274"/>
            <a:ext cx="12192000" cy="2565213"/>
          </a:xfrm>
          <a:prstGeom prst="rect">
            <a:avLst/>
          </a:prstGeom>
          <a:solidFill>
            <a:schemeClr val="accent5">
              <a:lumMod val="50000"/>
            </a:schemeClr>
          </a:solidFill>
        </p:spPr>
        <p:txBody>
          <a:bodyPr anchor="ctr"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5400" dirty="0">
                <a:solidFill>
                  <a:schemeClr val="bg1"/>
                </a:solidFill>
                <a:latin typeface="UD デジタル 教科書体 NK-B" panose="02020700000000000000" pitchFamily="18" charset="-128"/>
                <a:ea typeface="UD デジタル 教科書体 NK-B" panose="02020700000000000000" pitchFamily="18" charset="-128"/>
              </a:rPr>
              <a:t>第４次計画の骨子（案）について</a:t>
            </a:r>
            <a:endParaRPr lang="en-US" altLang="ja-JP" sz="5400" dirty="0">
              <a:solidFill>
                <a:schemeClr val="bg1"/>
              </a:solidFill>
              <a:latin typeface="UD デジタル 教科書体 NK-B" panose="02020700000000000000" pitchFamily="18" charset="-128"/>
              <a:ea typeface="UD デジタル 教科書体 NK-B" panose="02020700000000000000" pitchFamily="18" charset="-128"/>
            </a:endParaRPr>
          </a:p>
          <a:p>
            <a:pPr algn="ctr"/>
            <a:r>
              <a:rPr lang="en-US" altLang="ja-JP" sz="5400" dirty="0">
                <a:solidFill>
                  <a:schemeClr val="bg1"/>
                </a:solidFill>
                <a:latin typeface="UD デジタル 教科書体 NK-B" panose="02020700000000000000" pitchFamily="18" charset="-128"/>
                <a:ea typeface="UD デジタル 教科書体 NK-B" panose="02020700000000000000" pitchFamily="18" charset="-128"/>
              </a:rPr>
              <a:t>【</a:t>
            </a:r>
            <a:r>
              <a:rPr lang="ja-JP" altLang="en-US" sz="5400" dirty="0">
                <a:solidFill>
                  <a:schemeClr val="bg1"/>
                </a:solidFill>
                <a:latin typeface="UD デジタル 教科書体 NK-B" panose="02020700000000000000" pitchFamily="18" charset="-128"/>
                <a:ea typeface="UD デジタル 教科書体 NK-B" panose="02020700000000000000" pitchFamily="18" charset="-128"/>
              </a:rPr>
              <a:t>構成（案）について</a:t>
            </a:r>
            <a:r>
              <a:rPr lang="en-US" altLang="ja-JP" sz="5400" dirty="0">
                <a:solidFill>
                  <a:schemeClr val="bg1"/>
                </a:solidFill>
                <a:latin typeface="UD デジタル 教科書体 NK-B" panose="02020700000000000000" pitchFamily="18" charset="-128"/>
                <a:ea typeface="UD デジタル 教科書体 NK-B" panose="02020700000000000000" pitchFamily="18" charset="-128"/>
              </a:rPr>
              <a:t>】</a:t>
            </a:r>
            <a:endParaRPr lang="ja-JP" altLang="en-US" sz="54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正方形/長方形 2"/>
          <p:cNvSpPr/>
          <p:nvPr/>
        </p:nvSpPr>
        <p:spPr>
          <a:xfrm>
            <a:off x="144424" y="673412"/>
            <a:ext cx="3963749" cy="707886"/>
          </a:xfrm>
          <a:prstGeom prst="rect">
            <a:avLst/>
          </a:prstGeom>
        </p:spPr>
        <p:txBody>
          <a:bodyPr wrap="square">
            <a:spAutoFit/>
          </a:bodyPr>
          <a:lstStyle/>
          <a:p>
            <a:r>
              <a:rPr lang="ja-JP" altLang="en-US" sz="4000" dirty="0">
                <a:latin typeface="UD デジタル 教科書体 NK-B" panose="02020700000000000000" pitchFamily="18" charset="-128"/>
                <a:ea typeface="UD デジタル 教科書体 NK-B" panose="02020700000000000000" pitchFamily="18" charset="-128"/>
              </a:rPr>
              <a:t>　審議事項（１）</a:t>
            </a:r>
            <a:endParaRPr lang="en-US" altLang="ja-JP" sz="4000" dirty="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751D15A4-3738-4E47-9CFF-156915CB89CC}" type="slidenum">
              <a:rPr kumimoji="1" lang="ja-JP" altLang="en-US" smtClean="0"/>
              <a:t>5</a:t>
            </a:fld>
            <a:endParaRPr kumimoji="1" lang="ja-JP" altLang="en-US"/>
          </a:p>
        </p:txBody>
      </p:sp>
    </p:spTree>
    <p:extLst>
      <p:ext uri="{BB962C8B-B14F-4D97-AF65-F5344CB8AC3E}">
        <p14:creationId xmlns:p14="http://schemas.microsoft.com/office/powerpoint/2010/main" val="2399651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1866"/>
            <a:ext cx="12192000" cy="431776"/>
          </a:xfrm>
          <a:prstGeom prst="rect">
            <a:avLst/>
          </a:prstGeom>
          <a:solidFill>
            <a:schemeClr val="accent5">
              <a:lumMod val="75000"/>
            </a:schemeClr>
          </a:solidFill>
        </p:spPr>
        <p:txBody>
          <a:bodyPr wrap="square" tIns="72000" bIns="0" rtlCol="0" anchor="ctr" anchorCtr="0">
            <a:spAutoFit/>
          </a:bodyPr>
          <a:lstStyle/>
          <a:p>
            <a:pPr>
              <a:lnSpc>
                <a:spcPts val="2800"/>
              </a:lnSpc>
            </a:pPr>
            <a:r>
              <a:rPr kumimoji="1" lang="ja-JP" altLang="en-US" sz="2600" dirty="0">
                <a:solidFill>
                  <a:schemeClr val="bg1"/>
                </a:solidFill>
                <a:latin typeface="UD デジタル 教科書体 NK-B" panose="02020700000000000000" pitchFamily="18" charset="-128"/>
                <a:ea typeface="UD デジタル 教科書体 NK-B" panose="02020700000000000000" pitchFamily="18" charset="-128"/>
              </a:rPr>
              <a:t>　計画の骨子（案）について　　構成案　</a:t>
            </a:r>
            <a:r>
              <a:rPr kumimoji="1" lang="en-US" altLang="ja-JP" sz="26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2600" dirty="0">
                <a:solidFill>
                  <a:schemeClr val="bg1"/>
                </a:solidFill>
                <a:latin typeface="UD デジタル 教科書体 NK-B" panose="02020700000000000000" pitchFamily="18" charset="-128"/>
                <a:ea typeface="UD デジタル 教科書体 NK-B" panose="02020700000000000000" pitchFamily="18" charset="-128"/>
              </a:rPr>
              <a:t>　資料１より抜粋</a:t>
            </a:r>
          </a:p>
        </p:txBody>
      </p:sp>
      <p:graphicFrame>
        <p:nvGraphicFramePr>
          <p:cNvPr id="5" name="表 4"/>
          <p:cNvGraphicFramePr>
            <a:graphicFrameLocks noGrp="1"/>
          </p:cNvGraphicFramePr>
          <p:nvPr>
            <p:extLst>
              <p:ext uri="{D42A27DB-BD31-4B8C-83A1-F6EECF244321}">
                <p14:modId xmlns:p14="http://schemas.microsoft.com/office/powerpoint/2010/main" val="3114505683"/>
              </p:ext>
            </p:extLst>
          </p:nvPr>
        </p:nvGraphicFramePr>
        <p:xfrm>
          <a:off x="129768" y="466924"/>
          <a:ext cx="11879455" cy="6339840"/>
        </p:xfrm>
        <a:graphic>
          <a:graphicData uri="http://schemas.openxmlformats.org/drawingml/2006/table">
            <a:tbl>
              <a:tblPr firstRow="1" firstCol="1" bandRow="1"/>
              <a:tblGrid>
                <a:gridCol w="4437643">
                  <a:extLst>
                    <a:ext uri="{9D8B030D-6E8A-4147-A177-3AD203B41FA5}">
                      <a16:colId xmlns:a16="http://schemas.microsoft.com/office/drawing/2014/main" val="1021678794"/>
                    </a:ext>
                  </a:extLst>
                </a:gridCol>
                <a:gridCol w="3808023">
                  <a:extLst>
                    <a:ext uri="{9D8B030D-6E8A-4147-A177-3AD203B41FA5}">
                      <a16:colId xmlns:a16="http://schemas.microsoft.com/office/drawing/2014/main" val="3729213696"/>
                    </a:ext>
                  </a:extLst>
                </a:gridCol>
                <a:gridCol w="3633789">
                  <a:extLst>
                    <a:ext uri="{9D8B030D-6E8A-4147-A177-3AD203B41FA5}">
                      <a16:colId xmlns:a16="http://schemas.microsoft.com/office/drawing/2014/main" val="4127938166"/>
                    </a:ext>
                  </a:extLst>
                </a:gridCol>
              </a:tblGrid>
              <a:tr h="97536">
                <a:tc>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章</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主な内容</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086320981"/>
                  </a:ext>
                </a:extLst>
              </a:tr>
              <a:tr h="469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第１章　計画策定にあたって</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１．計画策定の趣旨</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（策定の背景、位置づけ、計画期間、国・県の動向など）</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２．第</a:t>
                      </a: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3</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次健康プランの達成状況</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（目標の達成状況など）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196780277"/>
                  </a:ext>
                </a:extLst>
              </a:tr>
              <a:tr h="939238">
                <a:tc>
                  <a:txBody>
                    <a:bodyPr/>
                    <a:lstStyle/>
                    <a:p>
                      <a:pPr>
                        <a:spcAft>
                          <a:spcPts val="0"/>
                        </a:spcAft>
                      </a:pP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第２章　健康づくりをめぐる現状と</a:t>
                      </a:r>
                      <a:endParaRPr lang="en-US" alt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2400" kern="100" baseline="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課題</a:t>
                      </a:r>
                      <a:r>
                        <a:rPr lang="en-US"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１．人口等の統計データ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（人口、出生・死亡、平均寿命・健康寿命、医療・介護の状況など）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２．健康づくり事業等のデータ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（乳幼児、小中学生の状況、健（検）診の状況、地域活動等の状況など）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３．健康に関する市民意識</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（アンケート）</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４．今後の取り組み課題</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（第４次健康プランの取組につながる課題として）</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674231688"/>
                  </a:ext>
                </a:extLst>
              </a:tr>
              <a:tr h="500029">
                <a:tc>
                  <a:txBody>
                    <a:bodyPr/>
                    <a:lstStyle/>
                    <a:p>
                      <a:pPr>
                        <a:spcAft>
                          <a:spcPts val="0"/>
                        </a:spcAft>
                      </a:pPr>
                      <a:r>
                        <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第３章　基本理念・施策体系</a:t>
                      </a: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１．基本理念</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（基本理念、到達目標）</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２．基本方針</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a:t>
                      </a:r>
                      <a:r>
                        <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4</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次プランを進める方針）</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３．取組分野</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（栄養・食生活～生きることへの支援、重点的な取組）</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４．施策体系</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（第４次しろい健康プランの施策体系）</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91915836"/>
                  </a:ext>
                </a:extLst>
              </a:tr>
              <a:tr h="1599248">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第４章　計画の展開</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spcAft>
                          <a:spcPts val="0"/>
                        </a:spcAft>
                      </a:pP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Ⅰ</a:t>
                      </a:r>
                      <a:r>
                        <a:rPr lang="ja-JP" altLang="en-US" sz="1600" kern="100" dirty="0" err="1">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栄養・食生活</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Ⅱ．身体活動・運動</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Ⅲ．</a:t>
                      </a:r>
                      <a:r>
                        <a:rPr lang="ja-JP" sz="1600" kern="100" dirty="0">
                          <a:solidFill>
                            <a:schemeClr val="tx1"/>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休養・こころの健康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Ⅳ．飲酒・喫煙</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Ⅴ．歯・口腔の健康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Ⅵ．生活習慣病予防</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Ⅶ．自然に健康になれる環境づくり</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Ⅷ．地域とのつながりの支援</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Ⅸ．生きることへの支援</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spcAft>
                          <a:spcPts val="0"/>
                        </a:spcAft>
                      </a:pP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（主な健康課題、取組の方向性、施策と事業など）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174315046"/>
                  </a:ext>
                </a:extLst>
              </a:tr>
              <a:tr h="520065">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第５章　計画の推進</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a:t>
                      </a:r>
                      <a:r>
                        <a:rPr 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PDCA</a:t>
                      </a: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サイクルによる計画の進行管理</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２．計画の評価体制</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３．ライフコースアプローチの視点</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（子ども、女性、高齢者）</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548875433"/>
                  </a:ext>
                </a:extLst>
              </a:tr>
              <a:tr h="317183">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資料編</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１．第４次しろい健康プラン策定経過</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２．白井市附属機関条例（一部抜粋）</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a:t>
                      </a:r>
                      <a:r>
                        <a:rPr lang="ja-JP" sz="1600" kern="100" spc="-3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白井庁内健康づくり推進会議設置要綱</a:t>
                      </a:r>
                      <a:endPar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232091178"/>
                  </a:ext>
                </a:extLst>
              </a:tr>
            </a:tbl>
          </a:graphicData>
        </a:graphic>
      </p:graphicFrame>
      <p:sp>
        <p:nvSpPr>
          <p:cNvPr id="7" name="右中かっこ 6"/>
          <p:cNvSpPr/>
          <p:nvPr/>
        </p:nvSpPr>
        <p:spPr>
          <a:xfrm>
            <a:off x="8277957" y="3260036"/>
            <a:ext cx="309451" cy="19590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6</a:t>
            </a:fld>
            <a:endParaRPr kumimoji="1" lang="ja-JP" altLang="en-US"/>
          </a:p>
        </p:txBody>
      </p:sp>
    </p:spTree>
    <p:extLst>
      <p:ext uri="{BB962C8B-B14F-4D97-AF65-F5344CB8AC3E}">
        <p14:creationId xmlns:p14="http://schemas.microsoft.com/office/powerpoint/2010/main" val="1671990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1927274"/>
            <a:ext cx="12192000" cy="2454886"/>
          </a:xfrm>
          <a:solidFill>
            <a:schemeClr val="accent5">
              <a:lumMod val="50000"/>
            </a:schemeClr>
          </a:solidFill>
        </p:spPr>
        <p:txBody>
          <a:bodyPr>
            <a:normAutofit fontScale="90000"/>
          </a:bodyPr>
          <a:lstStyle/>
          <a:p>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第４次計画に向けて</a:t>
            </a:r>
            <a:r>
              <a:rPr lang="en-US" altLang="ja-JP" dirty="0">
                <a:solidFill>
                  <a:schemeClr val="bg1"/>
                </a:solidFill>
                <a:latin typeface="UD デジタル 教科書体 NK-B" panose="02020700000000000000" pitchFamily="18" charset="-128"/>
                <a:ea typeface="UD デジタル 教科書体 NK-B" panose="02020700000000000000" pitchFamily="18" charset="-128"/>
              </a:rPr>
              <a:t/>
            </a:r>
            <a:br>
              <a:rPr lang="en-US" altLang="ja-JP" dirty="0">
                <a:solidFill>
                  <a:schemeClr val="bg1"/>
                </a:solidFill>
                <a:latin typeface="UD デジタル 教科書体 NK-B" panose="02020700000000000000" pitchFamily="18" charset="-128"/>
                <a:ea typeface="UD デジタル 教科書体 NK-B" panose="02020700000000000000" pitchFamily="18" charset="-128"/>
              </a:rPr>
            </a:br>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現状把握と施策推進の考え方について</a:t>
            </a:r>
            <a:r>
              <a:rPr lang="en-US" altLang="ja-JP" dirty="0">
                <a:solidFill>
                  <a:schemeClr val="bg1"/>
                </a:solidFill>
                <a:latin typeface="UD デジタル 教科書体 NK-B" panose="02020700000000000000" pitchFamily="18" charset="-128"/>
                <a:ea typeface="UD デジタル 教科書体 NK-B" panose="02020700000000000000" pitchFamily="18" charset="-128"/>
              </a:rPr>
              <a:t/>
            </a:r>
            <a:br>
              <a:rPr lang="en-US" altLang="ja-JP" dirty="0">
                <a:solidFill>
                  <a:schemeClr val="bg1"/>
                </a:solidFill>
                <a:latin typeface="UD デジタル 教科書体 NK-B" panose="02020700000000000000" pitchFamily="18" charset="-128"/>
                <a:ea typeface="UD デジタル 教科書体 NK-B" panose="02020700000000000000" pitchFamily="18" charset="-128"/>
              </a:rPr>
            </a:br>
            <a:r>
              <a:rPr lang="ja-JP" altLang="en-US" sz="4800" dirty="0">
                <a:solidFill>
                  <a:schemeClr val="bg1"/>
                </a:solidFill>
                <a:latin typeface="UD デジタル 教科書体 NK-B" panose="02020700000000000000" pitchFamily="18" charset="-128"/>
                <a:ea typeface="UD デジタル 教科書体 NK-B" panose="02020700000000000000" pitchFamily="18" charset="-128"/>
              </a:rPr>
              <a:t>（第</a:t>
            </a:r>
            <a:r>
              <a:rPr lang="en-US" altLang="ja-JP" sz="4800" dirty="0">
                <a:solidFill>
                  <a:schemeClr val="bg1"/>
                </a:solidFill>
                <a:latin typeface="UD デジタル 教科書体 NK-B" panose="02020700000000000000" pitchFamily="18" charset="-128"/>
                <a:ea typeface="UD デジタル 教科書体 NK-B" panose="02020700000000000000" pitchFamily="18" charset="-128"/>
              </a:rPr>
              <a:t>2</a:t>
            </a:r>
            <a:r>
              <a:rPr lang="ja-JP" altLang="en-US" sz="4800" dirty="0">
                <a:solidFill>
                  <a:schemeClr val="bg1"/>
                </a:solidFill>
                <a:latin typeface="UD デジタル 教科書体 NK-B" panose="02020700000000000000" pitchFamily="18" charset="-128"/>
                <a:ea typeface="UD デジタル 教科書体 NK-B" panose="02020700000000000000" pitchFamily="18" charset="-128"/>
              </a:rPr>
              <a:t>章）</a:t>
            </a:r>
            <a:endParaRPr lang="ja-JP" altLang="en-US"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スライド番号プレースホルダー 2"/>
          <p:cNvSpPr>
            <a:spLocks noGrp="1"/>
          </p:cNvSpPr>
          <p:nvPr>
            <p:ph type="sldNum" sz="quarter" idx="12"/>
          </p:nvPr>
        </p:nvSpPr>
        <p:spPr/>
        <p:txBody>
          <a:bodyPr/>
          <a:lstStyle/>
          <a:p>
            <a:fld id="{751D15A4-3738-4E47-9CFF-156915CB89CC}" type="slidenum">
              <a:rPr kumimoji="1" lang="ja-JP" altLang="en-US" smtClean="0"/>
              <a:t>7</a:t>
            </a:fld>
            <a:endParaRPr kumimoji="1" lang="ja-JP" altLang="en-US"/>
          </a:p>
        </p:txBody>
      </p:sp>
      <p:sp>
        <p:nvSpPr>
          <p:cNvPr id="5" name="正方形/長方形 4"/>
          <p:cNvSpPr/>
          <p:nvPr/>
        </p:nvSpPr>
        <p:spPr>
          <a:xfrm>
            <a:off x="0" y="682839"/>
            <a:ext cx="8173039" cy="707886"/>
          </a:xfrm>
          <a:prstGeom prst="rect">
            <a:avLst/>
          </a:prstGeom>
        </p:spPr>
        <p:txBody>
          <a:bodyPr wrap="square">
            <a:spAutoFit/>
          </a:bodyPr>
          <a:lstStyle/>
          <a:p>
            <a:r>
              <a:rPr lang="ja-JP" altLang="en-US" sz="4000" dirty="0">
                <a:latin typeface="UD デジタル 教科書体 NK-B" panose="02020700000000000000" pitchFamily="18" charset="-128"/>
                <a:ea typeface="UD デジタル 教科書体 NK-B" panose="02020700000000000000" pitchFamily="18" charset="-128"/>
              </a:rPr>
              <a:t>　審議事項（２）に向けての補足説明</a:t>
            </a:r>
            <a:endParaRPr lang="en-US" altLang="ja-JP" sz="4000" dirty="0">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125319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8852"/>
            <a:ext cx="12192000" cy="431776"/>
          </a:xfrm>
          <a:prstGeom prst="rect">
            <a:avLst/>
          </a:prstGeom>
          <a:solidFill>
            <a:schemeClr val="accent5">
              <a:lumMod val="75000"/>
            </a:schemeClr>
          </a:solidFill>
        </p:spPr>
        <p:txBody>
          <a:bodyPr wrap="square" tIns="72000" bIns="0" rtlCol="0" anchor="ctr" anchorCtr="0">
            <a:spAutoFit/>
          </a:bodyPr>
          <a:lstStyle/>
          <a:p>
            <a:pPr>
              <a:lnSpc>
                <a:spcPts val="2800"/>
              </a:lnSpc>
            </a:pPr>
            <a:r>
              <a:rPr kumimoji="1" lang="ja-JP" altLang="en-US" sz="2600" dirty="0">
                <a:solidFill>
                  <a:schemeClr val="bg1"/>
                </a:solidFill>
                <a:latin typeface="UD デジタル 教科書体 NK-B" panose="02020700000000000000" pitchFamily="18" charset="-128"/>
                <a:ea typeface="UD デジタル 教科書体 NK-B" panose="02020700000000000000" pitchFamily="18" charset="-128"/>
              </a:rPr>
              <a:t>　計画の骨子（案）について　　構成案　</a:t>
            </a:r>
            <a:r>
              <a:rPr kumimoji="1" lang="en-US" altLang="ja-JP" sz="26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2600" dirty="0">
                <a:solidFill>
                  <a:schemeClr val="bg1"/>
                </a:solidFill>
                <a:latin typeface="UD デジタル 教科書体 NK-B" panose="02020700000000000000" pitchFamily="18" charset="-128"/>
                <a:ea typeface="UD デジタル 教科書体 NK-B" panose="02020700000000000000" pitchFamily="18" charset="-128"/>
              </a:rPr>
              <a:t>　資料１より抜粋</a:t>
            </a:r>
          </a:p>
        </p:txBody>
      </p:sp>
      <p:graphicFrame>
        <p:nvGraphicFramePr>
          <p:cNvPr id="5" name="表 4"/>
          <p:cNvGraphicFramePr>
            <a:graphicFrameLocks noGrp="1"/>
          </p:cNvGraphicFramePr>
          <p:nvPr>
            <p:extLst>
              <p:ext uri="{D42A27DB-BD31-4B8C-83A1-F6EECF244321}">
                <p14:modId xmlns:p14="http://schemas.microsoft.com/office/powerpoint/2010/main" val="2860325331"/>
              </p:ext>
            </p:extLst>
          </p:nvPr>
        </p:nvGraphicFramePr>
        <p:xfrm>
          <a:off x="129768" y="466924"/>
          <a:ext cx="11879455" cy="6339840"/>
        </p:xfrm>
        <a:graphic>
          <a:graphicData uri="http://schemas.openxmlformats.org/drawingml/2006/table">
            <a:tbl>
              <a:tblPr firstRow="1" firstCol="1" bandRow="1"/>
              <a:tblGrid>
                <a:gridCol w="4437643">
                  <a:extLst>
                    <a:ext uri="{9D8B030D-6E8A-4147-A177-3AD203B41FA5}">
                      <a16:colId xmlns:a16="http://schemas.microsoft.com/office/drawing/2014/main" val="1021678794"/>
                    </a:ext>
                  </a:extLst>
                </a:gridCol>
                <a:gridCol w="3808023">
                  <a:extLst>
                    <a:ext uri="{9D8B030D-6E8A-4147-A177-3AD203B41FA5}">
                      <a16:colId xmlns:a16="http://schemas.microsoft.com/office/drawing/2014/main" val="3729213696"/>
                    </a:ext>
                  </a:extLst>
                </a:gridCol>
                <a:gridCol w="3633789">
                  <a:extLst>
                    <a:ext uri="{9D8B030D-6E8A-4147-A177-3AD203B41FA5}">
                      <a16:colId xmlns:a16="http://schemas.microsoft.com/office/drawing/2014/main" val="4127938166"/>
                    </a:ext>
                  </a:extLst>
                </a:gridCol>
              </a:tblGrid>
              <a:tr h="97536">
                <a:tc>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章</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主な内容</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086320981"/>
                  </a:ext>
                </a:extLst>
              </a:tr>
              <a:tr h="469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第１章　計画策定にあたって</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１．計画策定の趣旨</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（策定の背景、位置づけ、計画期間、国・県の動向など）</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２．第</a:t>
                      </a: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3</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次健康プランの達成状況</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（目標の達成状況など）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196780277"/>
                  </a:ext>
                </a:extLst>
              </a:tr>
              <a:tr h="939238">
                <a:tc>
                  <a:txBody>
                    <a:bodyPr/>
                    <a:lstStyle/>
                    <a:p>
                      <a:pPr>
                        <a:spcAft>
                          <a:spcPts val="0"/>
                        </a:spcAft>
                      </a:pP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第２章　健康づくりをめぐる現状と</a:t>
                      </a:r>
                      <a:endParaRPr lang="en-US" alt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2400" kern="100" baseline="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課題</a:t>
                      </a:r>
                      <a:r>
                        <a:rPr lang="en-US"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１．人口等の統計データ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（人口、出生・死亡、平均寿命・健康寿命、医療・介護の状況など）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２．健康づくり事業等のデータ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（乳幼児、小中学生の状況、健（検）診の状況、地域活動等の状況など）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３．健康に関する市民意識</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（アンケート）</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４．今後の取り組み課題</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（第４次健康プランの取組につながる課題として）</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hMerge="1">
                  <a:txBody>
                    <a:bodyPr/>
                    <a:lstStyle/>
                    <a:p>
                      <a:endParaRPr kumimoji="1" lang="ja-JP" altLang="en-US"/>
                    </a:p>
                  </a:txBody>
                  <a:tcPr/>
                </a:tc>
                <a:extLst>
                  <a:ext uri="{0D108BD9-81ED-4DB2-BD59-A6C34878D82A}">
                    <a16:rowId xmlns:a16="http://schemas.microsoft.com/office/drawing/2014/main" val="3674231688"/>
                  </a:ext>
                </a:extLst>
              </a:tr>
              <a:tr h="500029">
                <a:tc>
                  <a:txBody>
                    <a:bodyPr/>
                    <a:lstStyle/>
                    <a:p>
                      <a:pPr>
                        <a:spcAft>
                          <a:spcPts val="0"/>
                        </a:spcAft>
                      </a:pPr>
                      <a:r>
                        <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第３章　基本理念・施策体系</a:t>
                      </a: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１．基本理念</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（基本理念、到達目標）</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２．基本方針</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a:t>
                      </a:r>
                      <a:r>
                        <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4</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次プランを進める方針）</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３．取組分野</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（栄養・食生活～生きることへの支援、重点的な取組）</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４．施策体系</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（第４次しろい健康プランの施策体系）</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91915836"/>
                  </a:ext>
                </a:extLst>
              </a:tr>
              <a:tr h="1599248">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第４章　計画の展開</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spcAft>
                          <a:spcPts val="0"/>
                        </a:spcAft>
                      </a:pP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Ⅰ</a:t>
                      </a:r>
                      <a:r>
                        <a:rPr lang="ja-JP" altLang="en-US" sz="1600" kern="100" dirty="0" err="1">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栄養・食生活</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Ⅱ．身体活動・運動</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Ⅲ．</a:t>
                      </a:r>
                      <a:r>
                        <a:rPr lang="ja-JP" sz="1600" kern="100" dirty="0">
                          <a:solidFill>
                            <a:schemeClr val="tx1"/>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休養・こころの健康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Ⅳ．飲酒・喫煙</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Ⅴ．歯・口腔の健康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Ⅵ．生活習慣病予防</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Ⅶ．自然に健康になれる環境づくり</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Ⅷ．地域とのつながりの支援</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Ⅸ．生きることへの支援</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spcAft>
                          <a:spcPts val="0"/>
                        </a:spcAft>
                      </a:pP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（主な健康課題、取組の方向性、施策と事業など）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174315046"/>
                  </a:ext>
                </a:extLst>
              </a:tr>
              <a:tr h="520065">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第５章　計画の推進</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a:t>
                      </a:r>
                      <a:r>
                        <a:rPr 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PDCA</a:t>
                      </a: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サイクルによる計画の進行管理</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２．計画の評価体制</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３．ライフコースアプローチの視点</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（子ども、女性、高齢者）</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548875433"/>
                  </a:ext>
                </a:extLst>
              </a:tr>
              <a:tr h="317183">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資料編</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１．第４次しろい健康プラン策定経過</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２．白井市附属機関条例（一部抜粋）</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a:t>
                      </a:r>
                      <a:r>
                        <a:rPr lang="ja-JP" sz="1600" kern="100" spc="-3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白井庁内健康づくり推進会議設置要綱</a:t>
                      </a:r>
                      <a:endPar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232091178"/>
                  </a:ext>
                </a:extLst>
              </a:tr>
            </a:tbl>
          </a:graphicData>
        </a:graphic>
      </p:graphicFrame>
      <p:sp>
        <p:nvSpPr>
          <p:cNvPr id="7" name="右中かっこ 6"/>
          <p:cNvSpPr/>
          <p:nvPr/>
        </p:nvSpPr>
        <p:spPr>
          <a:xfrm>
            <a:off x="8277958" y="3233530"/>
            <a:ext cx="203433" cy="198558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8</a:t>
            </a:fld>
            <a:endParaRPr kumimoji="1" lang="ja-JP" altLang="en-US"/>
          </a:p>
        </p:txBody>
      </p:sp>
    </p:spTree>
    <p:extLst>
      <p:ext uri="{BB962C8B-B14F-4D97-AF65-F5344CB8AC3E}">
        <p14:creationId xmlns:p14="http://schemas.microsoft.com/office/powerpoint/2010/main" val="259314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p:cNvSpPr txBox="1"/>
          <p:nvPr/>
        </p:nvSpPr>
        <p:spPr>
          <a:xfrm>
            <a:off x="0" y="608763"/>
            <a:ext cx="3953021" cy="338554"/>
          </a:xfrm>
          <a:prstGeom prst="rect">
            <a:avLst/>
          </a:prstGeom>
          <a:noFill/>
        </p:spPr>
        <p:txBody>
          <a:bodyPr wrap="square" rtlCol="0">
            <a:spAutoFit/>
          </a:bodyPr>
          <a:lstStyle/>
          <a:p>
            <a:r>
              <a:rPr kumimoji="1" lang="ja-JP" altLang="en-US" sz="1600" dirty="0">
                <a:latin typeface="UD デジタル 教科書体 NK-B" panose="02020700000000000000" pitchFamily="18" charset="-128"/>
                <a:ea typeface="UD デジタル 教科書体 NK-B" panose="02020700000000000000" pitchFamily="18" charset="-128"/>
              </a:rPr>
              <a:t>１．国や県の動向</a:t>
            </a:r>
          </a:p>
        </p:txBody>
      </p:sp>
      <p:sp>
        <p:nvSpPr>
          <p:cNvPr id="15" name="テキスト ボックス 14"/>
          <p:cNvSpPr txBox="1"/>
          <p:nvPr/>
        </p:nvSpPr>
        <p:spPr>
          <a:xfrm>
            <a:off x="0" y="2131"/>
            <a:ext cx="12192000" cy="584775"/>
          </a:xfrm>
          <a:prstGeom prst="rect">
            <a:avLst/>
          </a:prstGeom>
          <a:solidFill>
            <a:schemeClr val="accent5">
              <a:lumMod val="75000"/>
            </a:schemeClr>
          </a:solidFill>
        </p:spPr>
        <p:txBody>
          <a:bodyPr wrap="square" rtlCol="0">
            <a:spAutoFit/>
          </a:bodyPr>
          <a:lstStyle/>
          <a:p>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健康づくりをめぐる現状と課題の整理</a:t>
            </a:r>
            <a:r>
              <a:rPr kumimoji="1" lang="ja-JP" altLang="en-US" sz="2000" dirty="0">
                <a:solidFill>
                  <a:schemeClr val="bg1"/>
                </a:solidFill>
                <a:latin typeface="UD デジタル 教科書体 NK-B" panose="02020700000000000000" pitchFamily="18" charset="-128"/>
                <a:ea typeface="UD デジタル 教科書体 NK-B" panose="02020700000000000000" pitchFamily="18" charset="-128"/>
              </a:rPr>
              <a:t>（第２章）</a:t>
            </a:r>
          </a:p>
        </p:txBody>
      </p:sp>
      <p:sp>
        <p:nvSpPr>
          <p:cNvPr id="16" name="テキスト ボックス 15"/>
          <p:cNvSpPr txBox="1"/>
          <p:nvPr/>
        </p:nvSpPr>
        <p:spPr>
          <a:xfrm>
            <a:off x="35400" y="4625083"/>
            <a:ext cx="4750190" cy="338554"/>
          </a:xfrm>
          <a:prstGeom prst="rect">
            <a:avLst/>
          </a:prstGeom>
          <a:noFill/>
        </p:spPr>
        <p:txBody>
          <a:bodyPr wrap="square" rtlCol="0">
            <a:spAutoFit/>
          </a:bodyPr>
          <a:lstStyle/>
          <a:p>
            <a:r>
              <a:rPr kumimoji="1" lang="ja-JP" altLang="en-US" sz="1600" dirty="0">
                <a:latin typeface="UD デジタル 教科書体 NK-B" panose="02020700000000000000" pitchFamily="18" charset="-128"/>
                <a:ea typeface="UD デジタル 教科書体 NK-B" panose="02020700000000000000" pitchFamily="18" charset="-128"/>
              </a:rPr>
              <a:t>２．人口等統計データ、健康づくり事業・取組等</a:t>
            </a:r>
          </a:p>
        </p:txBody>
      </p:sp>
      <p:grpSp>
        <p:nvGrpSpPr>
          <p:cNvPr id="26" name="グループ化 25"/>
          <p:cNvGrpSpPr/>
          <p:nvPr/>
        </p:nvGrpSpPr>
        <p:grpSpPr>
          <a:xfrm>
            <a:off x="226035" y="958540"/>
            <a:ext cx="5668328" cy="3593676"/>
            <a:chOff x="0" y="1"/>
            <a:chExt cx="3838575" cy="3686074"/>
          </a:xfrm>
        </p:grpSpPr>
        <p:sp>
          <p:nvSpPr>
            <p:cNvPr id="27" name="角丸四角形 26"/>
            <p:cNvSpPr/>
            <p:nvPr/>
          </p:nvSpPr>
          <p:spPr>
            <a:xfrm>
              <a:off x="0" y="1"/>
              <a:ext cx="3838575" cy="3686074"/>
            </a:xfrm>
            <a:prstGeom prst="roundRect">
              <a:avLst>
                <a:gd name="adj" fmla="val 3681"/>
              </a:avLst>
            </a:prstGeom>
            <a:solidFill>
              <a:srgbClr val="FFFF99"/>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28" name="正方形/長方形 27"/>
            <p:cNvSpPr/>
            <p:nvPr/>
          </p:nvSpPr>
          <p:spPr>
            <a:xfrm>
              <a:off x="715992" y="8626"/>
              <a:ext cx="2371725" cy="295275"/>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ctr">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『国や県の動向』</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29" name="正方形/長方形 28"/>
            <p:cNvSpPr/>
            <p:nvPr/>
          </p:nvSpPr>
          <p:spPr>
            <a:xfrm>
              <a:off x="1923690" y="1026543"/>
              <a:ext cx="1838325" cy="1339100"/>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t" anchorCtr="0" forceAA="0" compatLnSpc="1">
              <a:noAutofit/>
            </a:bodyPr>
            <a:lstStyle/>
            <a:p>
              <a:pPr marL="90170" algn="l">
                <a:lnSpc>
                  <a:spcPts val="1500"/>
                </a:lnSpc>
                <a:spcAft>
                  <a:spcPts val="0"/>
                </a:spcAft>
              </a:pPr>
              <a:r>
                <a:rPr lang="ja-JP" sz="1100" kern="10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【第４次食育推進基本計画】</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・生涯を通じた心身の健康を支える食育の</a:t>
              </a:r>
              <a:endParaRPr lang="en-US" alt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altLang="en-US" sz="1100"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推進</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・持続可能な食を支える食育の推進</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・新たな日常やデジタル化に対応した食育</a:t>
              </a:r>
              <a:endParaRPr lang="en-US" alt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altLang="en-US" sz="1100"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の推進</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30" name="正方形/長方形 29"/>
            <p:cNvSpPr/>
            <p:nvPr/>
          </p:nvSpPr>
          <p:spPr>
            <a:xfrm>
              <a:off x="94890" y="1035170"/>
              <a:ext cx="1771650" cy="1330473"/>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t" anchorCtr="0" forceAA="0" compatLnSpc="1">
              <a:noAutofit/>
            </a:bodyPr>
            <a:lstStyle/>
            <a:p>
              <a:pPr marL="90170" algn="l">
                <a:lnSpc>
                  <a:spcPts val="1500"/>
                </a:lnSpc>
                <a:spcAft>
                  <a:spcPts val="0"/>
                </a:spcAft>
              </a:pPr>
              <a:r>
                <a:rPr lang="ja-JP" sz="1100" kern="10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【健康日本</a:t>
              </a:r>
              <a:r>
                <a:rPr lang="en-US" sz="1100" kern="10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21</a:t>
              </a:r>
              <a:r>
                <a:rPr lang="ja-JP" sz="1100" kern="10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（第三次）】</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127000" indent="-127000" algn="l">
                <a:lnSpc>
                  <a:spcPts val="1500"/>
                </a:lnSpc>
                <a:spcAft>
                  <a:spcPts val="0"/>
                </a:spcAft>
              </a:pPr>
              <a:r>
                <a:rPr lang="ja-JP" altLang="en-US"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「健康寿命の延伸と健康格差の縮小」</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・個人の行動と健康状態の改善</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・社会環境の質の向上</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193675"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・ライフコースアプローチを踏まえた健康</a:t>
              </a:r>
              <a:endParaRPr lang="en-US" alt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193675" indent="-127000" algn="l">
                <a:lnSpc>
                  <a:spcPts val="1500"/>
                </a:lnSpc>
                <a:spcAft>
                  <a:spcPts val="0"/>
                </a:spcAft>
              </a:pPr>
              <a:r>
                <a:rPr lang="ja-JP" altLang="en-US" sz="1100"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づくり</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31" name="正方形/長方形 30"/>
            <p:cNvSpPr/>
            <p:nvPr/>
          </p:nvSpPr>
          <p:spPr>
            <a:xfrm>
              <a:off x="94890" y="2483460"/>
              <a:ext cx="1771650" cy="1085850"/>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t" anchorCtr="0" forceAA="0" compatLnSpc="1">
              <a:noAutofit/>
            </a:bodyPr>
            <a:lstStyle/>
            <a:p>
              <a:pPr marL="90170" algn="l">
                <a:lnSpc>
                  <a:spcPts val="1500"/>
                </a:lnSpc>
                <a:spcAft>
                  <a:spcPts val="0"/>
                </a:spcAft>
              </a:pPr>
              <a:r>
                <a:rPr lang="ja-JP" sz="1100" kern="10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【歯科口腔保健の推進に関する基本的事項（第二次）】</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126365" indent="-3683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・全ての国民にとって健康で質の高い生活</a:t>
              </a:r>
              <a:endParaRPr lang="en-US" alt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126365" indent="-36830" algn="l">
                <a:lnSpc>
                  <a:spcPts val="1500"/>
                </a:lnSpc>
                <a:spcAft>
                  <a:spcPts val="0"/>
                </a:spcAft>
              </a:pPr>
              <a:r>
                <a:rPr lang="ja-JP" altLang="en-US" sz="1100"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を営む基盤となる歯科口腔保健の実現</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32" name="正方形/長方形 31"/>
            <p:cNvSpPr/>
            <p:nvPr/>
          </p:nvSpPr>
          <p:spPr>
            <a:xfrm>
              <a:off x="1923690" y="2483461"/>
              <a:ext cx="1838325" cy="1085850"/>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t" anchorCtr="0" forceAA="0" compatLnSpc="1">
              <a:noAutofit/>
            </a:bodyPr>
            <a:lstStyle/>
            <a:p>
              <a:pPr marL="90170" algn="l">
                <a:lnSpc>
                  <a:spcPts val="1500"/>
                </a:lnSpc>
                <a:spcAft>
                  <a:spcPts val="0"/>
                </a:spcAft>
              </a:pPr>
              <a:r>
                <a:rPr lang="ja-JP" sz="1100" kern="10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【第４次自殺総合対策大綱】</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・子ども・若者の自殺対策</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・女性に対する支援の強化</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・地域自殺対策の取組強化</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・総合的な自殺対策の更なる推進・強化</a:t>
              </a:r>
              <a:r>
                <a:rPr lang="en-US" sz="1050" kern="100" dirty="0">
                  <a:ln>
                    <a:noFill/>
                  </a:ln>
                  <a:effectLst/>
                  <a:latin typeface="HGｺﾞｼｯｸM" panose="020B0609000000000000" pitchFamily="49" charset="-128"/>
                  <a:ea typeface="ＭＳ 明朝" panose="02020609040205080304" pitchFamily="17" charset="-128"/>
                  <a:cs typeface="Times New Roman" panose="02020603050405020304" pitchFamily="18" charset="0"/>
                </a:rPr>
                <a:t> </a:t>
              </a:r>
              <a:endParaRPr lang="ja-JP" sz="11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33" name="正方形/長方形 32"/>
            <p:cNvSpPr/>
            <p:nvPr/>
          </p:nvSpPr>
          <p:spPr>
            <a:xfrm>
              <a:off x="103517" y="301925"/>
              <a:ext cx="3657600" cy="676275"/>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健康増進計画『健康増進法』、食育推進計画『食育基本法』</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indent="635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歯科口腔保健推進計画『歯科口腔保健の推進に関する法律等』</a:t>
              </a:r>
              <a:endParaRPr lang="en-US" alt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90170" indent="635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自殺対策計画『自殺対策基本法』</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grpSp>
      <p:sp>
        <p:nvSpPr>
          <p:cNvPr id="35" name="角丸四角形 34"/>
          <p:cNvSpPr/>
          <p:nvPr/>
        </p:nvSpPr>
        <p:spPr>
          <a:xfrm>
            <a:off x="236133" y="4967877"/>
            <a:ext cx="5658046" cy="1662935"/>
          </a:xfrm>
          <a:prstGeom prst="roundRect">
            <a:avLst>
              <a:gd name="adj" fmla="val 3567"/>
            </a:avLst>
          </a:prstGeom>
          <a:solidFill>
            <a:srgbClr val="FFFF99"/>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36" name="正方形/長方形 35"/>
          <p:cNvSpPr/>
          <p:nvPr/>
        </p:nvSpPr>
        <p:spPr>
          <a:xfrm>
            <a:off x="360653" y="5263033"/>
            <a:ext cx="1767755" cy="367684"/>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algn="ctr">
              <a:lnSpc>
                <a:spcPts val="1500"/>
              </a:lnSpc>
              <a:spcAft>
                <a:spcPts val="0"/>
              </a:spcAft>
            </a:pP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総人口は緩やかに減少</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ctr">
              <a:lnSpc>
                <a:spcPts val="1500"/>
              </a:lnSpc>
              <a:spcAft>
                <a:spcPts val="0"/>
              </a:spcAft>
            </a:pP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高齢化が進行</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37" name="正方形/長方形 36"/>
          <p:cNvSpPr/>
          <p:nvPr/>
        </p:nvSpPr>
        <p:spPr>
          <a:xfrm>
            <a:off x="979809" y="4959507"/>
            <a:ext cx="3751569" cy="250694"/>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ctr">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『人口等の統計データ及び健康づくり事業等』</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38" name="正方形/長方形 37"/>
          <p:cNvSpPr/>
          <p:nvPr/>
        </p:nvSpPr>
        <p:spPr>
          <a:xfrm>
            <a:off x="2162732" y="5263033"/>
            <a:ext cx="1954352" cy="1303608"/>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t" anchorCtr="0" forceAA="0" compatLnSpc="1">
            <a:noAutofit/>
          </a:bodyPr>
          <a:lstStyle/>
          <a:p>
            <a:pPr algn="ctr">
              <a:lnSpc>
                <a:spcPts val="1500"/>
              </a:lnSpc>
              <a:spcAft>
                <a:spcPts val="0"/>
              </a:spcAft>
            </a:pP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平均寿命と健康寿命（</a:t>
            </a:r>
            <a:r>
              <a:rPr lang="en-US"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R5</a:t>
            </a: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127000" algn="l">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【男性】平均寿命</a:t>
            </a:r>
            <a:r>
              <a:rPr lang="en-US"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83.</a:t>
            </a:r>
            <a:r>
              <a:rPr lang="en-US" alt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2</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歳</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l">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健康寿命</a:t>
            </a:r>
            <a:r>
              <a:rPr lang="en-US"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81.8</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歳</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63500" algn="l">
              <a:spcAft>
                <a:spcPts val="0"/>
              </a:spcAft>
            </a:pPr>
            <a:r>
              <a:rPr lang="ja-JP" sz="1100" b="1"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平均寿命と健康寿命の</a:t>
            </a:r>
            <a:r>
              <a:rPr lang="ja-JP" sz="1100" b="1" u="sng"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差</a:t>
            </a:r>
            <a:r>
              <a:rPr lang="en-US" sz="1100" b="1" u="sng"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1.</a:t>
            </a:r>
            <a:r>
              <a:rPr lang="en-US" altLang="ja-JP" sz="1100" b="1" u="sng"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4</a:t>
            </a:r>
            <a:r>
              <a:rPr lang="ja-JP" sz="1100" b="1" u="sng"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年</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127000" algn="l">
              <a:spcBef>
                <a:spcPts val="360"/>
              </a:spcBef>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【女性】平均寿命</a:t>
            </a:r>
            <a:r>
              <a:rPr lang="en-US"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87.0</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歳</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l">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健康寿命</a:t>
            </a:r>
            <a:r>
              <a:rPr lang="en-US"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84.0</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歳</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63500" algn="l">
              <a:spcAft>
                <a:spcPts val="0"/>
              </a:spcAft>
            </a:pPr>
            <a:r>
              <a:rPr lang="ja-JP" sz="1100" b="1"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平均寿命と健康寿命の</a:t>
            </a:r>
            <a:r>
              <a:rPr lang="ja-JP" sz="1100" b="1" u="sng"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差</a:t>
            </a:r>
            <a:r>
              <a:rPr lang="en-US" sz="1100" b="1" u="sng"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3.0</a:t>
            </a:r>
            <a:r>
              <a:rPr lang="ja-JP" sz="1100" b="1" u="sng" kern="10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年</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39" name="正方形/長方形 38"/>
          <p:cNvSpPr/>
          <p:nvPr/>
        </p:nvSpPr>
        <p:spPr>
          <a:xfrm>
            <a:off x="360653" y="5701983"/>
            <a:ext cx="1767755" cy="367684"/>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algn="ctr">
              <a:lnSpc>
                <a:spcPts val="1500"/>
              </a:lnSpc>
              <a:spcAft>
                <a:spcPts val="0"/>
              </a:spcAft>
            </a:pP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出生率は県より低い</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ctr">
              <a:lnSpc>
                <a:spcPts val="1500"/>
              </a:lnSpc>
              <a:spcAft>
                <a:spcPts val="0"/>
              </a:spcAft>
            </a:pP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合計特出生率</a:t>
            </a:r>
            <a:r>
              <a:rPr lang="en-US"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1.13</a:t>
            </a: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en-US"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R5</a:t>
            </a:r>
            <a:r>
              <a:rPr lang="ja-JP" sz="1100"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0" name="正方形/長方形 39"/>
          <p:cNvSpPr/>
          <p:nvPr/>
        </p:nvSpPr>
        <p:spPr>
          <a:xfrm>
            <a:off x="360653" y="6156070"/>
            <a:ext cx="1776921" cy="401110"/>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algn="ctr">
              <a:lnSpc>
                <a:spcPts val="1500"/>
              </a:lnSpc>
              <a:spcAft>
                <a:spcPts val="0"/>
              </a:spcAft>
            </a:pP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国保一人当たり医療費増加</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ctr">
              <a:lnSpc>
                <a:spcPts val="1500"/>
              </a:lnSpc>
              <a:spcAft>
                <a:spcPts val="0"/>
              </a:spcAft>
            </a:pP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要支援１要介護１が特に増加</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1" name="テキスト ボックス 40"/>
          <p:cNvSpPr txBox="1"/>
          <p:nvPr/>
        </p:nvSpPr>
        <p:spPr>
          <a:xfrm>
            <a:off x="6005688" y="612986"/>
            <a:ext cx="3469689" cy="338554"/>
          </a:xfrm>
          <a:prstGeom prst="rect">
            <a:avLst/>
          </a:prstGeom>
          <a:noFill/>
        </p:spPr>
        <p:txBody>
          <a:bodyPr wrap="square" rtlCol="0">
            <a:spAutoFit/>
          </a:bodyPr>
          <a:lstStyle/>
          <a:p>
            <a:r>
              <a:rPr kumimoji="1" lang="ja-JP" altLang="en-US" sz="1600" dirty="0">
                <a:latin typeface="UD デジタル 教科書体 NK-B" panose="02020700000000000000" pitchFamily="18" charset="-128"/>
                <a:ea typeface="UD デジタル 教科書体 NK-B" panose="02020700000000000000" pitchFamily="18" charset="-128"/>
              </a:rPr>
              <a:t>３．第３次健康プランの達成状況</a:t>
            </a:r>
          </a:p>
        </p:txBody>
      </p:sp>
      <p:sp>
        <p:nvSpPr>
          <p:cNvPr id="43" name="角丸四角形 42"/>
          <p:cNvSpPr/>
          <p:nvPr/>
        </p:nvSpPr>
        <p:spPr>
          <a:xfrm>
            <a:off x="6196299" y="977673"/>
            <a:ext cx="5692508" cy="3295723"/>
          </a:xfrm>
          <a:prstGeom prst="roundRect">
            <a:avLst>
              <a:gd name="adj" fmla="val 2929"/>
            </a:avLst>
          </a:prstGeom>
          <a:solidFill>
            <a:srgbClr val="FFFF99"/>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4" name="正方形/長方形 43"/>
          <p:cNvSpPr/>
          <p:nvPr/>
        </p:nvSpPr>
        <p:spPr>
          <a:xfrm>
            <a:off x="7457874" y="921931"/>
            <a:ext cx="2882678" cy="349913"/>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ctr">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『第３次プランの達成状況』</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pSp>
        <p:nvGrpSpPr>
          <p:cNvPr id="45" name="グループ化 44"/>
          <p:cNvGrpSpPr/>
          <p:nvPr/>
        </p:nvGrpSpPr>
        <p:grpSpPr>
          <a:xfrm>
            <a:off x="6308499" y="1070516"/>
            <a:ext cx="5453731" cy="787558"/>
            <a:chOff x="285369" y="18095"/>
            <a:chExt cx="3180495" cy="878965"/>
          </a:xfrm>
        </p:grpSpPr>
        <p:sp>
          <p:nvSpPr>
            <p:cNvPr id="52" name="正方形/長方形 51"/>
            <p:cNvSpPr/>
            <p:nvPr/>
          </p:nvSpPr>
          <p:spPr>
            <a:xfrm>
              <a:off x="316199" y="265307"/>
              <a:ext cx="3149665" cy="631753"/>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indent="67310" algn="l">
                <a:lnSpc>
                  <a:spcPts val="1500"/>
                </a:lnSpc>
                <a:spcAft>
                  <a:spcPts val="0"/>
                </a:spcAft>
              </a:pPr>
              <a:r>
                <a:rPr lang="ja-JP" sz="1100" b="1"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○目標に向けて、改善の方向にある</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16535"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・健康寿命 ⇒ 男性「達成」、女性「未達成」←「改善」はしている</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216535"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・自殺死亡率 ⇒ 「未達成」←「改善」はしている</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53" name="正方形/長方形 52"/>
            <p:cNvSpPr/>
            <p:nvPr/>
          </p:nvSpPr>
          <p:spPr>
            <a:xfrm>
              <a:off x="285369" y="18095"/>
              <a:ext cx="969645" cy="285750"/>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l">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到達目標</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pSp>
      <p:grpSp>
        <p:nvGrpSpPr>
          <p:cNvPr id="46" name="グループ化 45"/>
          <p:cNvGrpSpPr/>
          <p:nvPr/>
        </p:nvGrpSpPr>
        <p:grpSpPr>
          <a:xfrm>
            <a:off x="6305275" y="1858073"/>
            <a:ext cx="5458203" cy="994161"/>
            <a:chOff x="1931142" y="-215750"/>
            <a:chExt cx="5023067" cy="1109549"/>
          </a:xfrm>
        </p:grpSpPr>
        <p:sp>
          <p:nvSpPr>
            <p:cNvPr id="50" name="正方形/長方形 49"/>
            <p:cNvSpPr/>
            <p:nvPr/>
          </p:nvSpPr>
          <p:spPr>
            <a:xfrm>
              <a:off x="1982760" y="49821"/>
              <a:ext cx="4971449" cy="843978"/>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indent="67310" algn="l">
                <a:lnSpc>
                  <a:spcPts val="1500"/>
                </a:lnSpc>
                <a:spcAft>
                  <a:spcPts val="0"/>
                </a:spcAft>
              </a:pPr>
              <a:r>
                <a:rPr lang="ja-JP" sz="1100" b="1"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○改善方向が約６割。分野別の動向は</a:t>
              </a:r>
              <a:r>
                <a:rPr lang="ja-JP" altLang="en-US" sz="1100" b="1"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バラツキがある</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16535" indent="-127000">
                <a:lnSpc>
                  <a:spcPts val="1500"/>
                </a:lnSpc>
              </a:pP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総括</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「達成」</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30.9</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「改善」</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25.0</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「変わらない」</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11.8</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「悪化」</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32.4</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p>
            <a:p>
              <a:pPr marL="216535" indent="-127000">
                <a:lnSpc>
                  <a:spcPts val="1500"/>
                </a:lnSpc>
              </a:pP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「達成」⇒身体活動・運動 　「改善」⇒喫煙 </a:t>
              </a:r>
              <a:endPar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endParaRPr>
            </a:p>
            <a:p>
              <a:pPr marL="216535" indent="-127000">
                <a:lnSpc>
                  <a:spcPts val="1500"/>
                </a:lnSpc>
              </a:pP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「変わらない」⇒地域とのつながり　「悪化」⇒休養・睡眠、飲酒</a:t>
              </a:r>
            </a:p>
          </p:txBody>
        </p:sp>
        <p:sp>
          <p:nvSpPr>
            <p:cNvPr id="51" name="正方形/長方形 50"/>
            <p:cNvSpPr/>
            <p:nvPr/>
          </p:nvSpPr>
          <p:spPr>
            <a:xfrm>
              <a:off x="1931142" y="-215750"/>
              <a:ext cx="1752600" cy="285751"/>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l">
                <a:lnSpc>
                  <a:spcPts val="1500"/>
                </a:lnSpc>
                <a:spcAft>
                  <a:spcPts val="0"/>
                </a:spcAft>
              </a:pPr>
              <a:r>
                <a:rPr lang="ja-JP" sz="1100" kern="100" spc="30" dirty="0" err="1">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めざ</a:t>
              </a: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そう値の到達状況</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pSp>
      <p:grpSp>
        <p:nvGrpSpPr>
          <p:cNvPr id="47" name="グループ化 46"/>
          <p:cNvGrpSpPr/>
          <p:nvPr/>
        </p:nvGrpSpPr>
        <p:grpSpPr>
          <a:xfrm>
            <a:off x="6305275" y="2910221"/>
            <a:ext cx="5487464" cy="1301605"/>
            <a:chOff x="428490" y="425608"/>
            <a:chExt cx="6375609" cy="2495850"/>
          </a:xfrm>
        </p:grpSpPr>
        <p:sp>
          <p:nvSpPr>
            <p:cNvPr id="48" name="正方形/長方形 47"/>
            <p:cNvSpPr/>
            <p:nvPr/>
          </p:nvSpPr>
          <p:spPr>
            <a:xfrm>
              <a:off x="527654" y="727686"/>
              <a:ext cx="6276445" cy="2193772"/>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indent="67310" algn="l">
                <a:lnSpc>
                  <a:spcPts val="1500"/>
                </a:lnSpc>
                <a:spcAft>
                  <a:spcPts val="0"/>
                </a:spcAft>
              </a:pPr>
              <a:r>
                <a:rPr lang="ja-JP" sz="1100" b="1"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○目標事業量の達成に向けて取組継続</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16535" indent="-127000">
                <a:lnSpc>
                  <a:spcPts val="1500"/>
                </a:lnSpc>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事業計画と同等または上回る実績</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a:t>
              </a:r>
              <a:r>
                <a:rPr lang="ja-JP"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ロコモティブシンドローム予防、食育に</a:t>
              </a:r>
              <a:r>
                <a:rPr lang="ja-JP" sz="1100" kern="100" dirty="0" smtClean="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関する情報</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提供、食育サポート店数、</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定期歯科健診</a:t>
              </a:r>
              <a:endParaRPr lang="en-US" alt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endParaRPr>
            </a:p>
            <a:p>
              <a:pPr marL="216535" indent="-127000">
                <a:lnSpc>
                  <a:spcPts val="1500"/>
                </a:lnSpc>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en-US"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事業計画に届かず</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a:t>
              </a:r>
              <a:r>
                <a:rPr lang="ja-JP"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がん検診　</a:t>
              </a:r>
              <a:r>
                <a:rPr lang="en-US"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20</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en-US"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30</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歳の歯科健診、口腔機能の保持</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216535" indent="-127000">
                <a:lnSpc>
                  <a:spcPts val="1500"/>
                </a:lnSpc>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en-US"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取組内容を改善して推進</a:t>
              </a:r>
              <a:r>
                <a:rPr lang="ja-JP" altLang="en-US"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en-US"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 </a:t>
              </a:r>
              <a:r>
                <a:rPr lang="ja-JP" altLang="ja-JP" sz="1100" kern="100" dirty="0">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自殺対策　</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49" name="正方形/長方形 48"/>
            <p:cNvSpPr/>
            <p:nvPr/>
          </p:nvSpPr>
          <p:spPr>
            <a:xfrm>
              <a:off x="428490" y="425608"/>
              <a:ext cx="969645" cy="285750"/>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l">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重点的取組</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pSp>
      <p:grpSp>
        <p:nvGrpSpPr>
          <p:cNvPr id="4" name="グループ化 3"/>
          <p:cNvGrpSpPr/>
          <p:nvPr/>
        </p:nvGrpSpPr>
        <p:grpSpPr>
          <a:xfrm>
            <a:off x="6055066" y="4312640"/>
            <a:ext cx="5852982" cy="2318172"/>
            <a:chOff x="8022586" y="786367"/>
            <a:chExt cx="4149064" cy="2318172"/>
          </a:xfrm>
        </p:grpSpPr>
        <p:sp>
          <p:nvSpPr>
            <p:cNvPr id="55" name="角丸四角形 54"/>
            <p:cNvSpPr/>
            <p:nvPr/>
          </p:nvSpPr>
          <p:spPr>
            <a:xfrm>
              <a:off x="8136343" y="1093203"/>
              <a:ext cx="4035307" cy="2011336"/>
            </a:xfrm>
            <a:prstGeom prst="roundRect">
              <a:avLst>
                <a:gd name="adj" fmla="val 3712"/>
              </a:avLst>
            </a:prstGeom>
            <a:solidFill>
              <a:srgbClr val="FFFF99"/>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algn="l">
                <a:spcAft>
                  <a:spcPts val="0"/>
                </a:spcAft>
              </a:pPr>
              <a:r>
                <a:rPr lang="en-US" sz="12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2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l">
                <a:spcAft>
                  <a:spcPts val="0"/>
                </a:spcAft>
              </a:pPr>
              <a:r>
                <a:rPr lang="en-US" sz="1400" b="1" kern="100" dirty="0">
                  <a:solidFill>
                    <a:srgbClr val="000000"/>
                  </a:solidFill>
                  <a:effectLst/>
                  <a:latin typeface="ＭＳ ゴシック" panose="020B0609070205080204" pitchFamily="49" charset="-128"/>
                  <a:ea typeface="ＭＳ 明朝" panose="02020609040205080304" pitchFamily="17" charset="-128"/>
                  <a:cs typeface="Times New Roman" panose="02020603050405020304" pitchFamily="18" charset="0"/>
                </a:rPr>
                <a:t> </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9" name="テキスト ボックス 18"/>
            <p:cNvSpPr txBox="1"/>
            <p:nvPr/>
          </p:nvSpPr>
          <p:spPr>
            <a:xfrm>
              <a:off x="8022586" y="786367"/>
              <a:ext cx="4102326" cy="337005"/>
            </a:xfrm>
            <a:prstGeom prst="rect">
              <a:avLst/>
            </a:prstGeom>
            <a:noFill/>
          </p:spPr>
          <p:txBody>
            <a:bodyPr wrap="square" rtlCol="0">
              <a:spAutoFit/>
            </a:bodyPr>
            <a:lstStyle/>
            <a:p>
              <a:r>
                <a:rPr kumimoji="1" lang="ja-JP" altLang="en-US" sz="1600" dirty="0">
                  <a:latin typeface="UD デジタル 教科書体 NK-B" panose="02020700000000000000" pitchFamily="18" charset="-128"/>
                  <a:ea typeface="UD デジタル 教科書体 NK-B" panose="02020700000000000000" pitchFamily="18" charset="-128"/>
                </a:rPr>
                <a:t>４．市民の「健康」に関するアンケートの結果</a:t>
              </a:r>
            </a:p>
          </p:txBody>
        </p:sp>
        <p:sp>
          <p:nvSpPr>
            <p:cNvPr id="56" name="正方形/長方形 55"/>
            <p:cNvSpPr/>
            <p:nvPr/>
          </p:nvSpPr>
          <p:spPr>
            <a:xfrm>
              <a:off x="8239715" y="1068254"/>
              <a:ext cx="3576412" cy="353031"/>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algn="ctr">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『白井市民の「健康」に関するアンケート結果』</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pSp>
          <p:nvGrpSpPr>
            <p:cNvPr id="57" name="グループ化 56"/>
            <p:cNvGrpSpPr/>
            <p:nvPr/>
          </p:nvGrpSpPr>
          <p:grpSpPr>
            <a:xfrm>
              <a:off x="8260456" y="1335235"/>
              <a:ext cx="3683519" cy="1739066"/>
              <a:chOff x="-18874" y="-115099"/>
              <a:chExt cx="3718086" cy="1923764"/>
            </a:xfrm>
          </p:grpSpPr>
          <p:sp>
            <p:nvSpPr>
              <p:cNvPr id="58" name="矢印: 下 5"/>
              <p:cNvSpPr/>
              <p:nvPr/>
            </p:nvSpPr>
            <p:spPr>
              <a:xfrm>
                <a:off x="1591976" y="464004"/>
                <a:ext cx="267970" cy="168275"/>
              </a:xfrm>
              <a:prstGeom prst="downArrow">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59" name="グループ化 58"/>
              <p:cNvGrpSpPr/>
              <p:nvPr/>
            </p:nvGrpSpPr>
            <p:grpSpPr>
              <a:xfrm>
                <a:off x="-18874" y="-115099"/>
                <a:ext cx="3718086" cy="1923764"/>
                <a:chOff x="-18874" y="-115099"/>
                <a:chExt cx="3718086" cy="1923764"/>
              </a:xfrm>
            </p:grpSpPr>
            <p:grpSp>
              <p:nvGrpSpPr>
                <p:cNvPr id="60" name="グループ化 59"/>
                <p:cNvGrpSpPr/>
                <p:nvPr/>
              </p:nvGrpSpPr>
              <p:grpSpPr>
                <a:xfrm>
                  <a:off x="-18874" y="-115099"/>
                  <a:ext cx="3718086" cy="1923764"/>
                  <a:chOff x="-18275" y="-115099"/>
                  <a:chExt cx="3599829" cy="1923764"/>
                </a:xfrm>
              </p:grpSpPr>
              <p:sp>
                <p:nvSpPr>
                  <p:cNvPr id="62" name="正方形/長方形 61"/>
                  <p:cNvSpPr/>
                  <p:nvPr/>
                </p:nvSpPr>
                <p:spPr>
                  <a:xfrm>
                    <a:off x="-18275" y="-115099"/>
                    <a:ext cx="3402330" cy="523875"/>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marL="224155" indent="-134620" algn="l">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〇ほとんどの人は、『健康に関心がある』（</a:t>
                    </a:r>
                    <a:r>
                      <a:rPr lang="en-US" sz="1100"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95.7</a:t>
                    </a: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24155" indent="-134620" algn="l">
                      <a:lnSpc>
                        <a:spcPts val="1500"/>
                      </a:lnSpc>
                      <a:spcAft>
                        <a:spcPts val="0"/>
                      </a:spcAft>
                    </a:pPr>
                    <a:r>
                      <a:rPr lang="ja-JP" sz="1100" kern="100" spc="30" dirty="0">
                        <a:ln>
                          <a:noFill/>
                        </a:ln>
                        <a:effectLst/>
                        <a:latin typeface="UD デジタル 教科書体 NK-B" panose="02020700000000000000" pitchFamily="18" charset="-128"/>
                        <a:ea typeface="UD デジタル 教科書体 NK-B" panose="02020700000000000000" pitchFamily="18" charset="-128"/>
                        <a:cs typeface="ＭＳ 明朝" panose="02020609040205080304" pitchFamily="17" charset="-128"/>
                      </a:rPr>
                      <a:t>〇生活習慣は『良くないと思う』人が３割いる</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63" name="正方形/長方形 62"/>
                  <p:cNvSpPr/>
                  <p:nvPr/>
                </p:nvSpPr>
                <p:spPr>
                  <a:xfrm>
                    <a:off x="56272" y="570893"/>
                    <a:ext cx="3525282" cy="1237772"/>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marL="216535"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○長年の意識啓発の成果で健康への関心度は向上</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216535"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○一方で、生活習慣は良くないと思う人が３割いて、健康を意識していても行動に踏み出すことができない現状もみられる</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216535"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○健康づくりの取組分野別の意識と行動変容には「</a:t>
                    </a:r>
                    <a:r>
                      <a:rPr lang="ja-JP" altLang="en-US"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バラツキ</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」がみられる</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216535" indent="-127000" algn="l">
                      <a:lnSpc>
                        <a:spcPts val="1500"/>
                      </a:lnSpc>
                      <a:spcAft>
                        <a:spcPts val="0"/>
                      </a:spcAft>
                    </a:pP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○国の健康日本</a:t>
                    </a:r>
                    <a:r>
                      <a:rPr lang="en-US"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21</a:t>
                    </a:r>
                    <a:r>
                      <a:rPr lang="ja-JP" sz="1100" kern="100" dirty="0">
                        <a:ln>
                          <a:noFill/>
                        </a:ln>
                        <a:effectLst/>
                        <a:latin typeface="UD デジタル 教科書体 NK-R" panose="02020400000000000000" pitchFamily="18" charset="-128"/>
                        <a:ea typeface="UD デジタル 教科書体 NK-R" panose="02020400000000000000" pitchFamily="18" charset="-128"/>
                        <a:cs typeface="ＭＳ 明朝" panose="02020609040205080304" pitchFamily="17" charset="-128"/>
                      </a:rPr>
                      <a:t>に連動した、地域全体で健康づくり行動を支える体制強化が必要</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grpSp>
            <p:sp>
              <p:nvSpPr>
                <p:cNvPr id="61" name="正方形/長方形 60"/>
                <p:cNvSpPr/>
                <p:nvPr/>
              </p:nvSpPr>
              <p:spPr>
                <a:xfrm>
                  <a:off x="-18874" y="421917"/>
                  <a:ext cx="600075" cy="285749"/>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l">
                    <a:lnSpc>
                      <a:spcPts val="1500"/>
                    </a:lnSpc>
                    <a:spcAft>
                      <a:spcPts val="0"/>
                    </a:spcAft>
                  </a:pPr>
                  <a:r>
                    <a:rPr lang="ja-JP" sz="1100" b="1" kern="100" spc="30" dirty="0">
                      <a:ln>
                        <a:noFill/>
                      </a:ln>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まとめ</a:t>
                  </a:r>
                  <a:endParaRPr lang="ja-JP" sz="12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pSp>
        </p:grpSp>
      </p:grpSp>
      <p:sp>
        <p:nvSpPr>
          <p:cNvPr id="66" name="正方形/長方形 65"/>
          <p:cNvSpPr/>
          <p:nvPr/>
        </p:nvSpPr>
        <p:spPr>
          <a:xfrm>
            <a:off x="4168197" y="5259680"/>
            <a:ext cx="1672817" cy="1276233"/>
          </a:xfrm>
          <a:prstGeom prst="rect">
            <a:avLst/>
          </a:prstGeom>
          <a:solidFill>
            <a:sysClr val="window" lastClr="FFFFFF"/>
          </a:solidFill>
          <a:ln w="9525" cap="flat" cmpd="sng" algn="ctr">
            <a:solidFill>
              <a:sysClr val="windowText" lastClr="000000"/>
            </a:solidFill>
            <a:prstDash val="solid"/>
            <a:miter lim="800000"/>
          </a:ln>
          <a:effectLst/>
        </p:spPr>
        <p:txBody>
          <a:bodyPr rot="0" wrap="square" lIns="0" tIns="0" rIns="0" bIns="0" numCol="1" spcCol="0" rtlCol="0" fromWordArt="0" anchor="ctr" anchorCtr="0" forceAA="0" compatLnSpc="1">
            <a:noAutofit/>
          </a:bodyPr>
          <a:lstStyle/>
          <a:p>
            <a:pPr indent="124460" algn="just">
              <a:lnSpc>
                <a:spcPts val="1500"/>
              </a:lnSpc>
              <a:spcAft>
                <a:spcPts val="0"/>
              </a:spcAft>
            </a:pP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健康づくりを普及する活動</a:t>
            </a:r>
            <a:endParaRPr lang="en-US" alt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124460" algn="just">
              <a:lnSpc>
                <a:spcPts val="1500"/>
              </a:lnSpc>
              <a:spcAft>
                <a:spcPts val="0"/>
              </a:spcAft>
            </a:pPr>
            <a:r>
              <a:rPr lang="ja-JP" altLang="en-US"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・食生活改善推進員</a:t>
            </a:r>
            <a:endParaRPr lang="en-US" alt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lnSpc>
                <a:spcPts val="1500"/>
              </a:lnSpc>
              <a:spcAft>
                <a:spcPts val="0"/>
              </a:spcAft>
            </a:pPr>
            <a:r>
              <a:rPr lang="ja-JP" altLang="en-US"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・歯科口腔保健推進</a:t>
            </a:r>
            <a:endParaRPr lang="en-US" alt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lnSpc>
                <a:spcPts val="1500"/>
              </a:lnSpc>
              <a:spcAft>
                <a:spcPts val="0"/>
              </a:spcAft>
            </a:pPr>
            <a:r>
              <a:rPr lang="ja-JP" altLang="en-US" sz="1100" kern="100" spc="-1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ボランティア</a:t>
            </a:r>
            <a:endParaRPr lang="en-US" alt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lnSpc>
                <a:spcPts val="1500"/>
              </a:lnSpc>
              <a:spcAft>
                <a:spcPts val="0"/>
              </a:spcAft>
            </a:pP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altLang="en-US"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kern="100" spc="-1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・母子保健推進員　等</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9</a:t>
            </a:fld>
            <a:endParaRPr kumimoji="1" lang="ja-JP" altLang="en-US"/>
          </a:p>
        </p:txBody>
      </p:sp>
    </p:spTree>
    <p:extLst>
      <p:ext uri="{BB962C8B-B14F-4D97-AF65-F5344CB8AC3E}">
        <p14:creationId xmlns:p14="http://schemas.microsoft.com/office/powerpoint/2010/main" val="1433567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
          <p:cNvSpPr txBox="1">
            <a:spLocks noChangeArrowheads="1"/>
          </p:cNvSpPr>
          <p:nvPr/>
        </p:nvSpPr>
        <p:spPr bwMode="auto">
          <a:xfrm>
            <a:off x="219299" y="782186"/>
            <a:ext cx="11753401" cy="3810998"/>
          </a:xfrm>
          <a:prstGeom prst="rect">
            <a:avLst/>
          </a:prstGeom>
          <a:noFill/>
          <a:ln w="9525">
            <a:noFill/>
            <a:miter lim="800000"/>
            <a:headEnd/>
            <a:tailEnd/>
          </a:ln>
        </p:spPr>
        <p:txBody>
          <a:bodyPr rot="0" vert="horz" wrap="square" lIns="0" tIns="45720" rIns="91440" bIns="45720" anchor="t" anchorCtr="0">
            <a:noAutofit/>
          </a:bodyPr>
          <a:lstStyle/>
          <a:p>
            <a:pPr marL="266700" indent="147320">
              <a:spcAft>
                <a:spcPts val="0"/>
              </a:spcAft>
            </a:pPr>
            <a:r>
              <a:rPr lang="ja-JP" altLang="en-US" kern="100" dirty="0">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（第４次健康プランにつながる課題として）</a:t>
            </a:r>
            <a:endParaRPr lang="en-US" altLang="ja-JP" kern="100" dirty="0">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66700" indent="147320">
              <a:spcAft>
                <a:spcPts val="0"/>
              </a:spcAft>
            </a:pP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第３次プランの到達目標である健康寿命は男女とも延伸するとともに、</a:t>
            </a:r>
            <a:r>
              <a:rPr lang="ja-JP" altLang="en-US" kern="100" dirty="0" err="1">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めざ</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そう値に掲げた全</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68</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の項目についても達成と改善を合わせた「改善傾向」が</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38</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項目で約６割となっています。</a:t>
            </a:r>
          </a:p>
          <a:p>
            <a:pPr marL="266700" indent="147320">
              <a:spcAft>
                <a:spcPts val="0"/>
              </a:spcAft>
            </a:pP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しかし、分野別でみると「身体活動・運動」や「歯・口腔の健康」が比較的良好な項目がある一方で、「休養・こころの健康」や「飲酒」</a:t>
            </a:r>
            <a:r>
              <a:rPr lang="ja-JP" altLang="en-US" kern="100" dirty="0" smtClean="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、栄養</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・食生活の分野では、食の習慣やＢＭＩなど悪化項目が散見されるなど課題もみられます。</a:t>
            </a:r>
          </a:p>
          <a:p>
            <a:pPr marL="266700" indent="147320">
              <a:spcAft>
                <a:spcPts val="0"/>
              </a:spcAft>
            </a:pP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重点的取組については、目標の達成に向けて取り組みを継続し、ロコモティブシンドローム予防や食育に関する情報提供、食育サポート店数</a:t>
            </a:r>
            <a:r>
              <a:rPr lang="ja-JP" altLang="en-US" kern="100" dirty="0" smtClean="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、定期歯科健</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診の受診など事業計画と同等もしくは上回る成果があげられました。</a:t>
            </a:r>
          </a:p>
          <a:p>
            <a:pPr marL="266700" indent="147320">
              <a:spcAft>
                <a:spcPts val="0"/>
              </a:spcAft>
            </a:pP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市民アンケート結果では、</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健康に関心がある</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が</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95.7</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％で大半を占める一方で、生活習慣は</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良くないと思う</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割合が３割いました。</a:t>
            </a:r>
          </a:p>
          <a:p>
            <a:pPr marL="266700" indent="147320">
              <a:spcAft>
                <a:spcPts val="0"/>
              </a:spcAft>
            </a:pP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に対する関心は高くても、実際に生活習慣の改善にまで結びついていないケース、もしくは一部は改善できても生活習慣全般の行動にまでは至っていないケースも考えられ、意識から行動へのステップアップの支援強化が求められます。</a:t>
            </a:r>
          </a:p>
          <a:p>
            <a:pPr marL="266700" indent="147320">
              <a:spcAft>
                <a:spcPts val="0"/>
              </a:spcAft>
            </a:pP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そのため、国の健康日本</a:t>
            </a:r>
            <a:r>
              <a:rPr lang="en-US" altLang="ja-JP"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21</a:t>
            </a:r>
            <a:r>
              <a:rPr lang="ja-JP" altLang="en-US" kern="10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に連動した、地域全体で健康づくりの行動を支える体制を強化して、市民の行動変容を促す支援が重要となります。市民に分かりやすく、身近なテーマ設定が大切になります。</a:t>
            </a:r>
          </a:p>
        </p:txBody>
      </p:sp>
      <p:sp>
        <p:nvSpPr>
          <p:cNvPr id="4" name="正方形/長方形 3"/>
          <p:cNvSpPr/>
          <p:nvPr/>
        </p:nvSpPr>
        <p:spPr>
          <a:xfrm>
            <a:off x="219299" y="4640537"/>
            <a:ext cx="7082649" cy="468075"/>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gn="l">
              <a:lnSpc>
                <a:spcPts val="1500"/>
              </a:lnSpc>
              <a:spcAft>
                <a:spcPts val="0"/>
              </a:spcAft>
            </a:pPr>
            <a:r>
              <a:rPr lang="en-US"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a:t>
            </a:r>
            <a:r>
              <a:rPr lang="ja-JP" kern="100" spc="30" dirty="0">
                <a:ln>
                  <a:noFill/>
                </a:ln>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生活習慣が「良いと思う」と「良くないと思う」人の意識と行動の比較</a:t>
            </a:r>
            <a:endParaRPr lang="ja-JP" sz="2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5" name="テキスト ボックス 4"/>
          <p:cNvSpPr txBox="1"/>
          <p:nvPr/>
        </p:nvSpPr>
        <p:spPr>
          <a:xfrm>
            <a:off x="0" y="2131"/>
            <a:ext cx="12192000" cy="584775"/>
          </a:xfrm>
          <a:prstGeom prst="rect">
            <a:avLst/>
          </a:prstGeom>
          <a:solidFill>
            <a:schemeClr val="accent5">
              <a:lumMod val="75000"/>
            </a:schemeClr>
          </a:solidFill>
        </p:spPr>
        <p:txBody>
          <a:bodyPr wrap="square" rtlCol="0">
            <a:spAutoFit/>
          </a:bodyPr>
          <a:lstStyle/>
          <a:p>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健康づくりをめぐる現状と課題の整理（まとめ）</a:t>
            </a:r>
            <a:r>
              <a:rPr kumimoji="1" lang="ja-JP" altLang="en-US" sz="2000" dirty="0">
                <a:solidFill>
                  <a:schemeClr val="bg1"/>
                </a:solidFill>
                <a:latin typeface="UD デジタル 教科書体 NK-B" panose="02020700000000000000" pitchFamily="18" charset="-128"/>
                <a:ea typeface="UD デジタル 教科書体 NK-B" panose="02020700000000000000" pitchFamily="18" charset="-128"/>
              </a:rPr>
              <a:t>（第２章）</a:t>
            </a:r>
          </a:p>
        </p:txBody>
      </p:sp>
      <p:sp>
        <p:nvSpPr>
          <p:cNvPr id="3" name="スライド番号プレースホルダー 2"/>
          <p:cNvSpPr>
            <a:spLocks noGrp="1"/>
          </p:cNvSpPr>
          <p:nvPr>
            <p:ph type="sldNum" sz="quarter" idx="12"/>
          </p:nvPr>
        </p:nvSpPr>
        <p:spPr/>
        <p:txBody>
          <a:bodyPr/>
          <a:lstStyle/>
          <a:p>
            <a:fld id="{751D15A4-3738-4E47-9CFF-156915CB89CC}" type="slidenum">
              <a:rPr kumimoji="1" lang="ja-JP" altLang="en-US" smtClean="0"/>
              <a:t>10</a:t>
            </a:fld>
            <a:endParaRPr kumimoji="1" lang="ja-JP" altLang="en-US"/>
          </a:p>
        </p:txBody>
      </p:sp>
      <p:pic>
        <p:nvPicPr>
          <p:cNvPr id="7" name="図 6"/>
          <p:cNvPicPr>
            <a:picLocks noChangeAspect="1"/>
          </p:cNvPicPr>
          <p:nvPr/>
        </p:nvPicPr>
        <p:blipFill>
          <a:blip r:embed="rId2"/>
          <a:stretch>
            <a:fillRect/>
          </a:stretch>
        </p:blipFill>
        <p:spPr>
          <a:xfrm>
            <a:off x="563838" y="5108612"/>
            <a:ext cx="7213485" cy="1247738"/>
          </a:xfrm>
          <a:prstGeom prst="rect">
            <a:avLst/>
          </a:prstGeom>
        </p:spPr>
      </p:pic>
    </p:spTree>
    <p:extLst>
      <p:ext uri="{BB962C8B-B14F-4D97-AF65-F5344CB8AC3E}">
        <p14:creationId xmlns:p14="http://schemas.microsoft.com/office/powerpoint/2010/main" val="96157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
          <p:cNvSpPr txBox="1">
            <a:spLocks noChangeArrowheads="1"/>
          </p:cNvSpPr>
          <p:nvPr/>
        </p:nvSpPr>
        <p:spPr bwMode="auto">
          <a:xfrm>
            <a:off x="233615" y="1047743"/>
            <a:ext cx="5653605" cy="1248571"/>
          </a:xfrm>
          <a:prstGeom prst="rect">
            <a:avLst/>
          </a:prstGeom>
          <a:noFill/>
          <a:ln w="9525">
            <a:noFill/>
            <a:miter lim="800000"/>
            <a:headEnd/>
            <a:tailEnd/>
          </a:ln>
        </p:spPr>
        <p:txBody>
          <a:bodyPr rot="0" vert="horz" wrap="square" lIns="91440" tIns="45720" rIns="91440" bIns="45720" anchor="t" anchorCtr="0">
            <a:noAutofit/>
          </a:bodyPr>
          <a:lstStyle/>
          <a:p>
            <a:pPr indent="147320" algn="just">
              <a:spcAft>
                <a:spcPts val="0"/>
              </a:spcAft>
            </a:pPr>
            <a:r>
              <a:rPr lang="ja-JP" altLang="en-US" sz="1150" kern="100" spc="3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健康に対する関心は高くても、実際に生活習慣の改善にまで結びついていないケース、もしくは一部は改善できても生活習慣全般にまでは至っていないケースが考えられることから</a:t>
            </a: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、意識を行動</a:t>
            </a:r>
            <a:r>
              <a:rPr lang="ja-JP" alt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変容につなげる</a:t>
            </a: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ことが重要な課題となります。</a:t>
            </a:r>
            <a:endParaRPr lang="ja-JP" sz="115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147320" algn="just">
              <a:spcAft>
                <a:spcPts val="0"/>
              </a:spcAft>
            </a:pP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身近なこと、わかりやすいこと、気軽にできることを、市民に提案しながら一人ひとりの行動変容を促し、生活習慣の</a:t>
            </a:r>
            <a:r>
              <a:rPr lang="ja-JP" alt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改善を図り</a:t>
            </a: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a:t>
            </a:r>
            <a:r>
              <a:rPr lang="ja-JP" alt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感</a:t>
            </a: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の底上げを</a:t>
            </a:r>
            <a:r>
              <a:rPr lang="ja-JP" alt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行い</a:t>
            </a:r>
            <a:r>
              <a:rPr lang="ja-JP" altLang="en-US" sz="1150" kern="100" spc="30" dirty="0">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ながら、日常生活に制限のない期間の平均</a:t>
            </a:r>
            <a:r>
              <a:rPr lang="ja-JP" alt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を延ばしていく</a:t>
            </a: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ことが大切です。</a:t>
            </a:r>
            <a:r>
              <a:rPr 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endParaRPr lang="ja-JP" sz="115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3" name="テキスト ボックス 2"/>
          <p:cNvSpPr txBox="1"/>
          <p:nvPr/>
        </p:nvSpPr>
        <p:spPr>
          <a:xfrm>
            <a:off x="0" y="-24967"/>
            <a:ext cx="12192000" cy="584775"/>
          </a:xfrm>
          <a:prstGeom prst="rect">
            <a:avLst/>
          </a:prstGeom>
          <a:solidFill>
            <a:schemeClr val="accent5">
              <a:lumMod val="75000"/>
            </a:schemeClr>
          </a:solidFill>
        </p:spPr>
        <p:txBody>
          <a:bodyPr wrap="square" rtlCol="0">
            <a:spAutoFit/>
          </a:bodyPr>
          <a:lstStyle/>
          <a:p>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第４次計画における施策推進の考え方</a:t>
            </a:r>
            <a:r>
              <a:rPr kumimoji="1" lang="ja-JP" altLang="en-US" sz="2400" dirty="0">
                <a:solidFill>
                  <a:schemeClr val="bg1"/>
                </a:solidFill>
                <a:latin typeface="UD デジタル 教科書体 NK-B" panose="02020700000000000000" pitchFamily="18" charset="-128"/>
                <a:ea typeface="UD デジタル 教科書体 NK-B" panose="02020700000000000000" pitchFamily="18" charset="-128"/>
              </a:rPr>
              <a:t>（施策の進め方の整理）</a:t>
            </a:r>
            <a:r>
              <a:rPr kumimoji="1" lang="ja-JP" altLang="en-US" sz="2000" dirty="0">
                <a:solidFill>
                  <a:schemeClr val="bg1"/>
                </a:solidFill>
                <a:latin typeface="UD デジタル 教科書体 NK-B" panose="02020700000000000000" pitchFamily="18" charset="-128"/>
                <a:ea typeface="UD デジタル 教科書体 NK-B" panose="02020700000000000000" pitchFamily="18" charset="-128"/>
              </a:rPr>
              <a:t>（第２章）</a:t>
            </a:r>
          </a:p>
        </p:txBody>
      </p:sp>
      <p:grpSp>
        <p:nvGrpSpPr>
          <p:cNvPr id="4" name="グループ化 3"/>
          <p:cNvGrpSpPr/>
          <p:nvPr/>
        </p:nvGrpSpPr>
        <p:grpSpPr>
          <a:xfrm>
            <a:off x="6365845" y="2774206"/>
            <a:ext cx="4808150" cy="1583524"/>
            <a:chOff x="-49514" y="-114330"/>
            <a:chExt cx="4907264" cy="1838205"/>
          </a:xfrm>
        </p:grpSpPr>
        <p:grpSp>
          <p:nvGrpSpPr>
            <p:cNvPr id="5" name="グループ化 4"/>
            <p:cNvGrpSpPr/>
            <p:nvPr/>
          </p:nvGrpSpPr>
          <p:grpSpPr>
            <a:xfrm>
              <a:off x="-49514" y="-114330"/>
              <a:ext cx="4907264" cy="1838205"/>
              <a:chOff x="-49514" y="-114330"/>
              <a:chExt cx="4907264" cy="1838205"/>
            </a:xfrm>
          </p:grpSpPr>
          <p:sp>
            <p:nvSpPr>
              <p:cNvPr id="7" name="楕円 6"/>
              <p:cNvSpPr/>
              <p:nvPr/>
            </p:nvSpPr>
            <p:spPr>
              <a:xfrm>
                <a:off x="1752600" y="-38109"/>
                <a:ext cx="1390680" cy="590400"/>
              </a:xfrm>
              <a:prstGeom prst="ellipse">
                <a:avLst/>
              </a:prstGeom>
              <a:solidFill>
                <a:sysClr val="window" lastClr="FFFFFF">
                  <a:lumMod val="95000"/>
                </a:sysClr>
              </a:solidFill>
              <a:ln w="1270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200" kern="100" spc="30">
                    <a:effectLst/>
                    <a:latin typeface="Century" panose="02040604050505020304" pitchFamily="18" charset="0"/>
                    <a:ea typeface="HGｺﾞｼｯｸM" panose="020B0609000000000000" pitchFamily="49" charset="-128"/>
                    <a:cs typeface="Times New Roman" panose="02020603050405020304" pitchFamily="18" charset="0"/>
                  </a:rPr>
                  <a:t>気づき</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8" name="楕円 7"/>
              <p:cNvSpPr/>
              <p:nvPr/>
            </p:nvSpPr>
            <p:spPr>
              <a:xfrm>
                <a:off x="3467100" y="552450"/>
                <a:ext cx="1390650" cy="591185"/>
              </a:xfrm>
              <a:prstGeom prst="ellipse">
                <a:avLst/>
              </a:prstGeom>
              <a:solidFill>
                <a:sysClr val="window" lastClr="FFFFFF">
                  <a:lumMod val="95000"/>
                </a:sysClr>
              </a:solidFill>
              <a:ln w="1270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200" kern="100" spc="30">
                    <a:effectLst/>
                    <a:latin typeface="Century" panose="02040604050505020304" pitchFamily="18" charset="0"/>
                    <a:ea typeface="HGｺﾞｼｯｸM" panose="020B0609000000000000" pitchFamily="49" charset="-128"/>
                    <a:cs typeface="Times New Roman" panose="02020603050405020304" pitchFamily="18" charset="0"/>
                  </a:rPr>
                  <a:t>行動</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9" name="楕円 8"/>
              <p:cNvSpPr/>
              <p:nvPr/>
            </p:nvSpPr>
            <p:spPr>
              <a:xfrm>
                <a:off x="1752600" y="1133475"/>
                <a:ext cx="1390680" cy="590400"/>
              </a:xfrm>
              <a:prstGeom prst="ellipse">
                <a:avLst/>
              </a:prstGeom>
              <a:solidFill>
                <a:sysClr val="window" lastClr="FFFFFF">
                  <a:lumMod val="95000"/>
                </a:sysClr>
              </a:solidFill>
              <a:ln w="1270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100" kern="100" spc="30">
                    <a:effectLst/>
                    <a:latin typeface="Century" panose="02040604050505020304" pitchFamily="18" charset="0"/>
                    <a:ea typeface="HGｺﾞｼｯｸM" panose="020B0609000000000000" pitchFamily="49" charset="-128"/>
                    <a:cs typeface="Times New Roman" panose="02020603050405020304" pitchFamily="18" charset="0"/>
                  </a:rPr>
                  <a:t>継続・仲間</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 name="楕円 9"/>
              <p:cNvSpPr/>
              <p:nvPr/>
            </p:nvSpPr>
            <p:spPr>
              <a:xfrm>
                <a:off x="0" y="419100"/>
                <a:ext cx="1390650" cy="591185"/>
              </a:xfrm>
              <a:prstGeom prst="ellipse">
                <a:avLst/>
              </a:prstGeom>
              <a:solidFill>
                <a:sysClr val="window" lastClr="FFFFFF">
                  <a:lumMod val="95000"/>
                </a:sysClr>
              </a:solidFill>
              <a:ln w="12700" cap="flat" cmpd="sng" algn="ctr">
                <a:solidFill>
                  <a:sysClr val="window" lastClr="FFFFFF">
                    <a:lumMod val="50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100" kern="100" spc="30">
                    <a:effectLst/>
                    <a:latin typeface="Century" panose="02040604050505020304" pitchFamily="18" charset="0"/>
                    <a:ea typeface="HGｺﾞｼｯｸM" panose="020B0609000000000000" pitchFamily="49" charset="-128"/>
                    <a:cs typeface="Times New Roman" panose="02020603050405020304" pitchFamily="18" charset="0"/>
                  </a:rPr>
                  <a:t>改善・実感</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1" name="矢印: 右 13"/>
              <p:cNvSpPr/>
              <p:nvPr/>
            </p:nvSpPr>
            <p:spPr>
              <a:xfrm rot="1929772">
                <a:off x="3257550" y="457200"/>
                <a:ext cx="291465" cy="161290"/>
              </a:xfrm>
              <a:prstGeom prst="rightArrow">
                <a:avLst/>
              </a:prstGeom>
              <a:solidFill>
                <a:sysClr val="window" lastClr="FFFFFF">
                  <a:lumMod val="50000"/>
                </a:sys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2" name="正方形/長方形 11"/>
              <p:cNvSpPr/>
              <p:nvPr/>
            </p:nvSpPr>
            <p:spPr>
              <a:xfrm>
                <a:off x="3295650" y="95250"/>
                <a:ext cx="1066800" cy="291465"/>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000" kern="100" spc="30">
                    <a:effectLst/>
                    <a:latin typeface="Century" panose="02040604050505020304" pitchFamily="18" charset="0"/>
                    <a:ea typeface="HGｺﾞｼｯｸM" panose="020B0609000000000000" pitchFamily="49" charset="-128"/>
                    <a:cs typeface="Times New Roman" panose="02020603050405020304" pitchFamily="18" charset="0"/>
                  </a:rPr>
                  <a:t>背中を押す</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3" name="正方形/長方形 12"/>
              <p:cNvSpPr/>
              <p:nvPr/>
            </p:nvSpPr>
            <p:spPr>
              <a:xfrm>
                <a:off x="3215640" y="1133475"/>
                <a:ext cx="1390650" cy="291465"/>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000" kern="100" spc="30">
                    <a:effectLst/>
                    <a:latin typeface="Century" panose="02040604050505020304" pitchFamily="18" charset="0"/>
                    <a:ea typeface="HGｺﾞｼｯｸM" panose="020B0609000000000000" pitchFamily="49" charset="-128"/>
                    <a:cs typeface="Times New Roman" panose="02020603050405020304" pitchFamily="18" charset="0"/>
                  </a:rPr>
                  <a:t>見守り・励ます</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4" name="正方形/長方形 13"/>
              <p:cNvSpPr/>
              <p:nvPr/>
            </p:nvSpPr>
            <p:spPr>
              <a:xfrm>
                <a:off x="571194" y="1104559"/>
                <a:ext cx="819454" cy="291465"/>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000" kern="100" spc="30">
                    <a:effectLst/>
                    <a:latin typeface="Century" panose="02040604050505020304" pitchFamily="18" charset="0"/>
                    <a:ea typeface="HGｺﾞｼｯｸM" panose="020B0609000000000000" pitchFamily="49" charset="-128"/>
                    <a:cs typeface="Times New Roman" panose="02020603050405020304" pitchFamily="18" charset="0"/>
                  </a:rPr>
                  <a:t>成果</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5" name="正方形/長方形 14"/>
              <p:cNvSpPr/>
              <p:nvPr/>
            </p:nvSpPr>
            <p:spPr>
              <a:xfrm>
                <a:off x="-49514" y="-114330"/>
                <a:ext cx="1402416" cy="444029"/>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000" kern="100" spc="30" dirty="0">
                    <a:effectLst/>
                    <a:latin typeface="Century" panose="02040604050505020304" pitchFamily="18" charset="0"/>
                    <a:ea typeface="HGｺﾞｼｯｸM" panose="020B0609000000000000" pitchFamily="49" charset="-128"/>
                    <a:cs typeface="Times New Roman" panose="02020603050405020304" pitchFamily="18" charset="0"/>
                  </a:rPr>
                  <a:t>新たな段階の示唆</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16" name="矢印: 右 13"/>
              <p:cNvSpPr/>
              <p:nvPr/>
            </p:nvSpPr>
            <p:spPr>
              <a:xfrm rot="12953269">
                <a:off x="1390650" y="1028700"/>
                <a:ext cx="291465" cy="161290"/>
              </a:xfrm>
              <a:prstGeom prst="rightArrow">
                <a:avLst/>
              </a:prstGeom>
              <a:solidFill>
                <a:sysClr val="window" lastClr="FFFFFF">
                  <a:lumMod val="50000"/>
                </a:sys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7" name="矢印: 右 13"/>
              <p:cNvSpPr/>
              <p:nvPr/>
            </p:nvSpPr>
            <p:spPr>
              <a:xfrm rot="19312820">
                <a:off x="1371600" y="400050"/>
                <a:ext cx="291465" cy="161290"/>
              </a:xfrm>
              <a:prstGeom prst="rightArrow">
                <a:avLst/>
              </a:prstGeom>
              <a:solidFill>
                <a:sysClr val="window" lastClr="FFFFFF">
                  <a:lumMod val="50000"/>
                </a:sys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8" name="矢印: 右 13"/>
              <p:cNvSpPr/>
              <p:nvPr/>
            </p:nvSpPr>
            <p:spPr>
              <a:xfrm rot="8321209">
                <a:off x="3200400" y="1123950"/>
                <a:ext cx="291465" cy="161290"/>
              </a:xfrm>
              <a:prstGeom prst="rightArrow">
                <a:avLst/>
              </a:prstGeom>
              <a:solidFill>
                <a:sysClr val="window" lastClr="FFFFFF">
                  <a:lumMod val="50000"/>
                </a:sys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6" name="四角形: 角を丸くする 3"/>
            <p:cNvSpPr/>
            <p:nvPr/>
          </p:nvSpPr>
          <p:spPr>
            <a:xfrm>
              <a:off x="1628774" y="628479"/>
              <a:ext cx="1609725" cy="476885"/>
            </a:xfrm>
            <a:prstGeom prst="roundRect">
              <a:avLst/>
            </a:prstGeom>
            <a:solidFill>
              <a:srgbClr val="FFFFCC"/>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pPr>
              <a:r>
                <a:rPr lang="ja-JP" sz="1200" u="sng" kern="100" spc="30" dirty="0">
                  <a:effectLst/>
                  <a:latin typeface="Century" panose="02040604050505020304" pitchFamily="18" charset="0"/>
                  <a:ea typeface="HGｺﾞｼｯｸM" panose="020B0609000000000000" pitchFamily="49" charset="-128"/>
                  <a:cs typeface="Times New Roman" panose="02020603050405020304" pitchFamily="18" charset="0"/>
                </a:rPr>
                <a:t>みんなでつなげる</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ctr">
                <a:lnSpc>
                  <a:spcPts val="1200"/>
                </a:lnSpc>
                <a:spcAft>
                  <a:spcPts val="0"/>
                </a:spcAft>
              </a:pPr>
              <a:r>
                <a:rPr lang="ja-JP" sz="1200" u="sng" kern="100" spc="30" dirty="0">
                  <a:effectLst/>
                  <a:latin typeface="Century" panose="02040604050505020304" pitchFamily="18" charset="0"/>
                  <a:ea typeface="HGｺﾞｼｯｸM" panose="020B0609000000000000" pitchFamily="49" charset="-128"/>
                  <a:cs typeface="Times New Roman" panose="02020603050405020304" pitchFamily="18" charset="0"/>
                </a:rPr>
                <a:t>健康の輪</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grpSp>
      <p:sp>
        <p:nvSpPr>
          <p:cNvPr id="19" name="テキスト ボックス 2"/>
          <p:cNvSpPr txBox="1">
            <a:spLocks noChangeArrowheads="1"/>
          </p:cNvSpPr>
          <p:nvPr/>
        </p:nvSpPr>
        <p:spPr bwMode="auto">
          <a:xfrm>
            <a:off x="6153141" y="1053573"/>
            <a:ext cx="5812374" cy="1384087"/>
          </a:xfrm>
          <a:prstGeom prst="rect">
            <a:avLst/>
          </a:prstGeom>
          <a:noFill/>
          <a:ln w="9525">
            <a:noFill/>
            <a:miter lim="800000"/>
            <a:headEnd/>
            <a:tailEnd/>
          </a:ln>
        </p:spPr>
        <p:txBody>
          <a:bodyPr rot="0" vert="horz" wrap="square" lIns="91440" tIns="45720" rIns="91440" bIns="45720" anchor="t" anchorCtr="0">
            <a:noAutofit/>
          </a:bodyPr>
          <a:lstStyle/>
          <a:p>
            <a:pPr indent="147320" algn="just">
              <a:lnSpc>
                <a:spcPts val="1200"/>
              </a:lnSpc>
              <a:spcAft>
                <a:spcPts val="0"/>
              </a:spcAft>
            </a:pP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市民の健康づくりの行動変容を促していくためには、市の取り組みとして健康に関する情報提供や、さまざまな健康づくり事業によって、市民が健康づくりの大切さに「気づき」、「行動」し、無理せず「継続・仲間」とともに取り組んでいく、そして、自らの健康について「改善・実感」し、そのステップを通じて地域全体に健康づくりの輪、笑顔の輪を広げていく好循環を作り上げていくことが大切となります。</a:t>
            </a:r>
            <a:endParaRPr lang="ja-JP" sz="115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147320" algn="just">
              <a:lnSpc>
                <a:spcPts val="1200"/>
              </a:lnSpc>
              <a:spcAft>
                <a:spcPts val="0"/>
              </a:spcAft>
            </a:pP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そのため、各ステップを支える場所や機会の提供、人材育成、情報提供などの具体的な取り組みが</a:t>
            </a:r>
            <a:r>
              <a:rPr lang="ja-JP" alt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行政だけでなく</a:t>
            </a: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地域に</a:t>
            </a:r>
            <a:r>
              <a:rPr lang="ja-JP" alt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も</a:t>
            </a:r>
            <a:r>
              <a:rPr lang="ja-JP"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存在することが大切であり、『第４次しろい健康プラン』では、このステップを意識した施策・事業等に取り組んでいきます。</a:t>
            </a:r>
            <a:endParaRPr lang="ja-JP" sz="115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140970" algn="just">
              <a:spcAft>
                <a:spcPts val="0"/>
              </a:spcAft>
            </a:pPr>
            <a:r>
              <a:rPr lang="en-US" sz="1150"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endParaRPr lang="ja-JP" sz="115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grpSp>
        <p:nvGrpSpPr>
          <p:cNvPr id="20" name="グループ化 19"/>
          <p:cNvGrpSpPr/>
          <p:nvPr/>
        </p:nvGrpSpPr>
        <p:grpSpPr>
          <a:xfrm>
            <a:off x="690197" y="2320700"/>
            <a:ext cx="5038765" cy="4108088"/>
            <a:chOff x="0" y="0"/>
            <a:chExt cx="4973919" cy="4901925"/>
          </a:xfrm>
        </p:grpSpPr>
        <p:grpSp>
          <p:nvGrpSpPr>
            <p:cNvPr id="21" name="グループ化 20"/>
            <p:cNvGrpSpPr/>
            <p:nvPr/>
          </p:nvGrpSpPr>
          <p:grpSpPr>
            <a:xfrm>
              <a:off x="0" y="0"/>
              <a:ext cx="4713196" cy="4901925"/>
              <a:chOff x="0" y="0"/>
              <a:chExt cx="4713196" cy="4901925"/>
            </a:xfrm>
          </p:grpSpPr>
          <p:sp>
            <p:nvSpPr>
              <p:cNvPr id="23" name="楕円 22"/>
              <p:cNvSpPr/>
              <p:nvPr/>
            </p:nvSpPr>
            <p:spPr>
              <a:xfrm>
                <a:off x="733425" y="2190750"/>
                <a:ext cx="2973705" cy="1935892"/>
              </a:xfrm>
              <a:prstGeom prst="ellipse">
                <a:avLst/>
              </a:prstGeom>
              <a:ln w="190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400" kern="100">
                    <a:effectLst/>
                    <a:ea typeface="HGｺﾞｼｯｸM" panose="020B0609000000000000" pitchFamily="49" charset="-128"/>
                    <a:cs typeface="Times New Roman" panose="02020603050405020304" pitchFamily="18" charset="0"/>
                  </a:rPr>
                  <a:t>こういう市民が増える</a:t>
                </a:r>
                <a:endParaRPr lang="ja-JP" sz="1050" kern="100">
                  <a:effectLst/>
                  <a:ea typeface="ＭＳ 明朝" panose="02020609040205080304" pitchFamily="17" charset="-128"/>
                  <a:cs typeface="Times New Roman" panose="02020603050405020304" pitchFamily="18" charset="0"/>
                </a:endParaRPr>
              </a:p>
              <a:p>
                <a:pPr algn="ctr">
                  <a:spcAft>
                    <a:spcPts val="0"/>
                  </a:spcAft>
                </a:pPr>
                <a:r>
                  <a:rPr lang="en-US" sz="1100" kern="100">
                    <a:effectLst/>
                    <a:latin typeface="HGｺﾞｼｯｸM" panose="020B0609000000000000" pitchFamily="49" charset="-128"/>
                    <a:ea typeface="ＭＳ 明朝" panose="02020609040205080304" pitchFamily="17" charset="-128"/>
                    <a:cs typeface="Times New Roman" panose="02020603050405020304" pitchFamily="18" charset="0"/>
                  </a:rPr>
                  <a:t>(</a:t>
                </a:r>
                <a:r>
                  <a:rPr lang="ja-JP" sz="1100" kern="100">
                    <a:effectLst/>
                    <a:ea typeface="HGｺﾞｼｯｸM" panose="020B0609000000000000" pitchFamily="49" charset="-128"/>
                    <a:cs typeface="Times New Roman" panose="02020603050405020304" pitchFamily="18" charset="0"/>
                  </a:rPr>
                  <a:t>生活習慣の評価の向上</a:t>
                </a:r>
                <a:r>
                  <a:rPr lang="en-US" sz="1100" kern="100">
                    <a:effectLst/>
                    <a:ea typeface="HGｺﾞｼｯｸM" panose="020B0609000000000000" pitchFamily="49" charset="-128"/>
                    <a:cs typeface="Times New Roman" panose="02020603050405020304" pitchFamily="18" charset="0"/>
                  </a:rPr>
                  <a:t>)</a:t>
                </a:r>
                <a:endParaRPr lang="ja-JP" sz="1050" kern="100">
                  <a:effectLst/>
                  <a:ea typeface="ＭＳ 明朝" panose="02020609040205080304" pitchFamily="17" charset="-128"/>
                  <a:cs typeface="Times New Roman" panose="02020603050405020304" pitchFamily="18" charset="0"/>
                </a:endParaRPr>
              </a:p>
            </p:txBody>
          </p:sp>
          <p:sp>
            <p:nvSpPr>
              <p:cNvPr id="24" name="四角形: 角を丸くする 1"/>
              <p:cNvSpPr/>
              <p:nvPr/>
            </p:nvSpPr>
            <p:spPr>
              <a:xfrm>
                <a:off x="285750" y="2276475"/>
                <a:ext cx="1476375" cy="328930"/>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a:effectLst/>
                    <a:ea typeface="HGｺﾞｼｯｸM" panose="020B0609000000000000" pitchFamily="49" charset="-128"/>
                    <a:cs typeface="Times New Roman" panose="02020603050405020304" pitchFamily="18" charset="0"/>
                  </a:rPr>
                  <a:t>野菜をたくさん食べる</a:t>
                </a:r>
                <a:endParaRPr lang="ja-JP" sz="1050" kern="100">
                  <a:effectLst/>
                  <a:ea typeface="ＭＳ 明朝" panose="02020609040205080304" pitchFamily="17" charset="-128"/>
                  <a:cs typeface="Times New Roman" panose="02020603050405020304" pitchFamily="18" charset="0"/>
                </a:endParaRPr>
              </a:p>
            </p:txBody>
          </p:sp>
          <p:sp>
            <p:nvSpPr>
              <p:cNvPr id="25" name="四角形: 角を丸くする 1"/>
              <p:cNvSpPr/>
              <p:nvPr/>
            </p:nvSpPr>
            <p:spPr>
              <a:xfrm>
                <a:off x="2628900" y="2257425"/>
                <a:ext cx="1482090" cy="312420"/>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a:effectLst/>
                    <a:ea typeface="HGｺﾞｼｯｸM" panose="020B0609000000000000" pitchFamily="49" charset="-128"/>
                    <a:cs typeface="Times New Roman" panose="02020603050405020304" pitchFamily="18" charset="0"/>
                  </a:rPr>
                  <a:t>朝食をしっかり食べる</a:t>
                </a:r>
                <a:endParaRPr lang="ja-JP" sz="1050" kern="100">
                  <a:effectLst/>
                  <a:ea typeface="ＭＳ 明朝" panose="02020609040205080304" pitchFamily="17" charset="-128"/>
                  <a:cs typeface="Times New Roman" panose="02020603050405020304" pitchFamily="18" charset="0"/>
                </a:endParaRPr>
              </a:p>
            </p:txBody>
          </p:sp>
          <p:sp>
            <p:nvSpPr>
              <p:cNvPr id="26" name="四角形: 角を丸くする 1"/>
              <p:cNvSpPr/>
              <p:nvPr/>
            </p:nvSpPr>
            <p:spPr>
              <a:xfrm>
                <a:off x="3377604" y="2706460"/>
                <a:ext cx="1209675" cy="328930"/>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dirty="0">
                    <a:effectLst/>
                    <a:ea typeface="HGｺﾞｼｯｸM" panose="020B0609000000000000" pitchFamily="49" charset="-128"/>
                    <a:cs typeface="Times New Roman" panose="02020603050405020304" pitchFamily="18" charset="0"/>
                  </a:rPr>
                  <a:t>ぐっすり</a:t>
                </a:r>
                <a:r>
                  <a:rPr lang="ja-JP" altLang="en-US" sz="900" kern="100" dirty="0">
                    <a:solidFill>
                      <a:schemeClr val="tx1"/>
                    </a:solidFill>
                    <a:effectLst/>
                    <a:ea typeface="HGｺﾞｼｯｸM" panose="020B0609000000000000" pitchFamily="49" charset="-128"/>
                    <a:cs typeface="Times New Roman" panose="02020603050405020304" pitchFamily="18" charset="0"/>
                  </a:rPr>
                  <a:t>よ</a:t>
                </a:r>
                <a:r>
                  <a:rPr lang="ja-JP" sz="900" kern="100" dirty="0">
                    <a:solidFill>
                      <a:schemeClr val="tx1"/>
                    </a:solidFill>
                    <a:effectLst/>
                    <a:ea typeface="HGｺﾞｼｯｸM" panose="020B0609000000000000" pitchFamily="49" charset="-128"/>
                    <a:cs typeface="Times New Roman" panose="02020603050405020304" pitchFamily="18" charset="0"/>
                  </a:rPr>
                  <a:t>く</a:t>
                </a:r>
                <a:r>
                  <a:rPr lang="ja-JP" sz="900" kern="100" dirty="0">
                    <a:effectLst/>
                    <a:ea typeface="HGｺﾞｼｯｸM" panose="020B0609000000000000" pitchFamily="49" charset="-128"/>
                    <a:cs typeface="Times New Roman" panose="02020603050405020304" pitchFamily="18" charset="0"/>
                  </a:rPr>
                  <a:t>眠る</a:t>
                </a:r>
                <a:endParaRPr lang="ja-JP" sz="1050" kern="100" dirty="0">
                  <a:effectLst/>
                  <a:ea typeface="ＭＳ 明朝" panose="02020609040205080304" pitchFamily="17" charset="-128"/>
                  <a:cs typeface="Times New Roman" panose="02020603050405020304" pitchFamily="18" charset="0"/>
                </a:endParaRPr>
              </a:p>
            </p:txBody>
          </p:sp>
          <p:sp>
            <p:nvSpPr>
              <p:cNvPr id="27" name="四角形: 角を丸くする 1"/>
              <p:cNvSpPr/>
              <p:nvPr/>
            </p:nvSpPr>
            <p:spPr>
              <a:xfrm>
                <a:off x="47625" y="2733675"/>
                <a:ext cx="1259205" cy="342900"/>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a:effectLst/>
                    <a:ea typeface="HGｺﾞｼｯｸM" panose="020B0609000000000000" pitchFamily="49" charset="-128"/>
                    <a:cs typeface="Times New Roman" panose="02020603050405020304" pitchFamily="18" charset="0"/>
                  </a:rPr>
                  <a:t>肥満に気をつける</a:t>
                </a:r>
                <a:endParaRPr lang="ja-JP" sz="1050" kern="100">
                  <a:effectLst/>
                  <a:ea typeface="ＭＳ 明朝" panose="02020609040205080304" pitchFamily="17" charset="-128"/>
                  <a:cs typeface="Times New Roman" panose="02020603050405020304" pitchFamily="18" charset="0"/>
                </a:endParaRPr>
              </a:p>
            </p:txBody>
          </p:sp>
          <p:sp>
            <p:nvSpPr>
              <p:cNvPr id="28" name="四角形: 角を丸くする 1"/>
              <p:cNvSpPr/>
              <p:nvPr/>
            </p:nvSpPr>
            <p:spPr>
              <a:xfrm>
                <a:off x="3208505" y="3238898"/>
                <a:ext cx="1400175" cy="337185"/>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dirty="0">
                    <a:effectLst/>
                    <a:ea typeface="HGｺﾞｼｯｸM" panose="020B0609000000000000" pitchFamily="49" charset="-128"/>
                    <a:cs typeface="Times New Roman" panose="02020603050405020304" pitchFamily="18" charset="0"/>
                  </a:rPr>
                  <a:t>たばこ、お酒を控える</a:t>
                </a:r>
                <a:endParaRPr lang="ja-JP" sz="1050" kern="100" dirty="0">
                  <a:effectLst/>
                  <a:ea typeface="ＭＳ 明朝" panose="02020609040205080304" pitchFamily="17" charset="-128"/>
                  <a:cs typeface="Times New Roman" panose="02020603050405020304" pitchFamily="18" charset="0"/>
                </a:endParaRPr>
              </a:p>
            </p:txBody>
          </p:sp>
          <p:sp>
            <p:nvSpPr>
              <p:cNvPr id="29" name="四角形: 角を丸くする 1"/>
              <p:cNvSpPr/>
              <p:nvPr/>
            </p:nvSpPr>
            <p:spPr>
              <a:xfrm>
                <a:off x="85725" y="3219450"/>
                <a:ext cx="1235023" cy="353781"/>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a:effectLst/>
                    <a:ea typeface="HGｺﾞｼｯｸM" panose="020B0609000000000000" pitchFamily="49" charset="-128"/>
                    <a:cs typeface="Times New Roman" panose="02020603050405020304" pitchFamily="18" charset="0"/>
                  </a:rPr>
                  <a:t>運動習慣がある</a:t>
                </a:r>
                <a:endParaRPr lang="ja-JP" sz="1050" kern="100">
                  <a:effectLst/>
                  <a:ea typeface="ＭＳ 明朝" panose="02020609040205080304" pitchFamily="17" charset="-128"/>
                  <a:cs typeface="Times New Roman" panose="02020603050405020304" pitchFamily="18" charset="0"/>
                </a:endParaRPr>
              </a:p>
            </p:txBody>
          </p:sp>
          <p:sp>
            <p:nvSpPr>
              <p:cNvPr id="30" name="四角形: 角を丸くする 1"/>
              <p:cNvSpPr/>
              <p:nvPr/>
            </p:nvSpPr>
            <p:spPr>
              <a:xfrm>
                <a:off x="2598991" y="3768089"/>
                <a:ext cx="2009775" cy="328930"/>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dirty="0">
                    <a:effectLst/>
                    <a:ea typeface="HGｺﾞｼｯｸM" panose="020B0609000000000000" pitchFamily="49" charset="-128"/>
                    <a:cs typeface="Times New Roman" panose="02020603050405020304" pitchFamily="18" charset="0"/>
                  </a:rPr>
                  <a:t>地域とほどよくお付き合いがある</a:t>
                </a:r>
                <a:endParaRPr lang="ja-JP" sz="1050" kern="100" dirty="0">
                  <a:effectLst/>
                  <a:ea typeface="ＭＳ 明朝" panose="02020609040205080304" pitchFamily="17" charset="-128"/>
                  <a:cs typeface="Times New Roman" panose="02020603050405020304" pitchFamily="18" charset="0"/>
                </a:endParaRPr>
              </a:p>
            </p:txBody>
          </p:sp>
          <p:sp>
            <p:nvSpPr>
              <p:cNvPr id="31" name="四角形: 角を丸くする 1"/>
              <p:cNvSpPr/>
              <p:nvPr/>
            </p:nvSpPr>
            <p:spPr>
              <a:xfrm>
                <a:off x="0" y="3743325"/>
                <a:ext cx="1812290" cy="353695"/>
              </a:xfrm>
              <a:prstGeom prst="round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900" kern="100" dirty="0">
                    <a:effectLst/>
                    <a:ea typeface="HGｺﾞｼｯｸM" panose="020B0609000000000000" pitchFamily="49" charset="-128"/>
                    <a:cs typeface="Times New Roman" panose="02020603050405020304" pitchFamily="18" charset="0"/>
                  </a:rPr>
                  <a:t>健康診査や歯科健診を</a:t>
                </a:r>
                <a:r>
                  <a:rPr lang="ja-JP" sz="900" kern="100" dirty="0" smtClean="0">
                    <a:effectLst/>
                    <a:ea typeface="HGｺﾞｼｯｸM" panose="020B0609000000000000" pitchFamily="49" charset="-128"/>
                    <a:cs typeface="Times New Roman" panose="02020603050405020304" pitchFamily="18" charset="0"/>
                  </a:rPr>
                  <a:t>受診</a:t>
                </a:r>
                <a:r>
                  <a:rPr lang="ja-JP" altLang="en-US" sz="900" kern="100" dirty="0" smtClean="0">
                    <a:solidFill>
                      <a:srgbClr val="FF0000"/>
                    </a:solidFill>
                    <a:effectLst/>
                    <a:ea typeface="HGｺﾞｼｯｸM" panose="020B0609000000000000" pitchFamily="49" charset="-128"/>
                    <a:cs typeface="Times New Roman" panose="02020603050405020304" pitchFamily="18" charset="0"/>
                  </a:rPr>
                  <a:t>する</a:t>
                </a:r>
                <a:endParaRPr lang="ja-JP" sz="1050" kern="100" dirty="0">
                  <a:solidFill>
                    <a:srgbClr val="FF0000"/>
                  </a:solidFill>
                  <a:effectLst/>
                  <a:ea typeface="ＭＳ 明朝" panose="02020609040205080304" pitchFamily="17" charset="-128"/>
                  <a:cs typeface="Times New Roman" panose="02020603050405020304" pitchFamily="18" charset="0"/>
                </a:endParaRPr>
              </a:p>
            </p:txBody>
          </p:sp>
          <p:sp>
            <p:nvSpPr>
              <p:cNvPr id="32" name="矢印: 下 2"/>
              <p:cNvSpPr/>
              <p:nvPr/>
            </p:nvSpPr>
            <p:spPr>
              <a:xfrm>
                <a:off x="1495425" y="1800225"/>
                <a:ext cx="1399900" cy="403654"/>
              </a:xfrm>
              <a:prstGeom prst="downArrow">
                <a:avLst>
                  <a:gd name="adj1" fmla="val 50000"/>
                  <a:gd name="adj2" fmla="val 37876"/>
                </a:avLst>
              </a:prstGeom>
              <a:solidFill>
                <a:schemeClr val="bg1">
                  <a:lumMod val="7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050" kern="100">
                    <a:effectLst/>
                    <a:ea typeface="HGｺﾞｼｯｸM" panose="020B0609000000000000" pitchFamily="49" charset="-128"/>
                    <a:cs typeface="Times New Roman" panose="02020603050405020304" pitchFamily="18" charset="0"/>
                  </a:rPr>
                  <a:t>行動</a:t>
                </a:r>
                <a:endParaRPr lang="ja-JP" sz="1050" kern="100">
                  <a:effectLst/>
                  <a:ea typeface="ＭＳ 明朝" panose="02020609040205080304" pitchFamily="17" charset="-128"/>
                  <a:cs typeface="Times New Roman" panose="02020603050405020304" pitchFamily="18" charset="0"/>
                </a:endParaRPr>
              </a:p>
            </p:txBody>
          </p:sp>
          <p:sp>
            <p:nvSpPr>
              <p:cNvPr id="34" name="四角形: 角を丸くする 1"/>
              <p:cNvSpPr/>
              <p:nvPr/>
            </p:nvSpPr>
            <p:spPr>
              <a:xfrm>
                <a:off x="564746" y="4377304"/>
                <a:ext cx="3377564" cy="524621"/>
              </a:xfrm>
              <a:prstGeom prst="flowChartTerminator">
                <a:avLst/>
              </a:prstGeom>
              <a:solidFill>
                <a:schemeClr val="bg1">
                  <a:lumMod val="50000"/>
                </a:schemeClr>
              </a:solidFill>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200" b="1" kern="100" spc="30" dirty="0">
                    <a:solidFill>
                      <a:srgbClr val="FFFFFF"/>
                    </a:solidFill>
                    <a:effectLst/>
                    <a:ea typeface="HGｺﾞｼｯｸM" panose="020B0609000000000000" pitchFamily="49" charset="-128"/>
                    <a:cs typeface="Times New Roman" panose="02020603050405020304" pitchFamily="18" charset="0"/>
                  </a:rPr>
                  <a:t>健康</a:t>
                </a:r>
                <a:r>
                  <a:rPr lang="ja-JP" altLang="en-US" sz="1200" b="1" kern="100" spc="30" dirty="0">
                    <a:solidFill>
                      <a:srgbClr val="FFFFFF"/>
                    </a:solidFill>
                    <a:effectLst/>
                    <a:ea typeface="HGｺﾞｼｯｸM" panose="020B0609000000000000" pitchFamily="49" charset="-128"/>
                    <a:cs typeface="Times New Roman" panose="02020603050405020304" pitchFamily="18" charset="0"/>
                  </a:rPr>
                  <a:t>感</a:t>
                </a:r>
                <a:r>
                  <a:rPr lang="ja-JP" sz="1200" b="1" kern="100" spc="30" dirty="0">
                    <a:solidFill>
                      <a:srgbClr val="FFFFFF"/>
                    </a:solidFill>
                    <a:effectLst/>
                    <a:ea typeface="HGｺﾞｼｯｸM" panose="020B0609000000000000" pitchFamily="49" charset="-128"/>
                    <a:cs typeface="Times New Roman" panose="02020603050405020304" pitchFamily="18" charset="0"/>
                  </a:rPr>
                  <a:t>が向上</a:t>
                </a:r>
                <a:endParaRPr lang="en-US" altLang="ja-JP" sz="1200" b="1" kern="100" spc="30" dirty="0">
                  <a:solidFill>
                    <a:srgbClr val="FFFFFF"/>
                  </a:solidFill>
                  <a:effectLst/>
                  <a:ea typeface="HGｺﾞｼｯｸM" panose="020B0609000000000000" pitchFamily="49" charset="-128"/>
                  <a:cs typeface="Times New Roman" panose="02020603050405020304" pitchFamily="18" charset="0"/>
                </a:endParaRPr>
              </a:p>
              <a:p>
                <a:pPr algn="ctr">
                  <a:spcAft>
                    <a:spcPts val="0"/>
                  </a:spcAft>
                </a:pPr>
                <a:r>
                  <a:rPr lang="ja-JP" altLang="en-US" sz="1200" b="1" kern="100" spc="30" dirty="0">
                    <a:solidFill>
                      <a:schemeClr val="bg1"/>
                    </a:solidFill>
                    <a:ea typeface="HGｺﾞｼｯｸM" panose="020B0609000000000000" pitchFamily="49" charset="-128"/>
                    <a:cs typeface="Times New Roman" panose="02020603050405020304" pitchFamily="18" charset="0"/>
                  </a:rPr>
                  <a:t>日常生活に制限のない期間の平均を延伸</a:t>
                </a:r>
                <a:endParaRPr lang="ja-JP" sz="1050" kern="100" dirty="0">
                  <a:solidFill>
                    <a:schemeClr val="bg1"/>
                  </a:solidFill>
                  <a:effectLst/>
                  <a:ea typeface="ＭＳ 明朝" panose="02020609040205080304" pitchFamily="17" charset="-128"/>
                  <a:cs typeface="Times New Roman" panose="02020603050405020304" pitchFamily="18" charset="0"/>
                </a:endParaRPr>
              </a:p>
            </p:txBody>
          </p:sp>
          <p:sp>
            <p:nvSpPr>
              <p:cNvPr id="35" name="矢印: 下 2"/>
              <p:cNvSpPr/>
              <p:nvPr/>
            </p:nvSpPr>
            <p:spPr>
              <a:xfrm>
                <a:off x="2038350" y="4146799"/>
                <a:ext cx="323215" cy="230505"/>
              </a:xfrm>
              <a:prstGeom prst="downArrow">
                <a:avLst>
                  <a:gd name="adj1" fmla="val 50000"/>
                  <a:gd name="adj2" fmla="val 42852"/>
                </a:avLst>
              </a:prstGeom>
              <a:solidFill>
                <a:sysClr val="window" lastClr="FFFFFF">
                  <a:lumMod val="65000"/>
                </a:sys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36" name="グループ化 35"/>
              <p:cNvGrpSpPr/>
              <p:nvPr/>
            </p:nvGrpSpPr>
            <p:grpSpPr>
              <a:xfrm>
                <a:off x="171450" y="0"/>
                <a:ext cx="4541746" cy="1838600"/>
                <a:chOff x="0" y="0"/>
                <a:chExt cx="4541746" cy="1838600"/>
              </a:xfrm>
            </p:grpSpPr>
            <p:sp>
              <p:nvSpPr>
                <p:cNvPr id="37" name="四角形: 角を丸くする 1"/>
                <p:cNvSpPr/>
                <p:nvPr/>
              </p:nvSpPr>
              <p:spPr>
                <a:xfrm>
                  <a:off x="838200" y="0"/>
                  <a:ext cx="2381250" cy="575945"/>
                </a:xfrm>
                <a:prstGeom prst="roundRect">
                  <a:avLst/>
                </a:prstGeom>
                <a:ln>
                  <a:solidFill>
                    <a:schemeClr val="tx1"/>
                  </a:solidFill>
                  <a:prstDash val="sysDash"/>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100" kern="100" spc="30" dirty="0">
                      <a:effectLst/>
                      <a:ea typeface="HGｺﾞｼｯｸM" panose="020B0609000000000000" pitchFamily="49" charset="-128"/>
                      <a:cs typeface="Times New Roman" panose="02020603050405020304" pitchFamily="18" charset="0"/>
                    </a:rPr>
                    <a:t>健康</a:t>
                  </a:r>
                  <a:r>
                    <a:rPr lang="ja-JP" sz="1050" kern="100" spc="30" dirty="0">
                      <a:effectLst/>
                      <a:ea typeface="HGｺﾞｼｯｸM" panose="020B0609000000000000" pitchFamily="49" charset="-128"/>
                      <a:cs typeface="Times New Roman" panose="02020603050405020304" pitchFamily="18" charset="0"/>
                    </a:rPr>
                    <a:t>に関心がある</a:t>
                  </a:r>
                  <a:r>
                    <a:rPr lang="ja-JP" sz="1100" kern="100" spc="30" dirty="0">
                      <a:effectLst/>
                      <a:ea typeface="HGｺﾞｼｯｸM" panose="020B0609000000000000" pitchFamily="49" charset="-128"/>
                      <a:cs typeface="Times New Roman" panose="02020603050405020304" pitchFamily="18" charset="0"/>
                    </a:rPr>
                    <a:t>（</a:t>
                  </a:r>
                  <a:r>
                    <a:rPr lang="en-US" sz="1100" kern="100" spc="30" dirty="0">
                      <a:effectLst/>
                      <a:ea typeface="HGｺﾞｼｯｸM" panose="020B0609000000000000" pitchFamily="49" charset="-128"/>
                      <a:cs typeface="Times New Roman" panose="02020603050405020304" pitchFamily="18" charset="0"/>
                    </a:rPr>
                    <a:t>95.7%</a:t>
                  </a:r>
                  <a:r>
                    <a:rPr lang="ja-JP" sz="1100" kern="100" spc="30" dirty="0">
                      <a:effectLst/>
                      <a:ea typeface="HGｺﾞｼｯｸM" panose="020B0609000000000000" pitchFamily="49" charset="-128"/>
                      <a:cs typeface="Times New Roman" panose="02020603050405020304" pitchFamily="18" charset="0"/>
                    </a:rPr>
                    <a:t>）</a:t>
                  </a:r>
                  <a:endParaRPr lang="ja-JP" sz="1050" kern="100" dirty="0">
                    <a:effectLst/>
                    <a:ea typeface="ＭＳ 明朝" panose="02020609040205080304" pitchFamily="17" charset="-128"/>
                    <a:cs typeface="Times New Roman" panose="02020603050405020304" pitchFamily="18" charset="0"/>
                  </a:endParaRPr>
                </a:p>
                <a:p>
                  <a:pPr algn="ctr">
                    <a:spcAft>
                      <a:spcPts val="0"/>
                    </a:spcAft>
                  </a:pPr>
                  <a:r>
                    <a:rPr lang="ja-JP" sz="1100" kern="100" spc="30" dirty="0">
                      <a:effectLst/>
                      <a:ea typeface="HGｺﾞｼｯｸM" panose="020B0609000000000000" pitchFamily="49" charset="-128"/>
                      <a:cs typeface="Times New Roman" panose="02020603050405020304" pitchFamily="18" charset="0"/>
                    </a:rPr>
                    <a:t>生活習慣</a:t>
                  </a:r>
                  <a:r>
                    <a:rPr lang="ja-JP" sz="1050" kern="100" spc="30" dirty="0">
                      <a:effectLst/>
                      <a:ea typeface="HGｺﾞｼｯｸM" panose="020B0609000000000000" pitchFamily="49" charset="-128"/>
                      <a:cs typeface="Times New Roman" panose="02020603050405020304" pitchFamily="18" charset="0"/>
                    </a:rPr>
                    <a:t>が良くない</a:t>
                  </a:r>
                  <a:r>
                    <a:rPr lang="ja-JP" sz="1100" kern="100" spc="30" dirty="0">
                      <a:effectLst/>
                      <a:ea typeface="HGｺﾞｼｯｸM" panose="020B0609000000000000" pitchFamily="49" charset="-128"/>
                      <a:cs typeface="Times New Roman" panose="02020603050405020304" pitchFamily="18" charset="0"/>
                    </a:rPr>
                    <a:t>（</a:t>
                  </a:r>
                  <a:r>
                    <a:rPr lang="en-US" sz="1100" kern="100" spc="30" dirty="0">
                      <a:effectLst/>
                      <a:ea typeface="HGｺﾞｼｯｸM" panose="020B0609000000000000" pitchFamily="49" charset="-128"/>
                      <a:cs typeface="Times New Roman" panose="02020603050405020304" pitchFamily="18" charset="0"/>
                    </a:rPr>
                    <a:t>33.1%</a:t>
                  </a:r>
                  <a:r>
                    <a:rPr lang="ja-JP" sz="1100" kern="100" spc="30" dirty="0">
                      <a:effectLst/>
                      <a:ea typeface="HGｺﾞｼｯｸM" panose="020B0609000000000000" pitchFamily="49" charset="-128"/>
                      <a:cs typeface="Times New Roman" panose="02020603050405020304" pitchFamily="18" charset="0"/>
                    </a:rPr>
                    <a:t>）</a:t>
                  </a:r>
                  <a:endParaRPr lang="ja-JP" sz="1050" kern="100" dirty="0">
                    <a:effectLst/>
                    <a:ea typeface="ＭＳ 明朝" panose="02020609040205080304" pitchFamily="17" charset="-128"/>
                    <a:cs typeface="Times New Roman" panose="02020603050405020304" pitchFamily="18" charset="0"/>
                  </a:endParaRPr>
                </a:p>
              </p:txBody>
            </p:sp>
            <p:sp>
              <p:nvSpPr>
                <p:cNvPr id="38" name="矢印: 下 2"/>
                <p:cNvSpPr/>
                <p:nvPr/>
              </p:nvSpPr>
              <p:spPr>
                <a:xfrm>
                  <a:off x="1885950" y="609600"/>
                  <a:ext cx="323215" cy="230505"/>
                </a:xfrm>
                <a:prstGeom prst="downArrow">
                  <a:avLst>
                    <a:gd name="adj1" fmla="val 50000"/>
                    <a:gd name="adj2" fmla="val 42852"/>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9" name="四角形: 角を丸くする 1"/>
                <p:cNvSpPr/>
                <p:nvPr/>
              </p:nvSpPr>
              <p:spPr>
                <a:xfrm>
                  <a:off x="3370171" y="95465"/>
                  <a:ext cx="1171575" cy="419100"/>
                </a:xfrm>
                <a:prstGeom prst="roundRect">
                  <a:avLst>
                    <a:gd name="adj" fmla="val 0"/>
                  </a:avLst>
                </a:pr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pPr>
                  <a:r>
                    <a:rPr lang="ja-JP" sz="900" kern="100" dirty="0">
                      <a:effectLst/>
                      <a:latin typeface="Century" panose="02040604050505020304" pitchFamily="18" charset="0"/>
                      <a:ea typeface="HGｺﾞｼｯｸM" panose="020B0609000000000000" pitchFamily="49" charset="-128"/>
                      <a:cs typeface="Times New Roman" panose="02020603050405020304" pitchFamily="18" charset="0"/>
                    </a:rPr>
                    <a:t>健康に関するアンケート結果から</a:t>
                  </a:r>
                  <a:endParaRPr lang="ja-JP" sz="105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0" name="二等辺三角形 39"/>
                <p:cNvSpPr/>
                <p:nvPr/>
              </p:nvSpPr>
              <p:spPr>
                <a:xfrm>
                  <a:off x="1057275" y="1028700"/>
                  <a:ext cx="2017395" cy="733425"/>
                </a:xfrm>
                <a:prstGeom prst="triangle">
                  <a:avLst/>
                </a:prstGeom>
                <a:solidFill>
                  <a:schemeClr val="bg1">
                    <a:lumMod val="85000"/>
                  </a:schemeClr>
                </a:solidFill>
                <a:ln>
                  <a:no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100" kern="100">
                      <a:effectLst/>
                      <a:latin typeface="HGｺﾞｼｯｸM" panose="020B0609000000000000" pitchFamily="49" charset="-128"/>
                      <a:ea typeface="ＭＳ 明朝" panose="02020609040205080304" pitchFamily="17" charset="-128"/>
                      <a:cs typeface="Times New Roman" panose="02020603050405020304" pitchFamily="18" charset="0"/>
                    </a:rPr>
                    <a:t> </a:t>
                  </a:r>
                  <a:endParaRPr lang="ja-JP" sz="1050" kern="100">
                    <a:effectLst/>
                    <a:ea typeface="ＭＳ 明朝" panose="02020609040205080304" pitchFamily="17" charset="-128"/>
                    <a:cs typeface="Times New Roman" panose="02020603050405020304" pitchFamily="18" charset="0"/>
                  </a:endParaRPr>
                </a:p>
              </p:txBody>
            </p:sp>
            <p:sp>
              <p:nvSpPr>
                <p:cNvPr id="41" name="四角形: 角を丸くする 1"/>
                <p:cNvSpPr/>
                <p:nvPr/>
              </p:nvSpPr>
              <p:spPr>
                <a:xfrm>
                  <a:off x="2752725" y="1476375"/>
                  <a:ext cx="1466850" cy="362225"/>
                </a:xfrm>
                <a:prstGeom prst="round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050" kern="100">
                      <a:effectLst/>
                      <a:ea typeface="HGｺﾞｼｯｸM" panose="020B0609000000000000" pitchFamily="49" charset="-128"/>
                      <a:cs typeface="Times New Roman" panose="02020603050405020304" pitchFamily="18" charset="0"/>
                    </a:rPr>
                    <a:t>気軽にできる</a:t>
                  </a:r>
                  <a:r>
                    <a:rPr lang="ja-JP" sz="1100" kern="100">
                      <a:effectLst/>
                      <a:ea typeface="HGｺﾞｼｯｸM" panose="020B0609000000000000" pitchFamily="49" charset="-128"/>
                      <a:cs typeface="Times New Roman" panose="02020603050405020304" pitchFamily="18" charset="0"/>
                    </a:rPr>
                    <a:t>こと</a:t>
                  </a:r>
                  <a:endParaRPr lang="ja-JP" sz="1050" kern="100">
                    <a:effectLst/>
                    <a:ea typeface="ＭＳ 明朝" panose="02020609040205080304" pitchFamily="17" charset="-128"/>
                    <a:cs typeface="Times New Roman" panose="02020603050405020304" pitchFamily="18" charset="0"/>
                  </a:endParaRPr>
                </a:p>
              </p:txBody>
            </p:sp>
            <p:sp>
              <p:nvSpPr>
                <p:cNvPr id="42" name="四角形: 角を丸くする 1"/>
                <p:cNvSpPr/>
                <p:nvPr/>
              </p:nvSpPr>
              <p:spPr>
                <a:xfrm>
                  <a:off x="0" y="1485900"/>
                  <a:ext cx="1352550" cy="337185"/>
                </a:xfrm>
                <a:prstGeom prst="round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100" kern="100">
                      <a:effectLst/>
                      <a:ea typeface="HGｺﾞｼｯｸM" panose="020B0609000000000000" pitchFamily="49" charset="-128"/>
                      <a:cs typeface="Times New Roman" panose="02020603050405020304" pitchFamily="18" charset="0"/>
                    </a:rPr>
                    <a:t>わかりやすいこと</a:t>
                  </a:r>
                  <a:endParaRPr lang="ja-JP" sz="1050" kern="100">
                    <a:effectLst/>
                    <a:ea typeface="ＭＳ 明朝" panose="02020609040205080304" pitchFamily="17" charset="-128"/>
                    <a:cs typeface="Times New Roman" panose="02020603050405020304" pitchFamily="18" charset="0"/>
                  </a:endParaRPr>
                </a:p>
              </p:txBody>
            </p:sp>
            <p:sp>
              <p:nvSpPr>
                <p:cNvPr id="43" name="四角形: 角を丸くする 1"/>
                <p:cNvSpPr/>
                <p:nvPr/>
              </p:nvSpPr>
              <p:spPr>
                <a:xfrm>
                  <a:off x="1571625" y="1200150"/>
                  <a:ext cx="981075" cy="542925"/>
                </a:xfrm>
                <a:prstGeom prst="roundRect">
                  <a:avLst>
                    <a:gd name="adj" fmla="val 0"/>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pPr>
                  <a:r>
                    <a:rPr lang="ja-JP" sz="1100" kern="100">
                      <a:effectLst/>
                      <a:latin typeface="Century" panose="02040604050505020304" pitchFamily="18" charset="0"/>
                      <a:ea typeface="HGｺﾞｼｯｸM" panose="020B0609000000000000" pitchFamily="49" charset="-128"/>
                      <a:cs typeface="Times New Roman" panose="02020603050405020304" pitchFamily="18" charset="0"/>
                    </a:rPr>
                    <a:t>行動変容の提案</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44" name="四角形: 角を丸くする 1"/>
                <p:cNvSpPr/>
                <p:nvPr/>
              </p:nvSpPr>
              <p:spPr>
                <a:xfrm>
                  <a:off x="1181100" y="838200"/>
                  <a:ext cx="1661160" cy="321035"/>
                </a:xfrm>
                <a:prstGeom prst="round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100" kern="100">
                      <a:effectLst/>
                      <a:ea typeface="HGｺﾞｼｯｸM" panose="020B0609000000000000" pitchFamily="49" charset="-128"/>
                      <a:cs typeface="Times New Roman" panose="02020603050405020304" pitchFamily="18" charset="0"/>
                    </a:rPr>
                    <a:t>身近なこと</a:t>
                  </a:r>
                  <a:endParaRPr lang="ja-JP" sz="1050" kern="100">
                    <a:effectLst/>
                    <a:ea typeface="ＭＳ 明朝" panose="02020609040205080304" pitchFamily="17" charset="-128"/>
                    <a:cs typeface="Times New Roman" panose="02020603050405020304" pitchFamily="18" charset="0"/>
                  </a:endParaRPr>
                </a:p>
              </p:txBody>
            </p:sp>
          </p:grpSp>
        </p:grpSp>
        <p:sp>
          <p:nvSpPr>
            <p:cNvPr id="22" name="四角形: 角を丸くする 3"/>
            <p:cNvSpPr/>
            <p:nvPr/>
          </p:nvSpPr>
          <p:spPr>
            <a:xfrm>
              <a:off x="3364302" y="810883"/>
              <a:ext cx="1609617" cy="476751"/>
            </a:xfrm>
            <a:prstGeom prst="roundRect">
              <a:avLst/>
            </a:prstGeom>
            <a:solidFill>
              <a:srgbClr val="FFFFCC"/>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pPr>
              <a:r>
                <a:rPr lang="ja-JP" sz="1200" u="sng" kern="100" spc="30">
                  <a:effectLst/>
                  <a:latin typeface="Century" panose="02040604050505020304" pitchFamily="18" charset="0"/>
                  <a:ea typeface="HGｺﾞｼｯｸM" panose="020B0609000000000000" pitchFamily="49" charset="-128"/>
                  <a:cs typeface="Times New Roman" panose="02020603050405020304" pitchFamily="18" charset="0"/>
                </a:rPr>
                <a:t>自分らしく</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a:p>
              <a:pPr algn="ctr">
                <a:lnSpc>
                  <a:spcPts val="1200"/>
                </a:lnSpc>
                <a:spcAft>
                  <a:spcPts val="0"/>
                </a:spcAft>
              </a:pPr>
              <a:r>
                <a:rPr lang="ja-JP" sz="1200" u="sng" kern="100" spc="30">
                  <a:effectLst/>
                  <a:latin typeface="Century" panose="02040604050505020304" pitchFamily="18" charset="0"/>
                  <a:ea typeface="HGｺﾞｼｯｸM" panose="020B0609000000000000" pitchFamily="49" charset="-128"/>
                  <a:cs typeface="Times New Roman" panose="02020603050405020304" pitchFamily="18" charset="0"/>
                </a:rPr>
                <a:t>笑顔で</a:t>
              </a:r>
              <a:endParaRPr lang="ja-JP" sz="1050" kern="100">
                <a:effectLst/>
                <a:latin typeface="Century" panose="02040604050505020304" pitchFamily="18" charset="0"/>
                <a:ea typeface="ＭＳ 明朝" panose="02020609040205080304" pitchFamily="17" charset="-128"/>
                <a:cs typeface="Times New Roman" panose="02020603050405020304" pitchFamily="18" charset="0"/>
              </a:endParaRPr>
            </a:p>
          </p:txBody>
        </p:sp>
      </p:grpSp>
      <p:sp>
        <p:nvSpPr>
          <p:cNvPr id="45" name="正方形/長方形 44"/>
          <p:cNvSpPr/>
          <p:nvPr/>
        </p:nvSpPr>
        <p:spPr>
          <a:xfrm>
            <a:off x="109065" y="713692"/>
            <a:ext cx="3810000" cy="257175"/>
          </a:xfrm>
          <a:prstGeom prst="rect">
            <a:avLst/>
          </a:prstGeom>
          <a:noFill/>
          <a:ln w="9525" cap="flat" cmpd="sng" algn="ctr">
            <a:noFill/>
            <a:prstDash val="solid"/>
            <a:miter lim="800000"/>
          </a:ln>
          <a:effectLst/>
        </p:spPr>
        <p:txBody>
          <a:bodyPr rot="0" wrap="square" lIns="0" tIns="0" rIns="0" bIns="0" numCol="1" spcCol="0" rtlCol="0" fromWordArt="0" anchor="ctr" anchorCtr="0" forceAA="0" compatLnSpc="1">
            <a:noAutofit/>
          </a:bodyPr>
          <a:lstStyle/>
          <a:p>
            <a:pPr indent="82550">
              <a:lnSpc>
                <a:spcPts val="1500"/>
              </a:lnSpc>
              <a:spcAft>
                <a:spcPts val="0"/>
              </a:spcAft>
            </a:pPr>
            <a:r>
              <a:rPr lang="ja-JP" sz="1600" kern="100" spc="3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■市民の行動変容を促す支援の重要性</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46" name="テキスト ボックス 2"/>
          <p:cNvSpPr txBox="1">
            <a:spLocks noChangeArrowheads="1"/>
          </p:cNvSpPr>
          <p:nvPr/>
        </p:nvSpPr>
        <p:spPr bwMode="auto">
          <a:xfrm>
            <a:off x="5908406" y="719811"/>
            <a:ext cx="3706900" cy="265908"/>
          </a:xfrm>
          <a:prstGeom prst="rect">
            <a:avLst/>
          </a:prstGeom>
          <a:noFill/>
          <a:ln w="9525">
            <a:noFill/>
            <a:miter lim="800000"/>
            <a:headEnd/>
            <a:tailEnd/>
          </a:ln>
        </p:spPr>
        <p:txBody>
          <a:bodyPr rot="0" vert="horz" wrap="square" lIns="91440" tIns="45720" rIns="91440" bIns="45720" anchor="t" anchorCtr="0">
            <a:noAutofit/>
          </a:bodyPr>
          <a:lstStyle/>
          <a:p>
            <a:pPr indent="82550" algn="ctr">
              <a:lnSpc>
                <a:spcPts val="1500"/>
              </a:lnSpc>
              <a:spcAft>
                <a:spcPts val="0"/>
              </a:spcAft>
            </a:pPr>
            <a:r>
              <a:rPr lang="ja-JP" sz="1600" kern="100" spc="3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■みんなでつなげる健康づくりの取組</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48" name="四角形: 角を丸くする 3"/>
          <p:cNvSpPr/>
          <p:nvPr/>
        </p:nvSpPr>
        <p:spPr>
          <a:xfrm>
            <a:off x="6562277" y="5254428"/>
            <a:ext cx="4872310" cy="1090898"/>
          </a:xfrm>
          <a:prstGeom prst="roundRect">
            <a:avLst>
              <a:gd name="adj" fmla="val 13074"/>
            </a:avLst>
          </a:prstGeom>
          <a:solidFill>
            <a:srgbClr val="FFFF99"/>
          </a:solidFill>
          <a:ln w="12700" cap="flat" cmpd="sng" algn="ctr">
            <a:solidFill>
              <a:sysClr val="windowText" lastClr="00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sz="1050" kern="100" spc="30" dirty="0">
                <a:ln>
                  <a:noFill/>
                </a:ln>
                <a:effectLst/>
                <a:latin typeface="Century" panose="02040604050505020304" pitchFamily="18" charset="0"/>
                <a:ea typeface="HGｺﾞｼｯｸM" panose="020B0609000000000000" pitchFamily="49" charset="-128"/>
                <a:cs typeface="Times New Roman" panose="02020603050405020304" pitchFamily="18" charset="0"/>
              </a:rPr>
              <a:t>『基本</a:t>
            </a:r>
            <a:r>
              <a:rPr lang="ja-JP" altLang="en-US" sz="1050" kern="100" spc="30" dirty="0">
                <a:ln>
                  <a:noFill/>
                </a:ln>
                <a:effectLst/>
                <a:latin typeface="Century" panose="02040604050505020304" pitchFamily="18" charset="0"/>
                <a:ea typeface="HGｺﾞｼｯｸM" panose="020B0609000000000000" pitchFamily="49" charset="-128"/>
                <a:cs typeface="Times New Roman" panose="02020603050405020304" pitchFamily="18" charset="0"/>
              </a:rPr>
              <a:t>理念</a:t>
            </a:r>
            <a:r>
              <a:rPr lang="ja-JP" sz="1050" kern="100" spc="30" dirty="0">
                <a:ln>
                  <a:noFill/>
                </a:ln>
                <a:effectLst/>
                <a:latin typeface="Century" panose="02040604050505020304" pitchFamily="18" charset="0"/>
                <a:ea typeface="HGｺﾞｼｯｸM" panose="020B0609000000000000" pitchFamily="49" charset="-128"/>
                <a:cs typeface="Times New Roman" panose="02020603050405020304" pitchFamily="18" charset="0"/>
              </a:rPr>
              <a:t>』</a:t>
            </a:r>
            <a:endParaRPr lang="ja-JP" sz="10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ctr">
              <a:spcAft>
                <a:spcPts val="0"/>
              </a:spcAft>
            </a:pPr>
            <a:r>
              <a:rPr lang="ja-JP" sz="1400" b="1" kern="100" dirty="0">
                <a:solidFill>
                  <a:srgbClr val="000000"/>
                </a:solidFill>
                <a:effectLst/>
                <a:latin typeface="Century" panose="02040604050505020304" pitchFamily="18" charset="0"/>
                <a:ea typeface="BIZ UDPゴシック" panose="020B0400000000000000" pitchFamily="50" charset="-128"/>
                <a:cs typeface="Times New Roman" panose="02020603050405020304" pitchFamily="18" charset="0"/>
              </a:rPr>
              <a:t>自分らしく健康で　みんなでつなげる健康の輪</a:t>
            </a:r>
            <a:endParaRPr lang="ja-JP" sz="10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ctr">
              <a:spcAft>
                <a:spcPts val="0"/>
              </a:spcAft>
            </a:pPr>
            <a:r>
              <a:rPr lang="ja-JP" sz="1050" kern="100" spc="30" dirty="0">
                <a:ln>
                  <a:noFill/>
                </a:ln>
                <a:effectLst/>
                <a:latin typeface="Century" panose="02040604050505020304" pitchFamily="18" charset="0"/>
                <a:ea typeface="HGｺﾞｼｯｸM" panose="020B0609000000000000" pitchFamily="49" charset="-128"/>
                <a:cs typeface="Times New Roman" panose="02020603050405020304" pitchFamily="18" charset="0"/>
              </a:rPr>
              <a:t>『</a:t>
            </a:r>
            <a:r>
              <a:rPr lang="ja-JP" altLang="en-US" sz="1050" kern="100" spc="30" dirty="0">
                <a:ln>
                  <a:noFill/>
                </a:ln>
                <a:effectLst/>
                <a:latin typeface="Century" panose="02040604050505020304" pitchFamily="18" charset="0"/>
                <a:ea typeface="HGｺﾞｼｯｸM" panose="020B0609000000000000" pitchFamily="49" charset="-128"/>
                <a:cs typeface="Times New Roman" panose="02020603050405020304" pitchFamily="18" charset="0"/>
              </a:rPr>
              <a:t>基本方針</a:t>
            </a:r>
            <a:r>
              <a:rPr lang="ja-JP" sz="1050" kern="100" spc="30" dirty="0">
                <a:ln>
                  <a:noFill/>
                </a:ln>
                <a:effectLst/>
                <a:latin typeface="Century" panose="02040604050505020304" pitchFamily="18" charset="0"/>
                <a:ea typeface="HGｺﾞｼｯｸM" panose="020B0609000000000000" pitchFamily="49" charset="-128"/>
                <a:cs typeface="Times New Roman" panose="02020603050405020304" pitchFamily="18" charset="0"/>
              </a:rPr>
              <a:t>』</a:t>
            </a:r>
            <a:endParaRPr lang="ja-JP" sz="10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ctr">
              <a:spcAft>
                <a:spcPts val="0"/>
              </a:spcAft>
            </a:pPr>
            <a:r>
              <a:rPr lang="ja-JP" sz="1400" b="1" kern="100" dirty="0">
                <a:solidFill>
                  <a:srgbClr val="000000"/>
                </a:solidFill>
                <a:effectLst/>
                <a:latin typeface="Century" panose="02040604050505020304" pitchFamily="18" charset="0"/>
                <a:ea typeface="BIZ UDPゴシック" panose="020B0400000000000000" pitchFamily="50" charset="-128"/>
                <a:cs typeface="Times New Roman" panose="02020603050405020304" pitchFamily="18" charset="0"/>
              </a:rPr>
              <a:t>一人ひとりの健康づくり</a:t>
            </a:r>
            <a:endParaRPr lang="ja-JP" sz="1000" kern="100" dirty="0">
              <a:effectLst/>
              <a:latin typeface="Century" panose="02040604050505020304" pitchFamily="18" charset="0"/>
              <a:ea typeface="ＭＳ 明朝" panose="02020609040205080304" pitchFamily="17" charset="-128"/>
              <a:cs typeface="Times New Roman" panose="02020603050405020304" pitchFamily="18" charset="0"/>
            </a:endParaRPr>
          </a:p>
          <a:p>
            <a:pPr algn="ctr">
              <a:spcAft>
                <a:spcPts val="0"/>
              </a:spcAft>
            </a:pPr>
            <a:r>
              <a:rPr lang="ja-JP" sz="1400" b="1" kern="100" dirty="0">
                <a:solidFill>
                  <a:srgbClr val="000000"/>
                </a:solidFill>
                <a:effectLst/>
                <a:latin typeface="Century" panose="02040604050505020304" pitchFamily="18" charset="0"/>
                <a:ea typeface="BIZ UDPゴシック" panose="020B0400000000000000" pitchFamily="50" charset="-128"/>
                <a:cs typeface="Times New Roman" panose="02020603050405020304" pitchFamily="18" charset="0"/>
              </a:rPr>
              <a:t>みんなの健康を支える環境づくり</a:t>
            </a:r>
            <a:endParaRPr lang="ja-JP" sz="10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50" name="正方形/長方形 11"/>
          <p:cNvSpPr/>
          <p:nvPr/>
        </p:nvSpPr>
        <p:spPr>
          <a:xfrm>
            <a:off x="5887220" y="5457238"/>
            <a:ext cx="333375" cy="971550"/>
          </a:xfrm>
          <a:prstGeom prst="rightArrow">
            <a:avLst/>
          </a:prstGeom>
          <a:solidFill>
            <a:srgbClr val="5B9BD5"/>
          </a:solidFill>
          <a:ln w="12700" cap="flat" cmpd="sng" algn="ctr">
            <a:noFill/>
            <a:prstDash val="solid"/>
            <a:miter lim="800000"/>
          </a:ln>
          <a:effectLst/>
        </p:spPr>
        <p:txBody>
          <a:bodyPr/>
          <a:lstStyle/>
          <a:p>
            <a:endParaRPr lang="ja-JP" altLang="en-US"/>
          </a:p>
        </p:txBody>
      </p:sp>
      <p:sp>
        <p:nvSpPr>
          <p:cNvPr id="51" name="正方形/長方形 11"/>
          <p:cNvSpPr/>
          <p:nvPr/>
        </p:nvSpPr>
        <p:spPr>
          <a:xfrm rot="5400000">
            <a:off x="8894583" y="4344223"/>
            <a:ext cx="369386" cy="971550"/>
          </a:xfrm>
          <a:prstGeom prst="rightArrow">
            <a:avLst/>
          </a:prstGeom>
          <a:solidFill>
            <a:srgbClr val="5B9BD5"/>
          </a:solidFill>
          <a:ln w="12700" cap="flat" cmpd="sng" algn="ctr">
            <a:noFill/>
            <a:prstDash val="solid"/>
            <a:miter lim="800000"/>
          </a:ln>
          <a:effectLst/>
        </p:spPr>
        <p:txBody>
          <a:bodyPr/>
          <a:lstStyle/>
          <a:p>
            <a:endParaRPr lang="ja-JP" altLang="en-US"/>
          </a:p>
        </p:txBody>
      </p:sp>
      <p:sp>
        <p:nvSpPr>
          <p:cNvPr id="47" name="テキスト ボックス 46"/>
          <p:cNvSpPr txBox="1"/>
          <p:nvPr/>
        </p:nvSpPr>
        <p:spPr>
          <a:xfrm>
            <a:off x="9982200" y="4406314"/>
            <a:ext cx="1608739" cy="430887"/>
          </a:xfrm>
          <a:prstGeom prst="rect">
            <a:avLst/>
          </a:prstGeom>
          <a:noFill/>
        </p:spPr>
        <p:txBody>
          <a:bodyPr wrap="square" rtlCol="0">
            <a:spAutoFit/>
          </a:bodyPr>
          <a:lstStyle/>
          <a:p>
            <a:r>
              <a:rPr kumimoji="1" lang="ja-JP" altLang="en-US" sz="1050" dirty="0">
                <a:latin typeface="UD デジタル 教科書体 NK-R" panose="02020400000000000000" pitchFamily="18" charset="-128"/>
                <a:ea typeface="UD デジタル 教科書体 NK-R" panose="02020400000000000000" pitchFamily="18" charset="-128"/>
              </a:rPr>
              <a:t>〇内の記載は市民</a:t>
            </a:r>
            <a:endParaRPr lang="en-US" altLang="ja-JP" sz="1050" dirty="0">
              <a:latin typeface="UD デジタル 教科書体 NK-R" panose="02020400000000000000" pitchFamily="18" charset="-128"/>
              <a:ea typeface="UD デジタル 教科書体 NK-R" panose="02020400000000000000" pitchFamily="18" charset="-128"/>
            </a:endParaRPr>
          </a:p>
          <a:p>
            <a:r>
              <a:rPr kumimoji="1" lang="ja-JP" altLang="en-US" sz="1050" dirty="0">
                <a:latin typeface="UD デジタル 教科書体 NK-R" panose="02020400000000000000" pitchFamily="18" charset="-128"/>
                <a:ea typeface="UD デジタル 教科書体 NK-R" panose="02020400000000000000" pitchFamily="18" charset="-128"/>
              </a:rPr>
              <a:t>矢印への付記は市など</a:t>
            </a:r>
            <a:endParaRPr kumimoji="1" lang="en-US" altLang="ja-JP" sz="1050" dirty="0">
              <a:latin typeface="UD デジタル 教科書体 NK-R" panose="02020400000000000000" pitchFamily="18" charset="-128"/>
              <a:ea typeface="UD デジタル 教科書体 NK-R" panose="02020400000000000000" pitchFamily="18" charset="-128"/>
            </a:endParaRPr>
          </a:p>
        </p:txBody>
      </p:sp>
      <p:sp>
        <p:nvSpPr>
          <p:cNvPr id="33" name="スライド番号プレースホルダー 32"/>
          <p:cNvSpPr>
            <a:spLocks noGrp="1"/>
          </p:cNvSpPr>
          <p:nvPr>
            <p:ph type="sldNum" sz="quarter" idx="12"/>
          </p:nvPr>
        </p:nvSpPr>
        <p:spPr/>
        <p:txBody>
          <a:bodyPr/>
          <a:lstStyle/>
          <a:p>
            <a:fld id="{751D15A4-3738-4E47-9CFF-156915CB89CC}" type="slidenum">
              <a:rPr kumimoji="1" lang="ja-JP" altLang="en-US" smtClean="0"/>
              <a:t>11</a:t>
            </a:fld>
            <a:endParaRPr kumimoji="1" lang="ja-JP" altLang="en-US"/>
          </a:p>
        </p:txBody>
      </p:sp>
    </p:spTree>
    <p:extLst>
      <p:ext uri="{BB962C8B-B14F-4D97-AF65-F5344CB8AC3E}">
        <p14:creationId xmlns:p14="http://schemas.microsoft.com/office/powerpoint/2010/main" val="3765870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2201557"/>
            <a:ext cx="12192000" cy="2141843"/>
          </a:xfrm>
          <a:solidFill>
            <a:schemeClr val="accent5">
              <a:lumMod val="50000"/>
            </a:schemeClr>
          </a:solidFill>
        </p:spPr>
        <p:txBody>
          <a:bodyPr anchor="ctr" anchorCtr="0">
            <a:normAutofit/>
          </a:bodyPr>
          <a:lstStyle/>
          <a:p>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第４次計画の目標（項目）について</a:t>
            </a:r>
            <a:r>
              <a:rPr lang="en-US" altLang="ja-JP" dirty="0">
                <a:solidFill>
                  <a:schemeClr val="bg1"/>
                </a:solidFill>
                <a:latin typeface="UD デジタル 教科書体 NK-B" panose="02020700000000000000" pitchFamily="18" charset="-128"/>
                <a:ea typeface="UD デジタル 教科書体 NK-B" panose="02020700000000000000" pitchFamily="18" charset="-128"/>
              </a:rPr>
              <a:t/>
            </a:r>
            <a:br>
              <a:rPr lang="en-US" altLang="ja-JP" dirty="0">
                <a:solidFill>
                  <a:schemeClr val="bg1"/>
                </a:solidFill>
                <a:latin typeface="UD デジタル 教科書体 NK-B" panose="02020700000000000000" pitchFamily="18" charset="-128"/>
                <a:ea typeface="UD デジタル 教科書体 NK-B" panose="02020700000000000000" pitchFamily="18" charset="-128"/>
              </a:rPr>
            </a:br>
            <a:r>
              <a:rPr lang="ja-JP" altLang="en-US" sz="4800" dirty="0">
                <a:solidFill>
                  <a:schemeClr val="bg1"/>
                </a:solidFill>
                <a:latin typeface="UD デジタル 教科書体 NK-B" panose="02020700000000000000" pitchFamily="18" charset="-128"/>
                <a:ea typeface="UD デジタル 教科書体 NK-B" panose="02020700000000000000" pitchFamily="18" charset="-128"/>
              </a:rPr>
              <a:t>（第３章）</a:t>
            </a:r>
            <a:endParaRPr lang="ja-JP" altLang="en-US"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正方形/長方形 4"/>
          <p:cNvSpPr/>
          <p:nvPr/>
        </p:nvSpPr>
        <p:spPr>
          <a:xfrm>
            <a:off x="-1" y="901115"/>
            <a:ext cx="5115340" cy="830997"/>
          </a:xfrm>
          <a:prstGeom prst="rect">
            <a:avLst/>
          </a:prstGeom>
        </p:spPr>
        <p:txBody>
          <a:bodyPr wrap="square">
            <a:spAutoFit/>
          </a:bodyPr>
          <a:lstStyle/>
          <a:p>
            <a:r>
              <a:rPr lang="ja-JP" altLang="en-US" sz="4800" dirty="0">
                <a:latin typeface="UD デジタル 教科書体 NK-B" panose="02020700000000000000" pitchFamily="18" charset="-128"/>
                <a:ea typeface="UD デジタル 教科書体 NK-B" panose="02020700000000000000" pitchFamily="18" charset="-128"/>
              </a:rPr>
              <a:t>　審議事項（２）</a:t>
            </a:r>
            <a:endParaRPr lang="ja-JP" altLang="en-US" sz="4800" dirty="0"/>
          </a:p>
        </p:txBody>
      </p:sp>
      <p:sp>
        <p:nvSpPr>
          <p:cNvPr id="3" name="スライド番号プレースホルダー 2"/>
          <p:cNvSpPr>
            <a:spLocks noGrp="1"/>
          </p:cNvSpPr>
          <p:nvPr>
            <p:ph type="sldNum" sz="quarter" idx="12"/>
          </p:nvPr>
        </p:nvSpPr>
        <p:spPr/>
        <p:txBody>
          <a:bodyPr/>
          <a:lstStyle/>
          <a:p>
            <a:fld id="{751D15A4-3738-4E47-9CFF-156915CB89CC}" type="slidenum">
              <a:rPr kumimoji="1" lang="ja-JP" altLang="en-US" smtClean="0"/>
              <a:t>12</a:t>
            </a:fld>
            <a:endParaRPr kumimoji="1" lang="ja-JP" altLang="en-US"/>
          </a:p>
        </p:txBody>
      </p:sp>
    </p:spTree>
    <p:extLst>
      <p:ext uri="{BB962C8B-B14F-4D97-AF65-F5344CB8AC3E}">
        <p14:creationId xmlns:p14="http://schemas.microsoft.com/office/powerpoint/2010/main" val="3403635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4416"/>
            <a:ext cx="12192000" cy="405239"/>
          </a:xfrm>
          <a:prstGeom prst="rect">
            <a:avLst/>
          </a:prstGeom>
          <a:solidFill>
            <a:schemeClr val="accent5">
              <a:lumMod val="75000"/>
            </a:schemeClr>
          </a:solidFill>
        </p:spPr>
        <p:txBody>
          <a:bodyPr wrap="square" bIns="0" rtlCol="0" anchor="ctr" anchorCtr="0">
            <a:spAutoFit/>
          </a:bodyPr>
          <a:lstStyle/>
          <a:p>
            <a:pPr>
              <a:lnSpc>
                <a:spcPts val="2800"/>
              </a:lnSpc>
            </a:pPr>
            <a:r>
              <a:rPr kumimoji="1" lang="ja-JP" altLang="en-US" sz="2600" dirty="0">
                <a:solidFill>
                  <a:schemeClr val="bg1"/>
                </a:solidFill>
                <a:latin typeface="UD デジタル 教科書体 NK-B" panose="02020700000000000000" pitchFamily="18" charset="-128"/>
                <a:ea typeface="UD デジタル 教科書体 NK-B" panose="02020700000000000000" pitchFamily="18" charset="-128"/>
              </a:rPr>
              <a:t>　計画の骨子（案）について　　構成案　</a:t>
            </a:r>
            <a:r>
              <a:rPr kumimoji="1" lang="en-US" altLang="ja-JP" sz="26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2600" dirty="0">
                <a:solidFill>
                  <a:schemeClr val="bg1"/>
                </a:solidFill>
                <a:latin typeface="UD デジタル 教科書体 NK-B" panose="02020700000000000000" pitchFamily="18" charset="-128"/>
                <a:ea typeface="UD デジタル 教科書体 NK-B" panose="02020700000000000000" pitchFamily="18" charset="-128"/>
              </a:rPr>
              <a:t>　資料１より抜粋</a:t>
            </a:r>
          </a:p>
        </p:txBody>
      </p:sp>
      <p:graphicFrame>
        <p:nvGraphicFramePr>
          <p:cNvPr id="5" name="表 4"/>
          <p:cNvGraphicFramePr>
            <a:graphicFrameLocks noGrp="1"/>
          </p:cNvGraphicFramePr>
          <p:nvPr>
            <p:extLst>
              <p:ext uri="{D42A27DB-BD31-4B8C-83A1-F6EECF244321}">
                <p14:modId xmlns:p14="http://schemas.microsoft.com/office/powerpoint/2010/main" val="1327723462"/>
              </p:ext>
            </p:extLst>
          </p:nvPr>
        </p:nvGraphicFramePr>
        <p:xfrm>
          <a:off x="129768" y="466924"/>
          <a:ext cx="11879455" cy="6339840"/>
        </p:xfrm>
        <a:graphic>
          <a:graphicData uri="http://schemas.openxmlformats.org/drawingml/2006/table">
            <a:tbl>
              <a:tblPr firstRow="1" firstCol="1" bandRow="1"/>
              <a:tblGrid>
                <a:gridCol w="4437643">
                  <a:extLst>
                    <a:ext uri="{9D8B030D-6E8A-4147-A177-3AD203B41FA5}">
                      <a16:colId xmlns:a16="http://schemas.microsoft.com/office/drawing/2014/main" val="1021678794"/>
                    </a:ext>
                  </a:extLst>
                </a:gridCol>
                <a:gridCol w="3808023">
                  <a:extLst>
                    <a:ext uri="{9D8B030D-6E8A-4147-A177-3AD203B41FA5}">
                      <a16:colId xmlns:a16="http://schemas.microsoft.com/office/drawing/2014/main" val="3729213696"/>
                    </a:ext>
                  </a:extLst>
                </a:gridCol>
                <a:gridCol w="3633789">
                  <a:extLst>
                    <a:ext uri="{9D8B030D-6E8A-4147-A177-3AD203B41FA5}">
                      <a16:colId xmlns:a16="http://schemas.microsoft.com/office/drawing/2014/main" val="4127938166"/>
                    </a:ext>
                  </a:extLst>
                </a:gridCol>
              </a:tblGrid>
              <a:tr h="97536">
                <a:tc>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章</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主な内容</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086320981"/>
                  </a:ext>
                </a:extLst>
              </a:tr>
              <a:tr h="469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第１章　計画策定にあたって</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１．計画策定の趣旨</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（策定の背景、位置づけ、計画期間、国・県の動向など）</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２．第</a:t>
                      </a: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3</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次健康プランの達成状況</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（目標の達成状況など）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196780277"/>
                  </a:ext>
                </a:extLst>
              </a:tr>
              <a:tr h="939238">
                <a:tc>
                  <a:txBody>
                    <a:bodyPr/>
                    <a:lstStyle/>
                    <a:p>
                      <a:pPr>
                        <a:spcAft>
                          <a:spcPts val="0"/>
                        </a:spcAft>
                      </a:pP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第２章　健康づくりをめぐる現状と</a:t>
                      </a:r>
                      <a:endParaRPr lang="en-US" alt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2400" kern="100" baseline="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課題</a:t>
                      </a:r>
                      <a:r>
                        <a:rPr lang="en-US"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１．人口等の統計データ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（人口、出生・死亡、平均寿命・健康寿命、医療・介護の状況など）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２．健康づくり事業等のデータ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（乳幼児、小中学生の状況、健（検）診の状況、地域活動等の状況など）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３．健康に関する市民意識</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（アンケート）</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４．今後の取り組み課題</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（第４次健康プランの取組につながる課題として）</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674231688"/>
                  </a:ext>
                </a:extLst>
              </a:tr>
              <a:tr h="500029">
                <a:tc>
                  <a:txBody>
                    <a:bodyPr/>
                    <a:lstStyle/>
                    <a:p>
                      <a:pPr>
                        <a:spcAft>
                          <a:spcPts val="0"/>
                        </a:spcAft>
                      </a:pPr>
                      <a:r>
                        <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第３章　基本理念・施策体系</a:t>
                      </a: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１．基本理念</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（基本理念、到達目標）</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２．基本方針</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a:t>
                      </a:r>
                      <a:r>
                        <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4</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次プランを進める方針）</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３．取組分野</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（栄養・食生活～生きることへの支援、重点的な取組）</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４．施策体系</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（第４次しろい健康プランの施策体系）</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hMerge="1">
                  <a:txBody>
                    <a:bodyPr/>
                    <a:lstStyle/>
                    <a:p>
                      <a:endParaRPr kumimoji="1" lang="ja-JP" altLang="en-US"/>
                    </a:p>
                  </a:txBody>
                  <a:tcPr/>
                </a:tc>
                <a:extLst>
                  <a:ext uri="{0D108BD9-81ED-4DB2-BD59-A6C34878D82A}">
                    <a16:rowId xmlns:a16="http://schemas.microsoft.com/office/drawing/2014/main" val="2691915836"/>
                  </a:ext>
                </a:extLst>
              </a:tr>
              <a:tr h="1599248">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第４章　計画の展開</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spcAft>
                          <a:spcPts val="0"/>
                        </a:spcAft>
                      </a:pP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Ⅰ</a:t>
                      </a:r>
                      <a:r>
                        <a:rPr lang="ja-JP" altLang="en-US" sz="1600" kern="100" dirty="0" err="1">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栄養・食生活</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Ⅱ．身体活動・運動</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Ⅲ</a:t>
                      </a:r>
                      <a:r>
                        <a:rPr lang="ja-JP" sz="1600" kern="100" dirty="0">
                          <a:solidFill>
                            <a:schemeClr val="tx1"/>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．休養・こころの健康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Ⅳ．飲酒・喫煙</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Ⅴ．歯・口腔の健康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Ⅵ．生活習慣病予防</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Ⅶ．自然に健康になれる環境づくり</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Ⅷ．地域とのつながりの支援</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Ⅸ．生きることへの支援</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spcAft>
                          <a:spcPts val="0"/>
                        </a:spcAft>
                      </a:pP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（主な健康課題、取組の方向性、施策と事業など）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extLst>
                  <a:ext uri="{0D108BD9-81ED-4DB2-BD59-A6C34878D82A}">
                    <a16:rowId xmlns:a16="http://schemas.microsoft.com/office/drawing/2014/main" val="2174315046"/>
                  </a:ext>
                </a:extLst>
              </a:tr>
              <a:tr h="520065">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第５章　計画の推進</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a:t>
                      </a:r>
                      <a:r>
                        <a:rPr 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PDCA</a:t>
                      </a: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サイクルによる計画の進行管理</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２．計画の評価体制</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３．ライフコースアプローチの視点</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（子ども、女性、高齢者）</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548875433"/>
                  </a:ext>
                </a:extLst>
              </a:tr>
              <a:tr h="317183">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資料編</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１．第４次しろい健康プラン策定経過</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２．白井市附属機関条例（一部抜粋）</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a:t>
                      </a:r>
                      <a:r>
                        <a:rPr lang="ja-JP" sz="1600" kern="100" spc="-3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白井庁内健康づくり推進会議設置要綱</a:t>
                      </a:r>
                      <a:endPar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232091178"/>
                  </a:ext>
                </a:extLst>
              </a:tr>
            </a:tbl>
          </a:graphicData>
        </a:graphic>
      </p:graphicFrame>
      <p:sp>
        <p:nvSpPr>
          <p:cNvPr id="7" name="右中かっこ 6"/>
          <p:cNvSpPr/>
          <p:nvPr/>
        </p:nvSpPr>
        <p:spPr>
          <a:xfrm>
            <a:off x="8277957" y="3220278"/>
            <a:ext cx="309451" cy="199883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13</a:t>
            </a:fld>
            <a:endParaRPr kumimoji="1" lang="ja-JP" altLang="en-US"/>
          </a:p>
        </p:txBody>
      </p:sp>
    </p:spTree>
    <p:extLst>
      <p:ext uri="{BB962C8B-B14F-4D97-AF65-F5344CB8AC3E}">
        <p14:creationId xmlns:p14="http://schemas.microsoft.com/office/powerpoint/2010/main" val="2370797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二等辺三角形 4"/>
          <p:cNvSpPr/>
          <p:nvPr/>
        </p:nvSpPr>
        <p:spPr>
          <a:xfrm>
            <a:off x="6096000" y="1891120"/>
            <a:ext cx="5639913" cy="3764769"/>
          </a:xfrm>
          <a:prstGeom prst="triangle">
            <a:avLst/>
          </a:prstGeom>
          <a:solidFill>
            <a:srgbClr val="FFFF0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6376736" y="4563983"/>
            <a:ext cx="5257801" cy="975081"/>
          </a:xfrm>
          <a:prstGeom prst="rect">
            <a:avLst/>
          </a:prstGeom>
          <a:gradFill>
            <a:gsLst>
              <a:gs pos="68000">
                <a:schemeClr val="accent1">
                  <a:lumMod val="5000"/>
                  <a:lumOff val="95000"/>
                </a:schemeClr>
              </a:gs>
              <a:gs pos="78000">
                <a:schemeClr val="accent1">
                  <a:lumMod val="45000"/>
                  <a:lumOff val="55000"/>
                </a:schemeClr>
              </a:gs>
              <a:gs pos="90000">
                <a:schemeClr val="accent1">
                  <a:lumMod val="45000"/>
                  <a:lumOff val="55000"/>
                </a:schemeClr>
              </a:gs>
              <a:gs pos="100000">
                <a:schemeClr val="accent1">
                  <a:lumMod val="30000"/>
                  <a:lumOff val="70000"/>
                </a:schemeClr>
              </a:gs>
            </a:gsLst>
            <a:lin ang="5400000" scaled="1"/>
          </a:gradFill>
          <a:ln w="28575">
            <a:solidFill>
              <a:schemeClr val="accent5">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291677" y="983504"/>
            <a:ext cx="5547148" cy="771413"/>
          </a:xfrm>
          <a:prstGeom prst="roundRect">
            <a:avLst/>
          </a:prstGeom>
          <a:noFill/>
          <a:ln w="44450"/>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72000" rIns="91440" bIns="45720" numCol="1" spcCol="0" rtlCol="0" fromWordArt="0" anchor="ctr" anchorCtr="0" forceAA="0" compatLnSpc="1">
            <a:prstTxWarp prst="textNoShape">
              <a:avLst/>
            </a:prstTxWarp>
            <a:noAutofit/>
          </a:bodyPr>
          <a:lstStyle/>
          <a:p>
            <a:r>
              <a:rPr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自分らしく笑顔で　</a:t>
            </a:r>
          </a:p>
          <a:p>
            <a:r>
              <a:rPr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　　　　　　　　みんなでつなげる健康の輪</a:t>
            </a:r>
            <a:endParaRPr lang="ja-JP" altLang="en-US" sz="2400" dirty="0">
              <a:latin typeface="UD デジタル 教科書体 NK-B" panose="02020700000000000000" pitchFamily="18" charset="-128"/>
              <a:ea typeface="UD デジタル 教科書体 NK-B" panose="02020700000000000000" pitchFamily="18" charset="-128"/>
            </a:endParaRPr>
          </a:p>
        </p:txBody>
      </p:sp>
      <p:sp>
        <p:nvSpPr>
          <p:cNvPr id="32" name="正方形/長方形 31"/>
          <p:cNvSpPr/>
          <p:nvPr/>
        </p:nvSpPr>
        <p:spPr>
          <a:xfrm>
            <a:off x="6076302" y="3328922"/>
            <a:ext cx="5907151" cy="812072"/>
          </a:xfrm>
          <a:prstGeom prst="rect">
            <a:avLst/>
          </a:prstGeom>
          <a:gradFill flip="none" rotWithShape="1">
            <a:gsLst>
              <a:gs pos="83000">
                <a:schemeClr val="accent1">
                  <a:lumMod val="5000"/>
                  <a:lumOff val="95000"/>
                </a:schemeClr>
              </a:gs>
              <a:gs pos="98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w="28575">
            <a:solidFill>
              <a:schemeClr val="accent5">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0" y="9"/>
            <a:ext cx="12192000" cy="523220"/>
          </a:xfrm>
          <a:prstGeom prst="rect">
            <a:avLst/>
          </a:prstGeom>
          <a:solidFill>
            <a:schemeClr val="accent5">
              <a:lumMod val="75000"/>
            </a:schemeClr>
          </a:solidFill>
        </p:spPr>
        <p:txBody>
          <a:bodyPr wrap="square">
            <a:spAutoFit/>
          </a:bodyPr>
          <a:lstStyle/>
          <a:p>
            <a:r>
              <a:rPr lang="ja-JP" altLang="ja-JP"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第４次しろい健康プラン</a:t>
            </a: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の</a:t>
            </a:r>
            <a:r>
              <a:rPr lang="ja-JP" altLang="ja-JP"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基本方針</a:t>
            </a: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と到達目標</a:t>
            </a:r>
            <a:r>
              <a:rPr lang="ja-JP" altLang="en-US" sz="24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（項目）</a:t>
            </a: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の設定</a:t>
            </a:r>
            <a:r>
              <a:rPr lang="ja-JP" altLang="en-US" sz="20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（方向性）</a:t>
            </a:r>
            <a:r>
              <a:rPr lang="ja-JP" altLang="en-US"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（第３章）</a:t>
            </a:r>
            <a:endParaRPr lang="ja-JP" altLang="en-US" sz="28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6" name="テキスト ボックス 15"/>
          <p:cNvSpPr txBox="1"/>
          <p:nvPr/>
        </p:nvSpPr>
        <p:spPr>
          <a:xfrm>
            <a:off x="117396" y="609565"/>
            <a:ext cx="3652746"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１．基本理念（決定事項）</a:t>
            </a:r>
          </a:p>
        </p:txBody>
      </p:sp>
      <p:sp>
        <p:nvSpPr>
          <p:cNvPr id="17" name="テキスト ボックス 16"/>
          <p:cNvSpPr txBox="1"/>
          <p:nvPr/>
        </p:nvSpPr>
        <p:spPr>
          <a:xfrm>
            <a:off x="117396" y="1940741"/>
            <a:ext cx="5422013" cy="400110"/>
          </a:xfrm>
          <a:prstGeom prst="rect">
            <a:avLst/>
          </a:prstGeom>
          <a:noFill/>
        </p:spPr>
        <p:txBody>
          <a:bodyPr wrap="square" rtlCol="0">
            <a:spAutoFit/>
          </a:bodyPr>
          <a:lstStyle/>
          <a:p>
            <a:r>
              <a:rPr lang="ja-JP" altLang="en-US" sz="2000" dirty="0">
                <a:latin typeface="UD デジタル 教科書体 NK-B" panose="02020700000000000000" pitchFamily="18" charset="-128"/>
                <a:ea typeface="UD デジタル 教科書体 NK-B" panose="02020700000000000000" pitchFamily="18" charset="-128"/>
              </a:rPr>
              <a:t>２</a:t>
            </a:r>
            <a:r>
              <a:rPr kumimoji="1" lang="ja-JP" altLang="en-US" sz="2000" dirty="0">
                <a:latin typeface="UD デジタル 教科書体 NK-B" panose="02020700000000000000" pitchFamily="18" charset="-128"/>
                <a:ea typeface="UD デジタル 教科書体 NK-B" panose="02020700000000000000" pitchFamily="18" charset="-128"/>
              </a:rPr>
              <a:t>．計画の到達目標</a:t>
            </a:r>
            <a:r>
              <a:rPr kumimoji="1" lang="ja-JP" altLang="en-US" sz="2000" dirty="0">
                <a:solidFill>
                  <a:srgbClr val="FF0000"/>
                </a:solidFill>
                <a:latin typeface="UD デジタル 教科書体 NK-B" panose="02020700000000000000" pitchFamily="18" charset="-128"/>
                <a:ea typeface="UD デジタル 教科書体 NK-B" panose="02020700000000000000" pitchFamily="18" charset="-128"/>
              </a:rPr>
              <a:t>（</a:t>
            </a:r>
            <a:r>
              <a:rPr lang="ja-JP" altLang="en-US" sz="2000" dirty="0">
                <a:solidFill>
                  <a:srgbClr val="FF0000"/>
                </a:solidFill>
                <a:latin typeface="UD デジタル 教科書体 NK-B" panose="02020700000000000000" pitchFamily="18" charset="-128"/>
                <a:ea typeface="UD デジタル 教科書体 NK-B" panose="02020700000000000000" pitchFamily="18" charset="-128"/>
              </a:rPr>
              <a:t>審議</a:t>
            </a:r>
            <a:r>
              <a:rPr kumimoji="1" lang="ja-JP" altLang="en-US" sz="2000" dirty="0">
                <a:solidFill>
                  <a:srgbClr val="FF0000"/>
                </a:solidFill>
                <a:latin typeface="UD デジタル 教科書体 NK-B" panose="02020700000000000000" pitchFamily="18" charset="-128"/>
                <a:ea typeface="UD デジタル 教科書体 NK-B" panose="02020700000000000000" pitchFamily="18" charset="-128"/>
              </a:rPr>
              <a:t>事項）　→</a:t>
            </a:r>
          </a:p>
        </p:txBody>
      </p:sp>
      <p:sp>
        <p:nvSpPr>
          <p:cNvPr id="18" name="角丸四角形 17"/>
          <p:cNvSpPr/>
          <p:nvPr/>
        </p:nvSpPr>
        <p:spPr>
          <a:xfrm>
            <a:off x="259030" y="3449044"/>
            <a:ext cx="5547148" cy="1236315"/>
          </a:xfrm>
          <a:prstGeom prst="roundRect">
            <a:avLst/>
          </a:prstGeom>
          <a:solidFill>
            <a:srgbClr val="FFFF99"/>
          </a:solidFill>
          <a:ln w="47625"/>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72000" rIns="91440" bIns="45720" numCol="1" spcCol="0" rtlCol="0" fromWordArt="0" anchor="ctr" anchorCtr="0" forceAA="0" compatLnSpc="1">
            <a:prstTxWarp prst="textNoShape">
              <a:avLst/>
            </a:prstTxWarp>
            <a:noAutofit/>
          </a:bodyPr>
          <a:lstStyle/>
          <a:p>
            <a:r>
              <a:rPr lang="ja-JP" altLang="en-US" sz="2400" dirty="0">
                <a:solidFill>
                  <a:srgbClr val="FF0000"/>
                </a:solidFill>
                <a:latin typeface="UD デジタル 教科書体 NK-B" panose="02020700000000000000" pitchFamily="18" charset="-128"/>
                <a:ea typeface="UD デジタル 教科書体 NK-B" panose="02020700000000000000" pitchFamily="18" charset="-128"/>
              </a:rPr>
              <a:t>（１）日常生活に制限のない期間の平均</a:t>
            </a:r>
            <a:endParaRPr lang="en-US" altLang="ja-JP" sz="2400" dirty="0">
              <a:solidFill>
                <a:srgbClr val="FF0000"/>
              </a:solidFill>
              <a:latin typeface="UD デジタル 教科書体 NK-B" panose="02020700000000000000" pitchFamily="18" charset="-128"/>
              <a:ea typeface="UD デジタル 教科書体 NK-B" panose="02020700000000000000" pitchFamily="18" charset="-128"/>
            </a:endParaRPr>
          </a:p>
          <a:p>
            <a:r>
              <a:rPr lang="ja-JP" altLang="en-US" sz="2400" dirty="0">
                <a:solidFill>
                  <a:srgbClr val="FF0000"/>
                </a:solidFill>
                <a:latin typeface="UD デジタル 教科書体 NK-B" panose="02020700000000000000" pitchFamily="18" charset="-128"/>
                <a:ea typeface="UD デジタル 教科書体 NK-B" panose="02020700000000000000" pitchFamily="18" charset="-128"/>
              </a:rPr>
              <a:t>　　　　の延伸（＊）</a:t>
            </a:r>
            <a:r>
              <a:rPr lang="en-US" altLang="ja-JP" sz="2000" dirty="0">
                <a:solidFill>
                  <a:srgbClr val="FF0000"/>
                </a:solidFill>
                <a:latin typeface="UD デジタル 教科書体 NK-B" panose="02020700000000000000" pitchFamily="18" charset="-128"/>
                <a:ea typeface="UD デジタル 教科書体 NK-B" panose="02020700000000000000" pitchFamily="18" charset="-128"/>
              </a:rPr>
              <a:t>…</a:t>
            </a:r>
            <a:r>
              <a:rPr lang="ja-JP" altLang="en-US" sz="2000" dirty="0">
                <a:solidFill>
                  <a:srgbClr val="FF0000"/>
                </a:solidFill>
                <a:latin typeface="UD デジタル 教科書体 NK-B" panose="02020700000000000000" pitchFamily="18" charset="-128"/>
                <a:ea typeface="UD デジタル 教科書体 NK-B" panose="02020700000000000000" pitchFamily="18" charset="-128"/>
              </a:rPr>
              <a:t>統計データをもとに算出</a:t>
            </a:r>
            <a:endParaRPr lang="en-US" altLang="ja-JP" sz="2000" dirty="0">
              <a:solidFill>
                <a:srgbClr val="FF0000"/>
              </a:solidFill>
              <a:latin typeface="UD デジタル 教科書体 NK-B" panose="02020700000000000000" pitchFamily="18" charset="-128"/>
              <a:ea typeface="UD デジタル 教科書体 NK-B" panose="02020700000000000000" pitchFamily="18" charset="-128"/>
            </a:endParaRPr>
          </a:p>
          <a:p>
            <a:r>
              <a:rPr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　　　　</a:t>
            </a:r>
            <a:r>
              <a:rPr lang="ja-JP" altLang="en-US" dirty="0">
                <a:solidFill>
                  <a:schemeClr val="tx1"/>
                </a:solidFill>
                <a:latin typeface="UD デジタル 教科書体 NK-B" panose="02020700000000000000" pitchFamily="18" charset="-128"/>
                <a:ea typeface="UD デジタル 教科書体 NK-B" panose="02020700000000000000" pitchFamily="18" charset="-128"/>
              </a:rPr>
              <a:t>＜客観的評価：医学的・公衆衛生学的視点＞</a:t>
            </a:r>
            <a:endParaRPr lang="ja-JP" altLang="en-US" dirty="0">
              <a:latin typeface="UD デジタル 教科書体 NK-B" panose="02020700000000000000" pitchFamily="18" charset="-128"/>
              <a:ea typeface="UD デジタル 教科書体 NK-B" panose="02020700000000000000" pitchFamily="18" charset="-128"/>
            </a:endParaRPr>
          </a:p>
        </p:txBody>
      </p:sp>
      <p:sp>
        <p:nvSpPr>
          <p:cNvPr id="19" name="角丸四角形 18"/>
          <p:cNvSpPr/>
          <p:nvPr/>
        </p:nvSpPr>
        <p:spPr>
          <a:xfrm>
            <a:off x="259030" y="5257228"/>
            <a:ext cx="5547148" cy="1149709"/>
          </a:xfrm>
          <a:prstGeom prst="roundRect">
            <a:avLst/>
          </a:prstGeom>
          <a:solidFill>
            <a:srgbClr val="FFFF99"/>
          </a:solidFill>
          <a:ln w="47625"/>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72000" rIns="91440" bIns="45720" numCol="1" spcCol="0" rtlCol="0" fromWordArt="0" anchor="ctr" anchorCtr="0" forceAA="0" compatLnSpc="1">
            <a:prstTxWarp prst="textNoShape">
              <a:avLst/>
            </a:prstTxWarp>
            <a:noAutofit/>
          </a:bodyPr>
          <a:lstStyle/>
          <a:p>
            <a:r>
              <a:rPr lang="ja-JP" altLang="en-US" sz="2400" dirty="0">
                <a:solidFill>
                  <a:srgbClr val="FF0000"/>
                </a:solidFill>
                <a:latin typeface="UD デジタル 教科書体 NK-B" panose="02020700000000000000" pitchFamily="18" charset="-128"/>
                <a:ea typeface="UD デジタル 教科書体 NK-B" panose="02020700000000000000" pitchFamily="18" charset="-128"/>
              </a:rPr>
              <a:t>（２）健康だと思う市民の割合の増加</a:t>
            </a:r>
            <a:endParaRPr lang="en-US" altLang="ja-JP" sz="2400" dirty="0">
              <a:solidFill>
                <a:srgbClr val="FF0000"/>
              </a:solidFill>
              <a:latin typeface="UD デジタル 教科書体 NK-B" panose="02020700000000000000" pitchFamily="18" charset="-128"/>
              <a:ea typeface="UD デジタル 教科書体 NK-B" panose="02020700000000000000" pitchFamily="18" charset="-128"/>
            </a:endParaRPr>
          </a:p>
          <a:p>
            <a:r>
              <a:rPr lang="ja-JP" altLang="en-US" sz="2400" dirty="0">
                <a:solidFill>
                  <a:srgbClr val="FF0000"/>
                </a:solidFill>
                <a:latin typeface="UD デジタル 教科書体 NK-B" panose="02020700000000000000" pitchFamily="18" charset="-128"/>
                <a:ea typeface="UD デジタル 教科書体 NK-B" panose="02020700000000000000" pitchFamily="18" charset="-128"/>
              </a:rPr>
              <a:t>　　　</a:t>
            </a:r>
            <a:r>
              <a:rPr lang="en-US" altLang="ja-JP" sz="2000" dirty="0">
                <a:solidFill>
                  <a:srgbClr val="FF0000"/>
                </a:solidFill>
                <a:latin typeface="UD デジタル 教科書体 NK-B" panose="02020700000000000000" pitchFamily="18" charset="-128"/>
                <a:ea typeface="UD デジタル 教科書体 NK-B" panose="02020700000000000000" pitchFamily="18" charset="-128"/>
              </a:rPr>
              <a:t>…</a:t>
            </a:r>
            <a:r>
              <a:rPr lang="ja-JP" altLang="en-US" sz="2000" dirty="0">
                <a:solidFill>
                  <a:srgbClr val="FF0000"/>
                </a:solidFill>
                <a:latin typeface="UD デジタル 教科書体 NK-B" panose="02020700000000000000" pitchFamily="18" charset="-128"/>
                <a:ea typeface="UD デジタル 教科書体 NK-B" panose="02020700000000000000" pitchFamily="18" charset="-128"/>
              </a:rPr>
              <a:t>市民アンケート調査により把握</a:t>
            </a:r>
            <a:endParaRPr lang="en-US" altLang="ja-JP" sz="2000" dirty="0">
              <a:solidFill>
                <a:srgbClr val="FF0000"/>
              </a:solidFill>
              <a:latin typeface="UD デジタル 教科書体 NK-B" panose="02020700000000000000" pitchFamily="18" charset="-128"/>
              <a:ea typeface="UD デジタル 教科書体 NK-B" panose="02020700000000000000" pitchFamily="18" charset="-128"/>
            </a:endParaRPr>
          </a:p>
          <a:p>
            <a:r>
              <a:rPr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　　　　</a:t>
            </a:r>
            <a:r>
              <a:rPr lang="ja-JP" altLang="en-US" dirty="0">
                <a:solidFill>
                  <a:schemeClr val="tx1"/>
                </a:solidFill>
                <a:latin typeface="UD デジタル 教科書体 NK-B" panose="02020700000000000000" pitchFamily="18" charset="-128"/>
                <a:ea typeface="UD デジタル 教科書体 NK-B" panose="02020700000000000000" pitchFamily="18" charset="-128"/>
              </a:rPr>
              <a:t>＜主観的評価：満足度＞</a:t>
            </a:r>
            <a:endParaRPr lang="ja-JP" altLang="en-US" dirty="0">
              <a:latin typeface="UD デジタル 教科書体 NK-B" panose="02020700000000000000" pitchFamily="18" charset="-128"/>
              <a:ea typeface="UD デジタル 教科書体 NK-B" panose="02020700000000000000" pitchFamily="18" charset="-128"/>
            </a:endParaRPr>
          </a:p>
        </p:txBody>
      </p:sp>
      <p:sp>
        <p:nvSpPr>
          <p:cNvPr id="21" name="テキスト ボックス 20"/>
          <p:cNvSpPr txBox="1"/>
          <p:nvPr/>
        </p:nvSpPr>
        <p:spPr>
          <a:xfrm>
            <a:off x="281614" y="2339983"/>
            <a:ext cx="5547148" cy="954107"/>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　本計画の目標は、市民が</a:t>
            </a:r>
            <a:r>
              <a:rPr kumimoji="1" lang="en-US" altLang="ja-JP" sz="1400" dirty="0">
                <a:latin typeface="UD デジタル 教科書体 NK-R" panose="02020400000000000000" pitchFamily="18" charset="-128"/>
                <a:ea typeface="UD デジタル 教科書体 NK-R" panose="02020400000000000000" pitchFamily="18" charset="-128"/>
              </a:rPr>
              <a:t>QOL</a:t>
            </a:r>
            <a:r>
              <a:rPr kumimoji="1" lang="ja-JP" altLang="en-US" sz="1400" dirty="0" err="1">
                <a:latin typeface="UD デジタル 教科書体 NK-R" panose="02020400000000000000" pitchFamily="18" charset="-128"/>
                <a:ea typeface="UD デジタル 教科書体 NK-R" panose="02020400000000000000" pitchFamily="18" charset="-128"/>
              </a:rPr>
              <a:t>を維</a:t>
            </a:r>
            <a:r>
              <a:rPr kumimoji="1" lang="ja-JP" altLang="en-US" sz="1400" dirty="0">
                <a:latin typeface="UD デジタル 教科書体 NK-R" panose="02020400000000000000" pitchFamily="18" charset="-128"/>
                <a:ea typeface="UD デジタル 教科書体 NK-R" panose="02020400000000000000" pitchFamily="18" charset="-128"/>
              </a:rPr>
              <a:t>持しながら自分らしく暮らせる期間を延伸することと、そして、健康を意識し、行動することで、年齢や性別、社会・経済的な立場、疾病や障害の有無にかかわらず、健康を感じ、自分らしく笑顔で暮らせる市民の割合を増やすこととします。</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2" name="角丸四角形 11"/>
          <p:cNvSpPr/>
          <p:nvPr/>
        </p:nvSpPr>
        <p:spPr>
          <a:xfrm>
            <a:off x="6166574" y="1700244"/>
            <a:ext cx="2312662" cy="709908"/>
          </a:xfrm>
          <a:prstGeom prst="roundRect">
            <a:avLst/>
          </a:prstGeom>
          <a:solidFill>
            <a:srgbClr val="FFFF99"/>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72000" rIns="0" bIns="45720" numCol="1" spcCol="0" rtlCol="0" fromWordArt="0" anchor="ctr" anchorCtr="0" forceAA="0" compatLnSpc="1">
            <a:prstTxWarp prst="textNoShape">
              <a:avLst/>
            </a:prstTxWarp>
            <a:noAutofit/>
          </a:bodyPr>
          <a:lstStyle/>
          <a:p>
            <a:pPr algn="ctr"/>
            <a:r>
              <a:rPr lang="ja-JP" altLang="en-US" sz="1400" dirty="0">
                <a:solidFill>
                  <a:schemeClr val="tx1"/>
                </a:solidFill>
                <a:latin typeface="UD デジタル 教科書体 NK-R" panose="02020400000000000000" pitchFamily="18" charset="-128"/>
                <a:ea typeface="UD デジタル 教科書体 NK-R" panose="02020400000000000000" pitchFamily="18" charset="-128"/>
              </a:rPr>
              <a:t>＜到達目標＞</a:t>
            </a:r>
            <a:endParaRPr lang="en-US" altLang="ja-JP" sz="1400" dirty="0">
              <a:solidFill>
                <a:schemeClr val="tx1"/>
              </a:solidFill>
              <a:latin typeface="UD デジタル 教科書体 NK-R" panose="02020400000000000000" pitchFamily="18" charset="-128"/>
              <a:ea typeface="UD デジタル 教科書体 NK-R" panose="02020400000000000000" pitchFamily="18" charset="-128"/>
            </a:endParaRPr>
          </a:p>
          <a:p>
            <a:pPr algn="ctr"/>
            <a:r>
              <a:rPr lang="ja-JP" altLang="en-US" sz="1400" dirty="0">
                <a:solidFill>
                  <a:srgbClr val="FF0000"/>
                </a:solidFill>
                <a:latin typeface="UD デジタル 教科書体 NK-R" panose="02020400000000000000" pitchFamily="18" charset="-128"/>
                <a:ea typeface="UD デジタル 教科書体 NK-R" panose="02020400000000000000" pitchFamily="18" charset="-128"/>
              </a:rPr>
              <a:t>（１）日常生活に制限のない</a:t>
            </a:r>
            <a:endParaRPr lang="en-US" altLang="ja-JP" sz="1400" dirty="0">
              <a:solidFill>
                <a:srgbClr val="FF0000"/>
              </a:solidFill>
              <a:latin typeface="UD デジタル 教科書体 NK-R" panose="02020400000000000000" pitchFamily="18" charset="-128"/>
              <a:ea typeface="UD デジタル 教科書体 NK-R" panose="02020400000000000000" pitchFamily="18" charset="-128"/>
            </a:endParaRPr>
          </a:p>
          <a:p>
            <a:pPr algn="ctr"/>
            <a:r>
              <a:rPr lang="ja-JP" altLang="en-US" sz="1400" dirty="0">
                <a:solidFill>
                  <a:srgbClr val="FF0000"/>
                </a:solidFill>
                <a:latin typeface="UD デジタル 教科書体 NK-R" panose="02020400000000000000" pitchFamily="18" charset="-128"/>
                <a:ea typeface="UD デジタル 教科書体 NK-R" panose="02020400000000000000" pitchFamily="18" charset="-128"/>
              </a:rPr>
              <a:t>期間の平均の延伸</a:t>
            </a:r>
            <a:endParaRPr lang="ja-JP" altLang="en-US" sz="1100" dirty="0">
              <a:solidFill>
                <a:srgbClr val="FF0000"/>
              </a:solidFill>
              <a:latin typeface="UD デジタル 教科書体 NK-R" panose="02020400000000000000" pitchFamily="18" charset="-128"/>
              <a:ea typeface="UD デジタル 教科書体 NK-R" panose="02020400000000000000" pitchFamily="18" charset="-128"/>
            </a:endParaRPr>
          </a:p>
        </p:txBody>
      </p:sp>
      <p:sp>
        <p:nvSpPr>
          <p:cNvPr id="14" name="角丸四角形 13"/>
          <p:cNvSpPr/>
          <p:nvPr/>
        </p:nvSpPr>
        <p:spPr>
          <a:xfrm>
            <a:off x="9384268" y="1709117"/>
            <a:ext cx="2085319" cy="707160"/>
          </a:xfrm>
          <a:prstGeom prst="roundRect">
            <a:avLst/>
          </a:prstGeom>
          <a:solidFill>
            <a:srgbClr val="FFFF99"/>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72000" rIns="0" bIns="45720" numCol="1" spcCol="0" rtlCol="0" fromWordArt="0" anchor="ctr" anchorCtr="0" forceAA="0" compatLnSpc="1">
            <a:prstTxWarp prst="textNoShape">
              <a:avLst/>
            </a:prstTxWarp>
            <a:noAutofit/>
          </a:bodyPr>
          <a:lstStyle/>
          <a:p>
            <a:pPr algn="ctr"/>
            <a:r>
              <a:rPr lang="ja-JP" altLang="en-US" sz="1400" dirty="0">
                <a:solidFill>
                  <a:schemeClr val="tx1"/>
                </a:solidFill>
                <a:latin typeface="UD デジタル 教科書体 NK-R" panose="02020400000000000000" pitchFamily="18" charset="-128"/>
                <a:ea typeface="UD デジタル 教科書体 NK-R" panose="02020400000000000000" pitchFamily="18" charset="-128"/>
              </a:rPr>
              <a:t>＜到達目標＞</a:t>
            </a:r>
            <a:endParaRPr lang="en-US" altLang="ja-JP" sz="1400" dirty="0">
              <a:solidFill>
                <a:schemeClr val="tx1"/>
              </a:solidFill>
              <a:latin typeface="UD デジタル 教科書体 NK-R" panose="02020400000000000000" pitchFamily="18" charset="-128"/>
              <a:ea typeface="UD デジタル 教科書体 NK-R" panose="02020400000000000000" pitchFamily="18" charset="-128"/>
            </a:endParaRPr>
          </a:p>
          <a:p>
            <a:pPr algn="ctr"/>
            <a:r>
              <a:rPr lang="ja-JP" altLang="en-US" sz="1400" dirty="0">
                <a:solidFill>
                  <a:srgbClr val="FF0000"/>
                </a:solidFill>
                <a:latin typeface="UD デジタル 教科書体 NK-R" panose="02020400000000000000" pitchFamily="18" charset="-128"/>
                <a:ea typeface="UD デジタル 教科書体 NK-R" panose="02020400000000000000" pitchFamily="18" charset="-128"/>
              </a:rPr>
              <a:t>（２）健康だと思う</a:t>
            </a:r>
            <a:endParaRPr lang="en-US" altLang="ja-JP" sz="1400" dirty="0">
              <a:solidFill>
                <a:srgbClr val="FF0000"/>
              </a:solidFill>
              <a:latin typeface="UD デジタル 教科書体 NK-R" panose="02020400000000000000" pitchFamily="18" charset="-128"/>
              <a:ea typeface="UD デジタル 教科書体 NK-R" panose="02020400000000000000" pitchFamily="18" charset="-128"/>
            </a:endParaRPr>
          </a:p>
          <a:p>
            <a:pPr algn="ctr"/>
            <a:r>
              <a:rPr lang="ja-JP" altLang="en-US" sz="1400" dirty="0">
                <a:solidFill>
                  <a:srgbClr val="FF0000"/>
                </a:solidFill>
                <a:latin typeface="UD デジタル 教科書体 NK-R" panose="02020400000000000000" pitchFamily="18" charset="-128"/>
                <a:ea typeface="UD デジタル 教科書体 NK-R" panose="02020400000000000000" pitchFamily="18" charset="-128"/>
              </a:rPr>
              <a:t>市民の割合の増加</a:t>
            </a:r>
          </a:p>
        </p:txBody>
      </p:sp>
      <p:sp>
        <p:nvSpPr>
          <p:cNvPr id="6" name="楕円 5"/>
          <p:cNvSpPr/>
          <p:nvPr/>
        </p:nvSpPr>
        <p:spPr>
          <a:xfrm>
            <a:off x="6742497" y="2451852"/>
            <a:ext cx="4346917" cy="452317"/>
          </a:xfrm>
          <a:prstGeom prst="ellipse">
            <a:avLst/>
          </a:prstGeom>
          <a:solidFill>
            <a:srgbClr val="00B050"/>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1600" dirty="0">
                <a:latin typeface="UD デジタル 教科書体 NK-R" panose="02020400000000000000" pitchFamily="18" charset="-128"/>
                <a:ea typeface="UD デジタル 教科書体 NK-R" panose="02020400000000000000" pitchFamily="18" charset="-128"/>
              </a:rPr>
              <a:t>個人の行動変容と健康状態の改善</a:t>
            </a:r>
          </a:p>
        </p:txBody>
      </p:sp>
      <p:grpSp>
        <p:nvGrpSpPr>
          <p:cNvPr id="8" name="グループ化 7"/>
          <p:cNvGrpSpPr/>
          <p:nvPr/>
        </p:nvGrpSpPr>
        <p:grpSpPr>
          <a:xfrm>
            <a:off x="6129990" y="3602991"/>
            <a:ext cx="5762401" cy="405546"/>
            <a:chOff x="99982" y="3945469"/>
            <a:chExt cx="5762401" cy="405546"/>
          </a:xfrm>
        </p:grpSpPr>
        <p:sp>
          <p:nvSpPr>
            <p:cNvPr id="7" name="正方形/長方形 6"/>
            <p:cNvSpPr/>
            <p:nvPr/>
          </p:nvSpPr>
          <p:spPr>
            <a:xfrm>
              <a:off x="99982" y="3959269"/>
              <a:ext cx="930623" cy="391745"/>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栄養・食生活</a:t>
              </a:r>
            </a:p>
          </p:txBody>
        </p:sp>
        <p:sp>
          <p:nvSpPr>
            <p:cNvPr id="20" name="正方形/長方形 19"/>
            <p:cNvSpPr/>
            <p:nvPr/>
          </p:nvSpPr>
          <p:spPr>
            <a:xfrm>
              <a:off x="1093249" y="3959270"/>
              <a:ext cx="930623" cy="391745"/>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050" dirty="0">
                  <a:solidFill>
                    <a:schemeClr val="tx1"/>
                  </a:solidFill>
                  <a:latin typeface="UD デジタル 教科書体 NK-R" panose="02020400000000000000" pitchFamily="18" charset="-128"/>
                  <a:ea typeface="UD デジタル 教科書体 NK-R" panose="02020400000000000000" pitchFamily="18" charset="-128"/>
                </a:rPr>
                <a:t>身体活動・運動</a:t>
              </a:r>
            </a:p>
          </p:txBody>
        </p:sp>
        <p:sp>
          <p:nvSpPr>
            <p:cNvPr id="22" name="正方形/長方形 21"/>
            <p:cNvSpPr/>
            <p:nvPr/>
          </p:nvSpPr>
          <p:spPr>
            <a:xfrm>
              <a:off x="2045989" y="3953005"/>
              <a:ext cx="930623" cy="391745"/>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休養・こころ</a:t>
              </a:r>
            </a:p>
          </p:txBody>
        </p:sp>
        <p:sp>
          <p:nvSpPr>
            <p:cNvPr id="23" name="正方形/長方形 22"/>
            <p:cNvSpPr/>
            <p:nvPr/>
          </p:nvSpPr>
          <p:spPr>
            <a:xfrm>
              <a:off x="3981132" y="3950940"/>
              <a:ext cx="930623" cy="391745"/>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歯・口腔</a:t>
              </a:r>
            </a:p>
          </p:txBody>
        </p:sp>
        <p:sp>
          <p:nvSpPr>
            <p:cNvPr id="24" name="正方形/長方形 23"/>
            <p:cNvSpPr/>
            <p:nvPr/>
          </p:nvSpPr>
          <p:spPr>
            <a:xfrm>
              <a:off x="3008649" y="3959269"/>
              <a:ext cx="930623" cy="391745"/>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飲酒・喫煙</a:t>
              </a:r>
            </a:p>
          </p:txBody>
        </p:sp>
        <p:sp>
          <p:nvSpPr>
            <p:cNvPr id="25" name="正方形/長方形 24"/>
            <p:cNvSpPr/>
            <p:nvPr/>
          </p:nvSpPr>
          <p:spPr>
            <a:xfrm>
              <a:off x="4931760" y="3945469"/>
              <a:ext cx="930623" cy="391745"/>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000" dirty="0">
                  <a:solidFill>
                    <a:schemeClr val="tx1"/>
                  </a:solidFill>
                  <a:latin typeface="UD デジタル 教科書体 NK-R" panose="02020400000000000000" pitchFamily="18" charset="-128"/>
                  <a:ea typeface="UD デジタル 教科書体 NK-R" panose="02020400000000000000" pitchFamily="18" charset="-128"/>
                </a:rPr>
                <a:t>生活習慣病予防</a:t>
              </a:r>
            </a:p>
          </p:txBody>
        </p:sp>
      </p:grpSp>
      <p:sp>
        <p:nvSpPr>
          <p:cNvPr id="27" name="正方形/長方形 26"/>
          <p:cNvSpPr/>
          <p:nvPr/>
        </p:nvSpPr>
        <p:spPr>
          <a:xfrm>
            <a:off x="6556084" y="4828930"/>
            <a:ext cx="1551532" cy="634714"/>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300" dirty="0">
                <a:solidFill>
                  <a:schemeClr val="tx1"/>
                </a:solidFill>
                <a:latin typeface="UD デジタル 教科書体 NK-R" panose="02020400000000000000" pitchFamily="18" charset="-128"/>
                <a:ea typeface="UD デジタル 教科書体 NK-R" panose="02020400000000000000" pitchFamily="18" charset="-128"/>
              </a:rPr>
              <a:t>自然に健康になれる</a:t>
            </a:r>
            <a:endParaRPr kumimoji="1" lang="en-US" altLang="ja-JP" sz="1300" dirty="0">
              <a:solidFill>
                <a:schemeClr val="tx1"/>
              </a:solidFill>
              <a:latin typeface="UD デジタル 教科書体 NK-R" panose="02020400000000000000" pitchFamily="18" charset="-128"/>
              <a:ea typeface="UD デジタル 教科書体 NK-R" panose="02020400000000000000" pitchFamily="18" charset="-128"/>
            </a:endParaRPr>
          </a:p>
          <a:p>
            <a:pPr algn="ctr"/>
            <a:r>
              <a:rPr lang="ja-JP" altLang="en-US" sz="1300" dirty="0">
                <a:solidFill>
                  <a:schemeClr val="tx1"/>
                </a:solidFill>
                <a:latin typeface="UD デジタル 教科書体 NK-R" panose="02020400000000000000" pitchFamily="18" charset="-128"/>
                <a:ea typeface="UD デジタル 教科書体 NK-R" panose="02020400000000000000" pitchFamily="18" charset="-128"/>
              </a:rPr>
              <a:t>環境づくり</a:t>
            </a:r>
            <a:endParaRPr kumimoji="1" lang="ja-JP" altLang="en-US" sz="13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8" name="正方形/長方形 27"/>
          <p:cNvSpPr/>
          <p:nvPr/>
        </p:nvSpPr>
        <p:spPr>
          <a:xfrm>
            <a:off x="8270535" y="4842648"/>
            <a:ext cx="1551532" cy="634714"/>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300" dirty="0">
                <a:solidFill>
                  <a:schemeClr val="tx1"/>
                </a:solidFill>
                <a:latin typeface="UD デジタル 教科書体 NK-R" panose="02020400000000000000" pitchFamily="18" charset="-128"/>
                <a:ea typeface="UD デジタル 教科書体 NK-R" panose="02020400000000000000" pitchFamily="18" charset="-128"/>
              </a:rPr>
              <a:t>地域とのつながり</a:t>
            </a:r>
            <a:endParaRPr kumimoji="1" lang="en-US" altLang="ja-JP" sz="1300" dirty="0">
              <a:solidFill>
                <a:schemeClr val="tx1"/>
              </a:solidFill>
              <a:latin typeface="UD デジタル 教科書体 NK-R" panose="02020400000000000000" pitchFamily="18" charset="-128"/>
              <a:ea typeface="UD デジタル 教科書体 NK-R" panose="02020400000000000000" pitchFamily="18" charset="-128"/>
            </a:endParaRPr>
          </a:p>
          <a:p>
            <a:pPr algn="ctr"/>
            <a:r>
              <a:rPr kumimoji="1" lang="ja-JP" altLang="en-US" sz="1300" dirty="0">
                <a:solidFill>
                  <a:schemeClr val="tx1"/>
                </a:solidFill>
                <a:latin typeface="UD デジタル 教科書体 NK-R" panose="02020400000000000000" pitchFamily="18" charset="-128"/>
                <a:ea typeface="UD デジタル 教科書体 NK-R" panose="02020400000000000000" pitchFamily="18" charset="-128"/>
              </a:rPr>
              <a:t>の支援</a:t>
            </a:r>
          </a:p>
        </p:txBody>
      </p:sp>
      <p:sp>
        <p:nvSpPr>
          <p:cNvPr id="29" name="正方形/長方形 28"/>
          <p:cNvSpPr/>
          <p:nvPr/>
        </p:nvSpPr>
        <p:spPr>
          <a:xfrm>
            <a:off x="9924826" y="4828930"/>
            <a:ext cx="1551532" cy="634714"/>
          </a:xfrm>
          <a:prstGeom prst="rect">
            <a:avLst/>
          </a:prstGeom>
          <a:solidFill>
            <a:srgbClr val="FFCCF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r>
              <a:rPr kumimoji="1" lang="ja-JP" altLang="en-US" sz="1300" dirty="0">
                <a:solidFill>
                  <a:schemeClr val="tx1"/>
                </a:solidFill>
                <a:latin typeface="UD デジタル 教科書体 NK-R" panose="02020400000000000000" pitchFamily="18" charset="-128"/>
                <a:ea typeface="UD デジタル 教科書体 NK-R" panose="02020400000000000000" pitchFamily="18" charset="-128"/>
              </a:rPr>
              <a:t>生きることへの</a:t>
            </a:r>
            <a:endParaRPr kumimoji="1" lang="en-US" altLang="ja-JP" sz="1300" dirty="0">
              <a:solidFill>
                <a:schemeClr val="tx1"/>
              </a:solidFill>
              <a:latin typeface="UD デジタル 教科書体 NK-R" panose="02020400000000000000" pitchFamily="18" charset="-128"/>
              <a:ea typeface="UD デジタル 教科書体 NK-R" panose="02020400000000000000" pitchFamily="18" charset="-128"/>
            </a:endParaRPr>
          </a:p>
          <a:p>
            <a:pPr algn="ctr"/>
            <a:r>
              <a:rPr kumimoji="1" lang="ja-JP" altLang="en-US" sz="1300" dirty="0">
                <a:solidFill>
                  <a:schemeClr val="tx1"/>
                </a:solidFill>
                <a:latin typeface="UD デジタル 教科書体 NK-R" panose="02020400000000000000" pitchFamily="18" charset="-128"/>
                <a:ea typeface="UD デジタル 教科書体 NK-R" panose="02020400000000000000" pitchFamily="18" charset="-128"/>
              </a:rPr>
              <a:t>包括的な支援</a:t>
            </a:r>
          </a:p>
        </p:txBody>
      </p:sp>
      <p:sp>
        <p:nvSpPr>
          <p:cNvPr id="30" name="角丸四角形 29"/>
          <p:cNvSpPr/>
          <p:nvPr/>
        </p:nvSpPr>
        <p:spPr>
          <a:xfrm>
            <a:off x="6116303" y="1047715"/>
            <a:ext cx="5775443" cy="586475"/>
          </a:xfrm>
          <a:prstGeom prst="roundRect">
            <a:avLst/>
          </a:prstGeom>
          <a:solidFill>
            <a:schemeClr val="bg1"/>
          </a:solidFill>
          <a:ln w="34925"/>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72000" rIns="91440" bIns="45720" numCol="1" spcCol="0" rtlCol="0" fromWordArt="0" anchor="ctr" anchorCtr="0" forceAA="0" compatLnSpc="1">
            <a:prstTxWarp prst="textNoShape">
              <a:avLst/>
            </a:prstTxWarp>
            <a:noAutofit/>
          </a:bodyPr>
          <a:lstStyle/>
          <a:p>
            <a:pPr algn="ctr"/>
            <a:r>
              <a:rPr lang="ja-JP" altLang="en-US" dirty="0">
                <a:solidFill>
                  <a:schemeClr val="tx1"/>
                </a:solidFill>
                <a:latin typeface="UD デジタル 教科書体 NK-R" panose="02020400000000000000" pitchFamily="18" charset="-128"/>
                <a:ea typeface="UD デジタル 教科書体 NK-R" panose="02020400000000000000" pitchFamily="18" charset="-128"/>
              </a:rPr>
              <a:t>基本理念：自分らしく笑顔でみんなでつなげる健康の輪</a:t>
            </a:r>
          </a:p>
        </p:txBody>
      </p:sp>
      <p:sp>
        <p:nvSpPr>
          <p:cNvPr id="31" name="テキスト ボックス 30"/>
          <p:cNvSpPr txBox="1"/>
          <p:nvPr/>
        </p:nvSpPr>
        <p:spPr>
          <a:xfrm>
            <a:off x="5923902" y="585492"/>
            <a:ext cx="3652746" cy="400110"/>
          </a:xfrm>
          <a:prstGeom prst="rect">
            <a:avLst/>
          </a:prstGeom>
          <a:noFill/>
        </p:spPr>
        <p:txBody>
          <a:bodyPr wrap="square" rtlCol="0">
            <a:spAutoFit/>
          </a:bodyPr>
          <a:lstStyle/>
          <a:p>
            <a:r>
              <a:rPr lang="ja-JP" altLang="en-US" sz="2000" dirty="0">
                <a:latin typeface="UD デジタル 教科書体 NK-B" panose="02020700000000000000" pitchFamily="18" charset="-128"/>
                <a:ea typeface="UD デジタル 教科書体 NK-B" panose="02020700000000000000" pitchFamily="18" charset="-128"/>
              </a:rPr>
              <a:t>３</a:t>
            </a:r>
            <a:r>
              <a:rPr kumimoji="1" lang="ja-JP" altLang="en-US" sz="2000" dirty="0">
                <a:latin typeface="UD デジタル 教科書体 NK-B" panose="02020700000000000000" pitchFamily="18" charset="-128"/>
                <a:ea typeface="UD デジタル 教科書体 NK-B" panose="02020700000000000000" pitchFamily="18" charset="-128"/>
              </a:rPr>
              <a:t>．計画の目標のイメージ図</a:t>
            </a:r>
          </a:p>
        </p:txBody>
      </p:sp>
      <p:sp>
        <p:nvSpPr>
          <p:cNvPr id="4" name="正方形/長方形 3"/>
          <p:cNvSpPr/>
          <p:nvPr/>
        </p:nvSpPr>
        <p:spPr>
          <a:xfrm>
            <a:off x="5880141" y="2986607"/>
            <a:ext cx="6268098" cy="3607745"/>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7187222" y="3176849"/>
            <a:ext cx="3446584" cy="347958"/>
          </a:xfrm>
          <a:prstGeom prst="rect">
            <a:avLst/>
          </a:prstGeom>
          <a:solidFill>
            <a:srgbClr val="CCFFCC"/>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dirty="0">
                <a:solidFill>
                  <a:schemeClr val="tx1"/>
                </a:solidFill>
                <a:latin typeface="UD デジタル 教科書体 NK-R" panose="02020400000000000000" pitchFamily="18" charset="-128"/>
                <a:ea typeface="UD デジタル 教科書体 NK-R" panose="02020400000000000000" pitchFamily="18" charset="-128"/>
              </a:rPr>
              <a:t>基本方針：一人ひとりの健康づくり</a:t>
            </a:r>
          </a:p>
        </p:txBody>
      </p:sp>
      <p:sp>
        <p:nvSpPr>
          <p:cNvPr id="26" name="正方形/長方形 25"/>
          <p:cNvSpPr/>
          <p:nvPr/>
        </p:nvSpPr>
        <p:spPr>
          <a:xfrm>
            <a:off x="6698450" y="4434445"/>
            <a:ext cx="4546684" cy="347958"/>
          </a:xfrm>
          <a:prstGeom prst="rect">
            <a:avLst/>
          </a:prstGeom>
          <a:solidFill>
            <a:srgbClr val="CCFFCC"/>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dirty="0">
                <a:solidFill>
                  <a:schemeClr val="tx1"/>
                </a:solidFill>
                <a:latin typeface="UD デジタル 教科書体 NK-R" panose="02020400000000000000" pitchFamily="18" charset="-128"/>
                <a:ea typeface="UD デジタル 教科書体 NK-R" panose="02020400000000000000" pitchFamily="18" charset="-128"/>
              </a:rPr>
              <a:t>基本方針</a:t>
            </a:r>
            <a:r>
              <a:rPr kumimoji="1" lang="ja-JP" altLang="en-US" dirty="0">
                <a:solidFill>
                  <a:schemeClr val="tx1"/>
                </a:solidFill>
                <a:latin typeface="UD デジタル 教科書体 NK-R" panose="02020400000000000000" pitchFamily="18" charset="-128"/>
                <a:ea typeface="UD デジタル 教科書体 NK-R" panose="02020400000000000000" pitchFamily="18" charset="-128"/>
              </a:rPr>
              <a:t>：みんなの健康を支える環境づくり</a:t>
            </a:r>
          </a:p>
        </p:txBody>
      </p:sp>
      <p:sp>
        <p:nvSpPr>
          <p:cNvPr id="2" name="上矢印 1"/>
          <p:cNvSpPr/>
          <p:nvPr/>
        </p:nvSpPr>
        <p:spPr>
          <a:xfrm>
            <a:off x="7331850" y="4186768"/>
            <a:ext cx="560866" cy="1995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上矢印 33"/>
          <p:cNvSpPr/>
          <p:nvPr/>
        </p:nvSpPr>
        <p:spPr>
          <a:xfrm>
            <a:off x="10018807" y="4193286"/>
            <a:ext cx="560866" cy="1995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上矢印 34"/>
          <p:cNvSpPr/>
          <p:nvPr/>
        </p:nvSpPr>
        <p:spPr>
          <a:xfrm>
            <a:off x="8630081" y="2941079"/>
            <a:ext cx="560866" cy="1995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上矢印 35"/>
          <p:cNvSpPr/>
          <p:nvPr/>
        </p:nvSpPr>
        <p:spPr>
          <a:xfrm>
            <a:off x="8630081" y="4189122"/>
            <a:ext cx="560866" cy="19954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左右矢印 36"/>
          <p:cNvSpPr/>
          <p:nvPr/>
        </p:nvSpPr>
        <p:spPr>
          <a:xfrm>
            <a:off x="6076302" y="5745253"/>
            <a:ext cx="5907151" cy="770952"/>
          </a:xfrm>
          <a:prstGeom prst="leftRightArrow">
            <a:avLst>
              <a:gd name="adj1" fmla="val 78091"/>
              <a:gd name="adj2" fmla="val 50000"/>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solidFill>
                  <a:schemeClr val="tx1"/>
                </a:solidFill>
                <a:latin typeface="UD デジタル 教科書体 NK-R" panose="02020400000000000000" pitchFamily="18" charset="-128"/>
                <a:ea typeface="UD デジタル 教科書体 NK-R" panose="02020400000000000000" pitchFamily="18" charset="-128"/>
              </a:rPr>
              <a:t>ライフコースアプローチを踏まえた健康づくり</a:t>
            </a:r>
            <a:endParaRPr lang="en-US" altLang="ja-JP">
              <a:solidFill>
                <a:schemeClr val="tx1"/>
              </a:solidFill>
              <a:latin typeface="UD デジタル 教科書体 NK-R" panose="02020400000000000000" pitchFamily="18" charset="-128"/>
              <a:ea typeface="UD デジタル 教科書体 NK-R" panose="02020400000000000000" pitchFamily="18" charset="-128"/>
            </a:endParaRPr>
          </a:p>
          <a:p>
            <a:pPr algn="ctr"/>
            <a:r>
              <a:rPr lang="ja-JP" altLang="en-US">
                <a:solidFill>
                  <a:schemeClr val="tx1"/>
                </a:solidFill>
                <a:latin typeface="UD デジタル 教科書体 NK-R" panose="02020400000000000000" pitchFamily="18" charset="-128"/>
                <a:ea typeface="UD デジタル 教科書体 NK-R" panose="02020400000000000000" pitchFamily="18" charset="-128"/>
              </a:rPr>
              <a:t>（子ども・女性・高齢者）</a:t>
            </a:r>
            <a:endParaRPr lang="ja-JP" altLang="en-US"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3" name="正方形/長方形 2"/>
          <p:cNvSpPr/>
          <p:nvPr/>
        </p:nvSpPr>
        <p:spPr>
          <a:xfrm>
            <a:off x="4068923" y="2016818"/>
            <a:ext cx="1766455" cy="323165"/>
          </a:xfrm>
          <a:prstGeom prst="rect">
            <a:avLst/>
          </a:prstGeom>
        </p:spPr>
        <p:txBody>
          <a:bodyPr wrap="square">
            <a:spAutoFit/>
          </a:bodyPr>
          <a:lstStyle/>
          <a:p>
            <a:pPr>
              <a:lnSpc>
                <a:spcPts val="600"/>
              </a:lnSpc>
            </a:pPr>
            <a:r>
              <a:rPr lang="ja-JP" altLang="en-US" sz="1100" dirty="0">
                <a:solidFill>
                  <a:srgbClr val="FF0000"/>
                </a:solidFill>
                <a:latin typeface="UD デジタル 教科書体 NK-B" panose="02020700000000000000" pitchFamily="18" charset="-128"/>
                <a:ea typeface="UD デジタル 教科書体 NK-B" panose="02020700000000000000" pitchFamily="18" charset="-128"/>
              </a:rPr>
              <a:t>具体的な数値は素案で</a:t>
            </a:r>
            <a:endParaRPr lang="en-US" altLang="ja-JP" sz="1100" dirty="0">
              <a:solidFill>
                <a:srgbClr val="FF0000"/>
              </a:solidFill>
              <a:latin typeface="UD デジタル 教科書体 NK-B" panose="02020700000000000000" pitchFamily="18" charset="-128"/>
              <a:ea typeface="UD デジタル 教科書体 NK-B" panose="02020700000000000000" pitchFamily="18" charset="-128"/>
            </a:endParaRPr>
          </a:p>
          <a:p>
            <a:pPr>
              <a:lnSpc>
                <a:spcPts val="600"/>
              </a:lnSpc>
            </a:pPr>
            <a:r>
              <a:rPr lang="ja-JP" altLang="en-US" sz="1100" dirty="0">
                <a:solidFill>
                  <a:srgbClr val="FF0000"/>
                </a:solidFill>
                <a:latin typeface="UD デジタル 教科書体 NK-B" panose="02020700000000000000" pitchFamily="18" charset="-128"/>
                <a:ea typeface="UD デジタル 教科書体 NK-B" panose="02020700000000000000" pitchFamily="18" charset="-128"/>
              </a:rPr>
              <a:t>　　　　　　　　　　　　　　　　　　　　　　　　　　　　　　　　　　　　　　　　　　　お示しします</a:t>
            </a:r>
            <a:endParaRPr lang="ja-JP" altLang="en-US"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11" name="正方形/長方形 10"/>
          <p:cNvSpPr/>
          <p:nvPr/>
        </p:nvSpPr>
        <p:spPr>
          <a:xfrm>
            <a:off x="181789" y="4756428"/>
            <a:ext cx="6096000" cy="307777"/>
          </a:xfrm>
          <a:prstGeom prst="rect">
            <a:avLst/>
          </a:prstGeom>
        </p:spPr>
        <p:txBody>
          <a:bodyPr>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（＊）平均寿命の増加分を上回る日常生活に制限のない期間の平均の増加</a:t>
            </a:r>
          </a:p>
        </p:txBody>
      </p:sp>
      <p:sp>
        <p:nvSpPr>
          <p:cNvPr id="15" name="スライド番号プレースホルダー 14"/>
          <p:cNvSpPr>
            <a:spLocks noGrp="1"/>
          </p:cNvSpPr>
          <p:nvPr>
            <p:ph type="sldNum" sz="quarter" idx="12"/>
          </p:nvPr>
        </p:nvSpPr>
        <p:spPr/>
        <p:txBody>
          <a:bodyPr/>
          <a:lstStyle/>
          <a:p>
            <a:fld id="{751D15A4-3738-4E47-9CFF-156915CB89CC}" type="slidenum">
              <a:rPr kumimoji="1" lang="ja-JP" altLang="en-US" smtClean="0"/>
              <a:t>14</a:t>
            </a:fld>
            <a:endParaRPr kumimoji="1" lang="ja-JP" altLang="en-US"/>
          </a:p>
        </p:txBody>
      </p:sp>
    </p:spTree>
    <p:extLst>
      <p:ext uri="{BB962C8B-B14F-4D97-AF65-F5344CB8AC3E}">
        <p14:creationId xmlns:p14="http://schemas.microsoft.com/office/powerpoint/2010/main" val="3206190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0" y="9"/>
            <a:ext cx="12192000" cy="523220"/>
          </a:xfrm>
          <a:prstGeom prst="rect">
            <a:avLst/>
          </a:prstGeom>
          <a:solidFill>
            <a:schemeClr val="accent5">
              <a:lumMod val="75000"/>
            </a:schemeClr>
          </a:solidFill>
        </p:spPr>
        <p:txBody>
          <a:bodyPr wrap="square">
            <a:spAutoFit/>
          </a:bodyPr>
          <a:lstStyle/>
          <a:p>
            <a:r>
              <a:rPr lang="ja-JP" altLang="ja-JP"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第４次しろい健康プラン</a:t>
            </a: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の</a:t>
            </a:r>
            <a:r>
              <a:rPr lang="ja-JP" altLang="ja-JP"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基本方針</a:t>
            </a: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と到達目標</a:t>
            </a:r>
            <a:r>
              <a:rPr lang="ja-JP" altLang="en-US" sz="24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（項目）</a:t>
            </a:r>
            <a:r>
              <a:rPr lang="ja-JP" altLang="en-US" sz="28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の設定</a:t>
            </a:r>
            <a:r>
              <a:rPr lang="ja-JP" altLang="en-US" sz="2000"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（方向性）</a:t>
            </a:r>
            <a:r>
              <a:rPr lang="ja-JP" altLang="en-US" b="1" dirty="0">
                <a:solidFill>
                  <a:schemeClr val="bg1"/>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（第３章）</a:t>
            </a:r>
            <a:endParaRPr lang="ja-JP" altLang="en-US" sz="28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7" name="テキスト ボックス 16"/>
          <p:cNvSpPr txBox="1"/>
          <p:nvPr/>
        </p:nvSpPr>
        <p:spPr>
          <a:xfrm>
            <a:off x="198183" y="551867"/>
            <a:ext cx="5422013" cy="461665"/>
          </a:xfrm>
          <a:prstGeom prst="rect">
            <a:avLst/>
          </a:prstGeom>
          <a:noFill/>
        </p:spPr>
        <p:txBody>
          <a:bodyPr wrap="square" rtlCol="0">
            <a:spAutoFit/>
          </a:bodyPr>
          <a:lstStyle/>
          <a:p>
            <a:r>
              <a:rPr kumimoji="1" lang="ja-JP" altLang="en-US" sz="2400" dirty="0">
                <a:latin typeface="UD デジタル 教科書体 NK-B" panose="02020700000000000000" pitchFamily="18" charset="-128"/>
                <a:ea typeface="UD デジタル 教科書体 NK-B" panose="02020700000000000000" pitchFamily="18" charset="-128"/>
              </a:rPr>
              <a:t>到達目標の補足説明</a:t>
            </a:r>
          </a:p>
        </p:txBody>
      </p:sp>
      <p:sp>
        <p:nvSpPr>
          <p:cNvPr id="18" name="角丸四角形 17"/>
          <p:cNvSpPr/>
          <p:nvPr/>
        </p:nvSpPr>
        <p:spPr>
          <a:xfrm>
            <a:off x="-15961" y="1289238"/>
            <a:ext cx="5780657" cy="456194"/>
          </a:xfrm>
          <a:prstGeom prst="roundRect">
            <a:avLst/>
          </a:prstGeom>
          <a:no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72000" rIns="91440" bIns="45720" numCol="1" spcCol="0" rtlCol="0" fromWordArt="0" anchor="ctr" anchorCtr="0" forceAA="0" compatLnSpc="1">
            <a:prstTxWarp prst="textNoShape">
              <a:avLst/>
            </a:prstTxWarp>
            <a:noAutofit/>
          </a:bodyPr>
          <a:lstStyle/>
          <a:p>
            <a:r>
              <a:rPr lang="ja-JP" altLang="en-US" sz="2200" dirty="0">
                <a:solidFill>
                  <a:schemeClr val="tx1"/>
                </a:solidFill>
                <a:latin typeface="UD デジタル 教科書体 NK-B" panose="02020700000000000000" pitchFamily="18" charset="-128"/>
                <a:ea typeface="UD デジタル 教科書体 NK-B" panose="02020700000000000000" pitchFamily="18" charset="-128"/>
              </a:rPr>
              <a:t>（１）日常生活に制限のない期間の平均の延伸</a:t>
            </a:r>
            <a:endParaRPr lang="en-US" altLang="ja-JP" sz="2200" dirty="0">
              <a:solidFill>
                <a:schemeClr val="tx1"/>
              </a:solidFill>
              <a:latin typeface="UD デジタル 教科書体 NK-B" panose="02020700000000000000" pitchFamily="18" charset="-128"/>
              <a:ea typeface="UD デジタル 教科書体 NK-B" panose="02020700000000000000" pitchFamily="18" charset="-128"/>
            </a:endParaRPr>
          </a:p>
          <a:p>
            <a:pPr algn="r"/>
            <a:r>
              <a:rPr lang="ja-JP" altLang="en-US" sz="2200" dirty="0">
                <a:solidFill>
                  <a:schemeClr val="tx1"/>
                </a:solidFill>
                <a:latin typeface="UD デジタル 教科書体 NK-B" panose="02020700000000000000" pitchFamily="18" charset="-128"/>
                <a:ea typeface="UD デジタル 教科書体 NK-B" panose="02020700000000000000" pitchFamily="18" charset="-128"/>
              </a:rPr>
              <a:t>　　　</a:t>
            </a:r>
            <a:r>
              <a:rPr lang="en-US" altLang="ja-JP" dirty="0">
                <a:solidFill>
                  <a:schemeClr val="tx1"/>
                </a:solidFill>
                <a:latin typeface="UD デジタル 教科書体 NK-B" panose="02020700000000000000" pitchFamily="18" charset="-128"/>
                <a:ea typeface="UD デジタル 教科書体 NK-B" panose="02020700000000000000" pitchFamily="18" charset="-128"/>
              </a:rPr>
              <a:t>…</a:t>
            </a:r>
            <a:r>
              <a:rPr lang="ja-JP" altLang="en-US" dirty="0">
                <a:solidFill>
                  <a:schemeClr val="tx1"/>
                </a:solidFill>
                <a:latin typeface="UD デジタル 教科書体 NK-B" panose="02020700000000000000" pitchFamily="18" charset="-128"/>
                <a:ea typeface="UD デジタル 教科書体 NK-B" panose="02020700000000000000" pitchFamily="18" charset="-128"/>
              </a:rPr>
              <a:t>統計データをもとに算出</a:t>
            </a:r>
            <a:endParaRPr lang="en-US" altLang="ja-JP"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19" name="角丸四角形 18"/>
          <p:cNvSpPr/>
          <p:nvPr/>
        </p:nvSpPr>
        <p:spPr>
          <a:xfrm>
            <a:off x="6096000" y="737826"/>
            <a:ext cx="5691188" cy="551412"/>
          </a:xfrm>
          <a:prstGeom prst="roundRect">
            <a:avLst/>
          </a:prstGeom>
          <a:noFill/>
          <a:ln w="476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72000" rIns="91440" bIns="45720" numCol="1" spcCol="0" rtlCol="0" fromWordArt="0" anchor="ctr" anchorCtr="0" forceAA="0" compatLnSpc="1">
            <a:prstTxWarp prst="textNoShape">
              <a:avLst/>
            </a:prstTxWarp>
            <a:noAutofit/>
          </a:bodyPr>
          <a:lstStyle/>
          <a:p>
            <a:r>
              <a:rPr lang="ja-JP" altLang="en-US" sz="2200" dirty="0">
                <a:solidFill>
                  <a:schemeClr val="tx1"/>
                </a:solidFill>
                <a:latin typeface="UD デジタル 教科書体 NK-B" panose="02020700000000000000" pitchFamily="18" charset="-128"/>
                <a:ea typeface="UD デジタル 教科書体 NK-B" panose="02020700000000000000" pitchFamily="18" charset="-128"/>
              </a:rPr>
              <a:t>（２）健康だと思う市民の割合の増加</a:t>
            </a:r>
            <a:endParaRPr lang="en-US" altLang="ja-JP" sz="2200" dirty="0">
              <a:solidFill>
                <a:schemeClr val="tx1"/>
              </a:solidFill>
              <a:latin typeface="UD デジタル 教科書体 NK-B" panose="02020700000000000000" pitchFamily="18" charset="-128"/>
              <a:ea typeface="UD デジタル 教科書体 NK-B" panose="02020700000000000000" pitchFamily="18" charset="-128"/>
            </a:endParaRPr>
          </a:p>
          <a:p>
            <a:pPr algn="r"/>
            <a:r>
              <a:rPr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　　　</a:t>
            </a:r>
            <a:r>
              <a:rPr lang="en-US" altLang="ja-JP" dirty="0">
                <a:solidFill>
                  <a:schemeClr val="tx1"/>
                </a:solidFill>
                <a:latin typeface="UD デジタル 教科書体 NK-B" panose="02020700000000000000" pitchFamily="18" charset="-128"/>
                <a:ea typeface="UD デジタル 教科書体 NK-B" panose="02020700000000000000" pitchFamily="18" charset="-128"/>
              </a:rPr>
              <a:t>…</a:t>
            </a:r>
            <a:r>
              <a:rPr lang="ja-JP" altLang="en-US" dirty="0">
                <a:solidFill>
                  <a:schemeClr val="tx1"/>
                </a:solidFill>
                <a:latin typeface="UD デジタル 教科書体 NK-B" panose="02020700000000000000" pitchFamily="18" charset="-128"/>
                <a:ea typeface="UD デジタル 教科書体 NK-B" panose="02020700000000000000" pitchFamily="18" charset="-128"/>
              </a:rPr>
              <a:t>市民アンケート調査により把握</a:t>
            </a:r>
            <a:endParaRPr lang="en-US" altLang="ja-JP" dirty="0">
              <a:solidFill>
                <a:schemeClr val="tx1"/>
              </a:solidFill>
              <a:latin typeface="UD デジタル 教科書体 NK-B" panose="02020700000000000000" pitchFamily="18" charset="-128"/>
              <a:ea typeface="UD デジタル 教科書体 NK-B" panose="02020700000000000000" pitchFamily="18" charset="-128"/>
            </a:endParaRPr>
          </a:p>
        </p:txBody>
      </p:sp>
      <p:pic>
        <p:nvPicPr>
          <p:cNvPr id="11" name="図 10"/>
          <p:cNvPicPr>
            <a:picLocks noChangeAspect="1"/>
          </p:cNvPicPr>
          <p:nvPr/>
        </p:nvPicPr>
        <p:blipFill>
          <a:blip r:embed="rId2"/>
          <a:stretch>
            <a:fillRect/>
          </a:stretch>
        </p:blipFill>
        <p:spPr>
          <a:xfrm>
            <a:off x="498100" y="5463284"/>
            <a:ext cx="3794232" cy="1258191"/>
          </a:xfrm>
          <a:prstGeom prst="rect">
            <a:avLst/>
          </a:prstGeom>
        </p:spPr>
      </p:pic>
      <p:sp>
        <p:nvSpPr>
          <p:cNvPr id="9" name="正方形/長方形 8"/>
          <p:cNvSpPr/>
          <p:nvPr/>
        </p:nvSpPr>
        <p:spPr>
          <a:xfrm>
            <a:off x="289476" y="1960169"/>
            <a:ext cx="5330720" cy="2062103"/>
          </a:xfrm>
          <a:prstGeom prst="rect">
            <a:avLst/>
          </a:prstGeom>
        </p:spPr>
        <p:txBody>
          <a:bodyPr wrap="square">
            <a:spAutoFit/>
          </a:bodyPr>
          <a:lstStyle/>
          <a:p>
            <a:r>
              <a:rPr lang="ja-JP" altLang="en-US" dirty="0">
                <a:latin typeface="UD デジタル 教科書体 NK-R" panose="02020400000000000000" pitchFamily="18" charset="-128"/>
                <a:ea typeface="UD デジタル 教科書体 NK-R" panose="02020400000000000000" pitchFamily="18" charset="-128"/>
              </a:rPr>
              <a:t>市民が</a:t>
            </a:r>
            <a:r>
              <a:rPr lang="en-US" altLang="ja-JP" dirty="0">
                <a:latin typeface="UD デジタル 教科書体 NK-R" panose="02020400000000000000" pitchFamily="18" charset="-128"/>
                <a:ea typeface="UD デジタル 教科書体 NK-R" panose="02020400000000000000" pitchFamily="18" charset="-128"/>
              </a:rPr>
              <a:t>QOL</a:t>
            </a:r>
            <a:r>
              <a:rPr lang="ja-JP" altLang="en-US" dirty="0">
                <a:latin typeface="UD デジタル 教科書体 NK-R" panose="02020400000000000000" pitchFamily="18" charset="-128"/>
                <a:ea typeface="UD デジタル 教科書体 NK-R" panose="02020400000000000000" pitchFamily="18" charset="-128"/>
              </a:rPr>
              <a:t>を維持しながら自分らしく暮らせる期間の延伸を目指します。</a:t>
            </a:r>
            <a:endParaRPr lang="en-US" altLang="ja-JP" dirty="0">
              <a:latin typeface="UD デジタル 教科書体 NK-R" panose="02020400000000000000" pitchFamily="18" charset="-128"/>
              <a:ea typeface="UD デジタル 教科書体 NK-R" panose="02020400000000000000" pitchFamily="18" charset="-128"/>
            </a:endParaRPr>
          </a:p>
          <a:p>
            <a:r>
              <a:rPr lang="ja-JP" altLang="en-US" dirty="0">
                <a:latin typeface="UD デジタル 教科書体 NK-R" panose="02020400000000000000" pitchFamily="18" charset="-128"/>
                <a:ea typeface="UD デジタル 教科書体 NK-R" panose="02020400000000000000" pitchFamily="18" charset="-128"/>
              </a:rPr>
              <a:t>具体的には、「平均寿命」の増加分を上回る「日常生活に制限のない期間の平均</a:t>
            </a:r>
            <a:r>
              <a:rPr lang="en-US" altLang="ja-JP" sz="1400" dirty="0">
                <a:latin typeface="UD デジタル 教科書体 NK-R" panose="02020400000000000000" pitchFamily="18" charset="-128"/>
                <a:ea typeface="UD デジタル 教科書体 NK-R" panose="02020400000000000000" pitchFamily="18" charset="-128"/>
              </a:rPr>
              <a:t>※</a:t>
            </a:r>
            <a:r>
              <a:rPr lang="ja-JP" altLang="en-US" dirty="0">
                <a:latin typeface="UD デジタル 教科書体 NK-R" panose="02020400000000000000" pitchFamily="18" charset="-128"/>
                <a:ea typeface="UD デジタル 教科書体 NK-R" panose="02020400000000000000" pitchFamily="18" charset="-128"/>
              </a:rPr>
              <a:t>」の増加を目指します。</a:t>
            </a:r>
            <a:endParaRPr lang="en-US" altLang="ja-JP"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r>
              <a:rPr lang="en-US" altLang="ja-JP" sz="14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市では、「日常生活に制限のない期間」を、介護保険の「要介護</a:t>
            </a:r>
            <a:r>
              <a:rPr lang="en-US" altLang="ja-JP" sz="1400" dirty="0">
                <a:latin typeface="UD デジタル 教科書体 NK-R" panose="02020400000000000000" pitchFamily="18" charset="-128"/>
                <a:ea typeface="UD デジタル 教科書体 NK-R" panose="02020400000000000000" pitchFamily="18" charset="-128"/>
              </a:rPr>
              <a:t>2</a:t>
            </a: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5</a:t>
            </a:r>
            <a:r>
              <a:rPr lang="ja-JP" altLang="en-US" sz="1400" dirty="0">
                <a:latin typeface="UD デジタル 教科書体 NK-R" panose="02020400000000000000" pitchFamily="18" charset="-128"/>
                <a:ea typeface="UD デジタル 教科書体 NK-R" panose="02020400000000000000" pitchFamily="18" charset="-128"/>
              </a:rPr>
              <a:t>」に該当しない、「日常生活動作が自立している期間」として捉え、平均値を算出している。</a:t>
            </a:r>
          </a:p>
        </p:txBody>
      </p:sp>
      <p:sp>
        <p:nvSpPr>
          <p:cNvPr id="2" name="テキスト ボックス 1"/>
          <p:cNvSpPr txBox="1"/>
          <p:nvPr/>
        </p:nvSpPr>
        <p:spPr>
          <a:xfrm>
            <a:off x="9420597" y="4637684"/>
            <a:ext cx="2820934" cy="584775"/>
          </a:xfrm>
          <a:prstGeom prst="rect">
            <a:avLst/>
          </a:prstGeom>
          <a:noFill/>
        </p:spPr>
        <p:txBody>
          <a:bodyPr wrap="square" rtlCol="0">
            <a:spAutoFit/>
          </a:bodyPr>
          <a:lstStyle/>
          <a:p>
            <a:r>
              <a:rPr kumimoji="1" lang="en-US" altLang="ja-JP" sz="1600" dirty="0">
                <a:latin typeface="UD デジタル 教科書体 NK-R" panose="02020400000000000000" pitchFamily="18" charset="-128"/>
                <a:ea typeface="UD デジタル 教科書体 NK-R" panose="02020400000000000000" pitchFamily="18" charset="-128"/>
              </a:rPr>
              <a:t>※</a:t>
            </a:r>
            <a:r>
              <a:rPr kumimoji="1" lang="ja-JP" altLang="en-US" sz="1600" dirty="0">
                <a:latin typeface="UD デジタル 教科書体 NK-R" panose="02020400000000000000" pitchFamily="18" charset="-128"/>
                <a:ea typeface="UD デジタル 教科書体 NK-R" panose="02020400000000000000" pitchFamily="18" charset="-128"/>
              </a:rPr>
              <a:t>健康だと思う市民の割合</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①＋②＝</a:t>
            </a:r>
            <a:r>
              <a:rPr kumimoji="1" lang="en-US" altLang="ja-JP" sz="1600" dirty="0">
                <a:latin typeface="UD デジタル 教科書体 NK-R" panose="02020400000000000000" pitchFamily="18" charset="-128"/>
                <a:ea typeface="UD デジタル 教科書体 NK-R" panose="02020400000000000000" pitchFamily="18" charset="-128"/>
              </a:rPr>
              <a:t>80.8</a:t>
            </a:r>
            <a:r>
              <a:rPr kumimoji="1" lang="ja-JP" altLang="en-US" sz="1600" dirty="0">
                <a:latin typeface="UD デジタル 教科書体 NK-R" panose="02020400000000000000" pitchFamily="18" charset="-128"/>
                <a:ea typeface="UD デジタル 教科書体 NK-R" panose="02020400000000000000" pitchFamily="18" charset="-128"/>
              </a:rPr>
              <a:t>％</a:t>
            </a:r>
          </a:p>
        </p:txBody>
      </p:sp>
      <p:pic>
        <p:nvPicPr>
          <p:cNvPr id="3" name="図 2"/>
          <p:cNvPicPr>
            <a:picLocks noChangeAspect="1"/>
          </p:cNvPicPr>
          <p:nvPr/>
        </p:nvPicPr>
        <p:blipFill>
          <a:blip r:embed="rId3"/>
          <a:stretch>
            <a:fillRect/>
          </a:stretch>
        </p:blipFill>
        <p:spPr>
          <a:xfrm>
            <a:off x="6857468" y="5386801"/>
            <a:ext cx="4038600" cy="1190625"/>
          </a:xfrm>
          <a:prstGeom prst="rect">
            <a:avLst/>
          </a:prstGeom>
        </p:spPr>
      </p:pic>
      <p:graphicFrame>
        <p:nvGraphicFramePr>
          <p:cNvPr id="14" name="グラフ 13"/>
          <p:cNvGraphicFramePr>
            <a:graphicFrameLocks/>
          </p:cNvGraphicFramePr>
          <p:nvPr>
            <p:extLst>
              <p:ext uri="{D42A27DB-BD31-4B8C-83A1-F6EECF244321}">
                <p14:modId xmlns:p14="http://schemas.microsoft.com/office/powerpoint/2010/main" val="1819062254"/>
              </p:ext>
            </p:extLst>
          </p:nvPr>
        </p:nvGraphicFramePr>
        <p:xfrm>
          <a:off x="6533617" y="2513886"/>
          <a:ext cx="3600451" cy="27432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図 5"/>
          <p:cNvPicPr>
            <a:picLocks noChangeAspect="1"/>
          </p:cNvPicPr>
          <p:nvPr/>
        </p:nvPicPr>
        <p:blipFill>
          <a:blip r:embed="rId5"/>
          <a:stretch>
            <a:fillRect/>
          </a:stretch>
        </p:blipFill>
        <p:spPr>
          <a:xfrm>
            <a:off x="512168" y="4190657"/>
            <a:ext cx="3164579" cy="1114923"/>
          </a:xfrm>
          <a:prstGeom prst="rect">
            <a:avLst/>
          </a:prstGeom>
        </p:spPr>
      </p:pic>
      <p:sp>
        <p:nvSpPr>
          <p:cNvPr id="4" name="正方形/長方形 3"/>
          <p:cNvSpPr/>
          <p:nvPr/>
        </p:nvSpPr>
        <p:spPr>
          <a:xfrm>
            <a:off x="6374020" y="1464620"/>
            <a:ext cx="5413168" cy="923330"/>
          </a:xfrm>
          <a:prstGeom prst="rect">
            <a:avLst/>
          </a:prstGeom>
        </p:spPr>
        <p:txBody>
          <a:bodyPr wrap="square">
            <a:spAutoFit/>
          </a:bodyPr>
          <a:lstStyle/>
          <a:p>
            <a:r>
              <a:rPr lang="ja-JP" altLang="en-US" dirty="0">
                <a:latin typeface="UD デジタル 教科書体 NK-R" panose="02020400000000000000" pitchFamily="18" charset="-128"/>
                <a:ea typeface="UD デジタル 教科書体 NK-R" panose="02020400000000000000" pitchFamily="18" charset="-128"/>
              </a:rPr>
              <a:t>健康を意識し、行動することで、年齢や性別、社会・経済的な立場、疾病や障害の有無にかかわらず、健康を感じられる人の増加を目指します。</a:t>
            </a:r>
            <a:endParaRPr lang="ja-JP" altLang="en-US" dirty="0"/>
          </a:p>
        </p:txBody>
      </p:sp>
      <p:sp>
        <p:nvSpPr>
          <p:cNvPr id="5" name="スライド番号プレースホルダー 4"/>
          <p:cNvSpPr>
            <a:spLocks noGrp="1"/>
          </p:cNvSpPr>
          <p:nvPr>
            <p:ph type="sldNum" sz="quarter" idx="12"/>
          </p:nvPr>
        </p:nvSpPr>
        <p:spPr/>
        <p:txBody>
          <a:bodyPr/>
          <a:lstStyle/>
          <a:p>
            <a:fld id="{751D15A4-3738-4E47-9CFF-156915CB89CC}" type="slidenum">
              <a:rPr kumimoji="1" lang="ja-JP" altLang="en-US" smtClean="0"/>
              <a:t>15</a:t>
            </a:fld>
            <a:endParaRPr kumimoji="1" lang="ja-JP" altLang="en-US"/>
          </a:p>
        </p:txBody>
      </p:sp>
    </p:spTree>
    <p:extLst>
      <p:ext uri="{BB962C8B-B14F-4D97-AF65-F5344CB8AC3E}">
        <p14:creationId xmlns:p14="http://schemas.microsoft.com/office/powerpoint/2010/main" val="216723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2201557"/>
            <a:ext cx="12192000" cy="2454886"/>
          </a:xfrm>
          <a:solidFill>
            <a:schemeClr val="accent5">
              <a:lumMod val="50000"/>
            </a:schemeClr>
          </a:solidFill>
        </p:spPr>
        <p:txBody>
          <a:bodyPr anchor="ctr" anchorCtr="0">
            <a:normAutofit/>
          </a:bodyPr>
          <a:lstStyle/>
          <a:p>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第４次計画に向けた分野毎の</a:t>
            </a:r>
            <a:r>
              <a:rPr lang="en-US" altLang="ja-JP" dirty="0">
                <a:solidFill>
                  <a:schemeClr val="bg1"/>
                </a:solidFill>
                <a:latin typeface="UD デジタル 教科書体 NK-B" panose="02020700000000000000" pitchFamily="18" charset="-128"/>
                <a:ea typeface="UD デジタル 教科書体 NK-B" panose="02020700000000000000" pitchFamily="18" charset="-128"/>
              </a:rPr>
              <a:t/>
            </a:r>
            <a:br>
              <a:rPr lang="en-US" altLang="ja-JP" dirty="0">
                <a:solidFill>
                  <a:schemeClr val="bg1"/>
                </a:solidFill>
                <a:latin typeface="UD デジタル 教科書体 NK-B" panose="02020700000000000000" pitchFamily="18" charset="-128"/>
                <a:ea typeface="UD デジタル 教科書体 NK-B" panose="02020700000000000000" pitchFamily="18" charset="-128"/>
              </a:rPr>
            </a:br>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主な課題などの整理</a:t>
            </a:r>
            <a:r>
              <a:rPr lang="en-US" altLang="ja-JP" dirty="0">
                <a:solidFill>
                  <a:schemeClr val="bg1"/>
                </a:solidFill>
                <a:latin typeface="UD デジタル 教科書体 NK-B" panose="02020700000000000000" pitchFamily="18" charset="-128"/>
                <a:ea typeface="UD デジタル 教科書体 NK-B" panose="02020700000000000000" pitchFamily="18" charset="-128"/>
              </a:rPr>
              <a:t/>
            </a:r>
            <a:br>
              <a:rPr lang="en-US" altLang="ja-JP" dirty="0">
                <a:solidFill>
                  <a:schemeClr val="bg1"/>
                </a:solidFill>
                <a:latin typeface="UD デジタル 教科書体 NK-B" panose="02020700000000000000" pitchFamily="18" charset="-128"/>
                <a:ea typeface="UD デジタル 教科書体 NK-B" panose="02020700000000000000" pitchFamily="18" charset="-128"/>
              </a:rPr>
            </a:br>
            <a:r>
              <a:rPr lang="ja-JP" altLang="en-US" sz="4800" dirty="0">
                <a:solidFill>
                  <a:schemeClr val="bg1"/>
                </a:solidFill>
                <a:latin typeface="UD デジタル 教科書体 NK-B" panose="02020700000000000000" pitchFamily="18" charset="-128"/>
                <a:ea typeface="UD デジタル 教科書体 NK-B" panose="02020700000000000000" pitchFamily="18" charset="-128"/>
              </a:rPr>
              <a:t>（第３章・第</a:t>
            </a:r>
            <a:r>
              <a:rPr lang="en-US" altLang="ja-JP" sz="4800" dirty="0">
                <a:solidFill>
                  <a:schemeClr val="bg1"/>
                </a:solidFill>
                <a:latin typeface="UD デジタル 教科書体 NK-B" panose="02020700000000000000" pitchFamily="18" charset="-128"/>
                <a:ea typeface="UD デジタル 教科書体 NK-B" panose="02020700000000000000" pitchFamily="18" charset="-128"/>
              </a:rPr>
              <a:t>4</a:t>
            </a:r>
            <a:r>
              <a:rPr lang="ja-JP" altLang="en-US" sz="4800" dirty="0">
                <a:solidFill>
                  <a:schemeClr val="bg1"/>
                </a:solidFill>
                <a:latin typeface="UD デジタル 教科書体 NK-B" panose="02020700000000000000" pitchFamily="18" charset="-128"/>
                <a:ea typeface="UD デジタル 教科書体 NK-B" panose="02020700000000000000" pitchFamily="18" charset="-128"/>
              </a:rPr>
              <a:t>章）</a:t>
            </a:r>
            <a:endParaRPr lang="ja-JP" altLang="en-US"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スライド番号プレースホルダー 2"/>
          <p:cNvSpPr>
            <a:spLocks noGrp="1"/>
          </p:cNvSpPr>
          <p:nvPr>
            <p:ph type="sldNum" sz="quarter" idx="12"/>
          </p:nvPr>
        </p:nvSpPr>
        <p:spPr/>
        <p:txBody>
          <a:bodyPr/>
          <a:lstStyle/>
          <a:p>
            <a:fld id="{751D15A4-3738-4E47-9CFF-156915CB89CC}" type="slidenum">
              <a:rPr kumimoji="1" lang="ja-JP" altLang="en-US" smtClean="0"/>
              <a:t>16</a:t>
            </a:fld>
            <a:endParaRPr kumimoji="1" lang="ja-JP" altLang="en-US"/>
          </a:p>
        </p:txBody>
      </p:sp>
      <p:sp>
        <p:nvSpPr>
          <p:cNvPr id="4" name="正方形/長方形 3"/>
          <p:cNvSpPr/>
          <p:nvPr/>
        </p:nvSpPr>
        <p:spPr>
          <a:xfrm>
            <a:off x="-179111" y="918509"/>
            <a:ext cx="8173039" cy="707886"/>
          </a:xfrm>
          <a:prstGeom prst="rect">
            <a:avLst/>
          </a:prstGeom>
        </p:spPr>
        <p:txBody>
          <a:bodyPr wrap="square">
            <a:spAutoFit/>
          </a:bodyPr>
          <a:lstStyle/>
          <a:p>
            <a:r>
              <a:rPr lang="ja-JP" altLang="en-US" sz="4000" dirty="0">
                <a:latin typeface="UD デジタル 教科書体 NK-B" panose="02020700000000000000" pitchFamily="18" charset="-128"/>
                <a:ea typeface="UD デジタル 教科書体 NK-B" panose="02020700000000000000" pitchFamily="18" charset="-128"/>
              </a:rPr>
              <a:t>　審議事項（３）に向けての補足説明</a:t>
            </a:r>
            <a:endParaRPr lang="en-US" altLang="ja-JP" sz="4000" dirty="0">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429366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1866"/>
            <a:ext cx="12192000" cy="431776"/>
          </a:xfrm>
          <a:prstGeom prst="rect">
            <a:avLst/>
          </a:prstGeom>
          <a:solidFill>
            <a:schemeClr val="accent5">
              <a:lumMod val="75000"/>
            </a:schemeClr>
          </a:solidFill>
        </p:spPr>
        <p:txBody>
          <a:bodyPr wrap="square" tIns="72000" bIns="0" rtlCol="0" anchor="ctr" anchorCtr="0">
            <a:spAutoFit/>
          </a:bodyPr>
          <a:lstStyle/>
          <a:p>
            <a:pPr>
              <a:lnSpc>
                <a:spcPts val="2800"/>
              </a:lnSpc>
            </a:pPr>
            <a:r>
              <a:rPr kumimoji="1" lang="ja-JP" altLang="en-US" sz="2800" dirty="0">
                <a:solidFill>
                  <a:schemeClr val="bg1"/>
                </a:solidFill>
                <a:latin typeface="UD デジタル 教科書体 NK-B" panose="02020700000000000000" pitchFamily="18" charset="-128"/>
                <a:ea typeface="UD デジタル 教科書体 NK-B" panose="02020700000000000000" pitchFamily="18" charset="-128"/>
              </a:rPr>
              <a:t>　計画の骨子（案）について　　構成案　</a:t>
            </a:r>
            <a:r>
              <a:rPr kumimoji="1" lang="en-US" altLang="ja-JP" sz="2800" dirty="0">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2800" dirty="0">
                <a:solidFill>
                  <a:schemeClr val="bg1"/>
                </a:solidFill>
                <a:latin typeface="UD デジタル 教科書体 NK-B" panose="02020700000000000000" pitchFamily="18" charset="-128"/>
                <a:ea typeface="UD デジタル 教科書体 NK-B" panose="02020700000000000000" pitchFamily="18" charset="-128"/>
              </a:rPr>
              <a:t>　資料１より抜粋</a:t>
            </a:r>
          </a:p>
        </p:txBody>
      </p:sp>
      <p:graphicFrame>
        <p:nvGraphicFramePr>
          <p:cNvPr id="5" name="表 4"/>
          <p:cNvGraphicFramePr>
            <a:graphicFrameLocks noGrp="1"/>
          </p:cNvGraphicFramePr>
          <p:nvPr>
            <p:extLst>
              <p:ext uri="{D42A27DB-BD31-4B8C-83A1-F6EECF244321}">
                <p14:modId xmlns:p14="http://schemas.microsoft.com/office/powerpoint/2010/main" val="2470888313"/>
              </p:ext>
            </p:extLst>
          </p:nvPr>
        </p:nvGraphicFramePr>
        <p:xfrm>
          <a:off x="129768" y="466924"/>
          <a:ext cx="11879455" cy="6339840"/>
        </p:xfrm>
        <a:graphic>
          <a:graphicData uri="http://schemas.openxmlformats.org/drawingml/2006/table">
            <a:tbl>
              <a:tblPr firstRow="1" firstCol="1" bandRow="1"/>
              <a:tblGrid>
                <a:gridCol w="4437643">
                  <a:extLst>
                    <a:ext uri="{9D8B030D-6E8A-4147-A177-3AD203B41FA5}">
                      <a16:colId xmlns:a16="http://schemas.microsoft.com/office/drawing/2014/main" val="1021678794"/>
                    </a:ext>
                  </a:extLst>
                </a:gridCol>
                <a:gridCol w="3808023">
                  <a:extLst>
                    <a:ext uri="{9D8B030D-6E8A-4147-A177-3AD203B41FA5}">
                      <a16:colId xmlns:a16="http://schemas.microsoft.com/office/drawing/2014/main" val="3729213696"/>
                    </a:ext>
                  </a:extLst>
                </a:gridCol>
                <a:gridCol w="3633789">
                  <a:extLst>
                    <a:ext uri="{9D8B030D-6E8A-4147-A177-3AD203B41FA5}">
                      <a16:colId xmlns:a16="http://schemas.microsoft.com/office/drawing/2014/main" val="4127938166"/>
                    </a:ext>
                  </a:extLst>
                </a:gridCol>
              </a:tblGrid>
              <a:tr h="97536">
                <a:tc>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章</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spcAft>
                          <a:spcPts val="0"/>
                        </a:spcAft>
                      </a:pPr>
                      <a:r>
                        <a:rPr lang="ja-JP" altLang="en-US"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主な内容</a:t>
                      </a:r>
                      <a:endParaRPr lang="ja-JP" sz="16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086320981"/>
                  </a:ext>
                </a:extLst>
              </a:tr>
              <a:tr h="469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第１章　計画策定にあたって</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１．計画策定の趣旨</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（策定の背景、位置づけ、計画期間、国・県の動向など）</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２．第</a:t>
                      </a: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3</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次健康プランの達成状況</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（目標の達成状況など）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196780277"/>
                  </a:ext>
                </a:extLst>
              </a:tr>
              <a:tr h="939238">
                <a:tc>
                  <a:txBody>
                    <a:bodyPr/>
                    <a:lstStyle/>
                    <a:p>
                      <a:pPr>
                        <a:spcAft>
                          <a:spcPts val="0"/>
                        </a:spcAft>
                      </a:pP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第２章　健康づくりをめぐる現状と</a:t>
                      </a:r>
                      <a:endParaRPr lang="en-US" alt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2400" kern="100" baseline="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課題</a:t>
                      </a:r>
                      <a:r>
                        <a:rPr lang="en-US"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23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１．人口等の統計データ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（人口、出生・死亡、平均寿命・健康寿命、医療・介護の状況など）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２．健康づくり事業等のデータ</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（乳幼児、小中学生の状況、健（検）診の状況、地域活動等の状況など）</a:t>
                      </a:r>
                      <a:endParaRPr lang="en-US" altLang="ja-JP" sz="14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３．健康に関する市民意識</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（アンケート）</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４．今後の取り組み課題</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（第４次健康プランの取組につながる課題として）</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674231688"/>
                  </a:ext>
                </a:extLst>
              </a:tr>
              <a:tr h="500029">
                <a:tc>
                  <a:txBody>
                    <a:bodyPr/>
                    <a:lstStyle/>
                    <a:p>
                      <a:pPr>
                        <a:spcAft>
                          <a:spcPts val="0"/>
                        </a:spcAft>
                      </a:pPr>
                      <a:r>
                        <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第３章　基本理念・施策体系</a:t>
                      </a: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gridSpan="2">
                  <a:txBody>
                    <a:bodyPr/>
                    <a:lstStyle/>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１．基本理念</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（基本理念、到達目標）</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２．基本方針</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a:t>
                      </a:r>
                      <a:r>
                        <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4</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次プランを進める方針）</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３．取組分野</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（栄養・食生活～生きることへの支援、重点的な取組）</a:t>
                      </a:r>
                      <a:endParaRPr lang="en-US" alt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４．施策体系</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（第４次しろい健康プランの施策体系）</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hMerge="1">
                  <a:txBody>
                    <a:bodyPr/>
                    <a:lstStyle/>
                    <a:p>
                      <a:endParaRPr kumimoji="1" lang="ja-JP" altLang="en-US"/>
                    </a:p>
                  </a:txBody>
                  <a:tcPr/>
                </a:tc>
                <a:extLst>
                  <a:ext uri="{0D108BD9-81ED-4DB2-BD59-A6C34878D82A}">
                    <a16:rowId xmlns:a16="http://schemas.microsoft.com/office/drawing/2014/main" val="2691915836"/>
                  </a:ext>
                </a:extLst>
              </a:tr>
              <a:tr h="1599248">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第４章　計画の展開</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a:txBody>
                    <a:bodyPr/>
                    <a:lstStyle/>
                    <a:p>
                      <a:pPr>
                        <a:spcAft>
                          <a:spcPts val="0"/>
                        </a:spcAft>
                      </a:pPr>
                      <a:r>
                        <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Ⅰ</a:t>
                      </a:r>
                      <a:r>
                        <a:rPr lang="ja-JP" altLang="en-US" sz="1600" kern="100" dirty="0" err="1">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栄養・食生活</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Ⅱ．身体活動・運動</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Ⅲ．</a:t>
                      </a:r>
                      <a:r>
                        <a:rPr lang="ja-JP" sz="1600" kern="100" dirty="0">
                          <a:solidFill>
                            <a:schemeClr val="tx1"/>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休養・こころの健康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Ⅳ．飲酒・喫煙</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Ⅴ．歯・口腔の健康</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Ⅵ．生活習慣病予防</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Ⅶ．自然に健康になれる環境づくり</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Ⅷ．地域とのつながりの支援</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spcAft>
                          <a:spcPts val="0"/>
                        </a:spcAft>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Ⅸ．生きることへの支援</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tc>
                  <a:txBody>
                    <a:bodyPr/>
                    <a:lstStyle/>
                    <a:p>
                      <a:pPr>
                        <a:spcAft>
                          <a:spcPts val="0"/>
                        </a:spcAft>
                      </a:pP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（主な健康課題、取組の方向性、施策と事業など）</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solidFill>
                      <a:srgbClr val="FFCCFF"/>
                    </a:solidFill>
                  </a:tcPr>
                </a:tc>
                <a:extLst>
                  <a:ext uri="{0D108BD9-81ED-4DB2-BD59-A6C34878D82A}">
                    <a16:rowId xmlns:a16="http://schemas.microsoft.com/office/drawing/2014/main" val="2174315046"/>
                  </a:ext>
                </a:extLst>
              </a:tr>
              <a:tr h="520065">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第５章　計画の推進</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gridSpan="2">
                  <a:txBody>
                    <a:bodyPr/>
                    <a:lstStyle/>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a:t>
                      </a:r>
                      <a:r>
                        <a:rPr 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PDCA</a:t>
                      </a: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サイクルによる計画の進行管理</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２．計画の評価体制</a:t>
                      </a:r>
                      <a:endParaRPr lang="en-US"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279400" marR="0" lvl="0" indent="-279400" algn="l" defTabSz="914400" rtl="0" eaLnBrk="1" fontAlgn="auto" latinLnBrk="0" hangingPunct="1">
                        <a:lnSpc>
                          <a:spcPct val="100000"/>
                        </a:lnSpc>
                        <a:spcBef>
                          <a:spcPts val="0"/>
                        </a:spcBef>
                        <a:spcAft>
                          <a:spcPts val="0"/>
                        </a:spcAft>
                        <a:buClrTx/>
                        <a:buSzTx/>
                        <a:buFontTx/>
                        <a:buNone/>
                        <a:tabLst/>
                        <a:defRPr/>
                      </a:pPr>
                      <a:r>
                        <a:rPr lang="ja-JP" alt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３．ライフコースアプローチの視点</a:t>
                      </a: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（子ども、女性、高齢者）</a:t>
                      </a:r>
                      <a:endParaRPr lang="ja-JP" sz="12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548875433"/>
                  </a:ext>
                </a:extLst>
              </a:tr>
              <a:tr h="317183">
                <a:tc>
                  <a:txBody>
                    <a:bodyPr/>
                    <a:lstStyle/>
                    <a:p>
                      <a:pPr>
                        <a:spcAft>
                          <a:spcPts val="0"/>
                        </a:spcAft>
                      </a:pPr>
                      <a:r>
                        <a:rPr lang="ja-JP" altLang="en-US"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資料編</a:t>
                      </a:r>
                      <a:endParaRPr lang="ja-JP" sz="2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１．第４次しろい健康プラン策定経過</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２．白井市附属機関条例（一部抜粋）</a:t>
                      </a:r>
                    </a:p>
                    <a:p>
                      <a:pPr>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３．</a:t>
                      </a:r>
                      <a:r>
                        <a:rPr lang="ja-JP" sz="1600" kern="100" spc="-3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白井庁内健康づくり推進会議設置要綱</a:t>
                      </a:r>
                      <a:endPar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21600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232091178"/>
                  </a:ext>
                </a:extLst>
              </a:tr>
            </a:tbl>
          </a:graphicData>
        </a:graphic>
      </p:graphicFrame>
      <p:sp>
        <p:nvSpPr>
          <p:cNvPr id="7" name="右中かっこ 6"/>
          <p:cNvSpPr/>
          <p:nvPr/>
        </p:nvSpPr>
        <p:spPr>
          <a:xfrm>
            <a:off x="8277958" y="3233530"/>
            <a:ext cx="190181" cy="198558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17</a:t>
            </a:fld>
            <a:endParaRPr kumimoji="1" lang="ja-JP" altLang="en-US"/>
          </a:p>
        </p:txBody>
      </p:sp>
    </p:spTree>
    <p:extLst>
      <p:ext uri="{BB962C8B-B14F-4D97-AF65-F5344CB8AC3E}">
        <p14:creationId xmlns:p14="http://schemas.microsoft.com/office/powerpoint/2010/main" val="2763300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2131"/>
            <a:ext cx="12192000" cy="584775"/>
          </a:xfrm>
          <a:prstGeom prst="rect">
            <a:avLst/>
          </a:prstGeom>
          <a:solidFill>
            <a:schemeClr val="accent5">
              <a:lumMod val="75000"/>
            </a:schemeClr>
          </a:solidFill>
        </p:spPr>
        <p:txBody>
          <a:bodyPr wrap="square" rtlCol="0">
            <a:spAutoFit/>
          </a:bodyPr>
          <a:lstStyle/>
          <a:p>
            <a:r>
              <a:rPr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具体的な取組に向けての分野ごとの主な課題の整理・まとめ</a:t>
            </a:r>
            <a:r>
              <a:rPr lang="ja-JP" altLang="en-US" sz="1600" dirty="0">
                <a:solidFill>
                  <a:schemeClr val="bg1"/>
                </a:solidFill>
                <a:latin typeface="UD デジタル 教科書体 NK-B" panose="02020700000000000000" pitchFamily="18" charset="-128"/>
                <a:ea typeface="UD デジタル 教科書体 NK-B" panose="02020700000000000000" pitchFamily="18" charset="-128"/>
              </a:rPr>
              <a:t>（第３章・第４章）</a:t>
            </a:r>
            <a:endParaRPr kumimoji="1" lang="ja-JP" altLang="en-US" sz="3600" dirty="0">
              <a:solidFill>
                <a:schemeClr val="bg1"/>
              </a:solidFill>
              <a:latin typeface="UD デジタル 教科書体 NK-B" panose="02020700000000000000" pitchFamily="18" charset="-128"/>
              <a:ea typeface="UD デジタル 教科書体 NK-B" panose="02020700000000000000" pitchFamily="18" charset="-128"/>
            </a:endParaRPr>
          </a:p>
        </p:txBody>
      </p:sp>
      <p:graphicFrame>
        <p:nvGraphicFramePr>
          <p:cNvPr id="6" name="表 5"/>
          <p:cNvGraphicFramePr>
            <a:graphicFrameLocks noGrp="1"/>
          </p:cNvGraphicFramePr>
          <p:nvPr>
            <p:extLst>
              <p:ext uri="{D42A27DB-BD31-4B8C-83A1-F6EECF244321}">
                <p14:modId xmlns:p14="http://schemas.microsoft.com/office/powerpoint/2010/main" val="1267553225"/>
              </p:ext>
            </p:extLst>
          </p:nvPr>
        </p:nvGraphicFramePr>
        <p:xfrm>
          <a:off x="209550" y="1184976"/>
          <a:ext cx="11772900" cy="5238814"/>
        </p:xfrm>
        <a:graphic>
          <a:graphicData uri="http://schemas.openxmlformats.org/drawingml/2006/table">
            <a:tbl>
              <a:tblPr/>
              <a:tblGrid>
                <a:gridCol w="441659">
                  <a:extLst>
                    <a:ext uri="{9D8B030D-6E8A-4147-A177-3AD203B41FA5}">
                      <a16:colId xmlns:a16="http://schemas.microsoft.com/office/drawing/2014/main" val="1838642385"/>
                    </a:ext>
                  </a:extLst>
                </a:gridCol>
                <a:gridCol w="5435771">
                  <a:extLst>
                    <a:ext uri="{9D8B030D-6E8A-4147-A177-3AD203B41FA5}">
                      <a16:colId xmlns:a16="http://schemas.microsoft.com/office/drawing/2014/main" val="679650373"/>
                    </a:ext>
                  </a:extLst>
                </a:gridCol>
                <a:gridCol w="410073">
                  <a:extLst>
                    <a:ext uri="{9D8B030D-6E8A-4147-A177-3AD203B41FA5}">
                      <a16:colId xmlns:a16="http://schemas.microsoft.com/office/drawing/2014/main" val="2522721665"/>
                    </a:ext>
                  </a:extLst>
                </a:gridCol>
                <a:gridCol w="5485397">
                  <a:extLst>
                    <a:ext uri="{9D8B030D-6E8A-4147-A177-3AD203B41FA5}">
                      <a16:colId xmlns:a16="http://schemas.microsoft.com/office/drawing/2014/main" val="66075365"/>
                    </a:ext>
                  </a:extLst>
                </a:gridCol>
              </a:tblGrid>
              <a:tr h="209564">
                <a:tc>
                  <a:txBody>
                    <a:bodyPr/>
                    <a:lstStyle/>
                    <a:p>
                      <a:pPr>
                        <a:lnSpc>
                          <a:spcPts val="900"/>
                        </a:lnSpc>
                      </a:pPr>
                      <a:endParaRPr kumimoji="1" lang="ja-JP" altLang="en-US" sz="1150" dirty="0">
                        <a:latin typeface="UD デジタル 教科書体 NK-R" panose="02020400000000000000" pitchFamily="18" charset="-128"/>
                        <a:ea typeface="UD デジタル 教科書体 NK-R" panose="02020400000000000000" pitchFamily="18"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solidFill>
                        <a:schemeClr val="tx1"/>
                      </a:solidFill>
                      <a:prstDash val="soli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pPr>
                      <a:r>
                        <a:rPr kumimoji="1" lang="ja-JP" altLang="en-US" sz="1150" dirty="0">
                          <a:latin typeface="UD デジタル 教科書体 NK-R" panose="02020400000000000000" pitchFamily="18" charset="-128"/>
                          <a:ea typeface="UD デジタル 教科書体 NK-R" panose="02020400000000000000" pitchFamily="18" charset="-128"/>
                        </a:rPr>
                        <a:t>市民の現状と課題・国県の方向</a:t>
                      </a:r>
                      <a:endParaRPr kumimoji="1" lang="ja-JP" altLang="en-US" sz="1150" dirty="0">
                        <a:solidFill>
                          <a:srgbClr val="FF0000"/>
                        </a:solidFill>
                        <a:latin typeface="UD デジタル 教科書体 NK-R" panose="02020400000000000000" pitchFamily="18" charset="-128"/>
                        <a:ea typeface="UD デジタル 教科書体 NK-R" panose="02020400000000000000" pitchFamily="18" charset="-128"/>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pPr>
                      <a:endParaRPr kumimoji="1" lang="ja-JP" altLang="en-US" sz="1150" dirty="0">
                        <a:latin typeface="UD デジタル 教科書体 NK-R" panose="02020400000000000000" pitchFamily="18" charset="-128"/>
                        <a:ea typeface="UD デジタル 教科書体 NK-R" panose="020204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50" dirty="0">
                          <a:latin typeface="UD デジタル 教科書体 NK-R" panose="02020400000000000000" pitchFamily="18" charset="-128"/>
                          <a:ea typeface="UD デジタル 教科書体 NK-R" panose="02020400000000000000" pitchFamily="18" charset="-128"/>
                        </a:rPr>
                        <a:t>市民の現状と課題・国県の方向</a:t>
                      </a:r>
                      <a:endParaRPr kumimoji="1" lang="ja-JP" altLang="en-US" sz="1150" dirty="0">
                        <a:solidFill>
                          <a:srgbClr val="FF0000"/>
                        </a:solidFill>
                        <a:latin typeface="UD デジタル 教科書体 NK-R" panose="02020400000000000000" pitchFamily="18" charset="-128"/>
                        <a:ea typeface="UD デジタル 教科書体 NK-R" panose="02020400000000000000" pitchFamily="18" charset="-128"/>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30069914"/>
                  </a:ext>
                </a:extLst>
              </a:tr>
              <a:tr h="1516811">
                <a:tc>
                  <a:txBody>
                    <a:bodyPr/>
                    <a:lstStyle/>
                    <a:p>
                      <a:pPr algn="l">
                        <a:lnSpc>
                          <a:spcPts val="900"/>
                        </a:lnSpc>
                      </a:pPr>
                      <a:r>
                        <a:rPr kumimoji="1" lang="ja-JP" altLang="ja-JP" sz="115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栄養・食生活</a:t>
                      </a:r>
                      <a:endParaRPr kumimoji="1" lang="ja-JP" altLang="en-US" sz="1150" dirty="0">
                        <a:latin typeface="UD デジタル 教科書体 NK-R" panose="02020400000000000000" pitchFamily="18" charset="-128"/>
                        <a:ea typeface="UD デジタル 教科書体 NK-R" panose="02020400000000000000" pitchFamily="18" charset="-128"/>
                      </a:endParaRP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b="0" kern="1200" dirty="0" smtClean="0">
                          <a:solidFill>
                            <a:schemeClr val="tx1"/>
                          </a:solidFill>
                          <a:effectLst/>
                          <a:latin typeface="UD デジタル 教科書体 NK-B" panose="02020700000000000000" pitchFamily="18" charset="-128"/>
                          <a:ea typeface="UD デジタル 教科書体 NK-B" panose="02020700000000000000" pitchFamily="18" charset="-128"/>
                          <a:cs typeface="+mn-cs"/>
                        </a:rPr>
                        <a:t>○バランスの良い食事（野菜摂取）を実践する人の減少</a:t>
                      </a:r>
                    </a:p>
                    <a:p>
                      <a:pPr>
                        <a:lnSpc>
                          <a:spcPts val="1200"/>
                        </a:lnSpc>
                      </a:pP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1</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日</a:t>
                      </a: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3</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回主食・主菜・副菜をそろえて食べる人は、Ｒ元年度調査と同値の</a:t>
                      </a: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19</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％と低迷している。特に、副菜にあたる野菜摂取については、目標の１日</a:t>
                      </a: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5</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皿（</a:t>
                      </a: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350</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ｇ）を達成している人が増加したものの、</a:t>
                      </a: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54.0</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％が</a:t>
                      </a: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1</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～２皿の摂取にとどまっている。</a:t>
                      </a:r>
                      <a:endPar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endParaRPr>
                    </a:p>
                    <a:p>
                      <a:pPr>
                        <a:lnSpc>
                          <a:spcPts val="1200"/>
                        </a:lnSpc>
                      </a:pPr>
                      <a:r>
                        <a:rPr kumimoji="1" lang="ja-JP" altLang="en-US" sz="1150" b="0" kern="1200" dirty="0" smtClean="0">
                          <a:solidFill>
                            <a:schemeClr val="tx1"/>
                          </a:solidFill>
                          <a:effectLst/>
                          <a:latin typeface="UD デジタル 教科書体 NK-B" panose="02020700000000000000" pitchFamily="18" charset="-128"/>
                          <a:ea typeface="UD デジタル 教科書体 NK-B" panose="02020700000000000000" pitchFamily="18" charset="-128"/>
                          <a:cs typeface="+mn-cs"/>
                        </a:rPr>
                        <a:t>○減塩を実践する人の減少</a:t>
                      </a:r>
                    </a:p>
                    <a:p>
                      <a:pPr>
                        <a:lnSpc>
                          <a:spcPts val="1200"/>
                        </a:lnSpc>
                      </a:pP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減塩</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や薄味を意識している人</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が</a:t>
                      </a:r>
                      <a:r>
                        <a:rPr kumimoji="1" lang="en-US" altLang="ja-JP"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55.7</a:t>
                      </a:r>
                      <a:r>
                        <a:rPr kumimoji="1" lang="ja-JP" altLang="en-US" sz="1150" b="0" kern="1200" dirty="0" smtClean="0">
                          <a:solidFill>
                            <a:schemeClr val="tx1"/>
                          </a:solidFill>
                          <a:effectLst/>
                          <a:latin typeface="UD デジタル 教科書体 NK-R" panose="02020400000000000000" pitchFamily="18" charset="-128"/>
                          <a:ea typeface="UD デジタル 教科書体 NK-R" panose="02020400000000000000" pitchFamily="18" charset="-128"/>
                          <a:cs typeface="+mn-cs"/>
                        </a:rPr>
                        <a:t>％と減少</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しており、高血圧性疾患など生活習慣病の増加が懸念される。</a:t>
                      </a:r>
                      <a:endParaRPr kumimoji="1" lang="en-US" altLang="ja-JP" sz="1150" b="0" strike="sngStrike"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endParaRPr>
                    </a:p>
                    <a:p>
                      <a:pPr>
                        <a:lnSpc>
                          <a:spcPts val="1200"/>
                        </a:lnSpc>
                      </a:pPr>
                      <a:r>
                        <a:rPr kumimoji="1" lang="ja-JP" altLang="en-US" sz="1150" b="0"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○適正体重を維持している人の減少</a:t>
                      </a:r>
                    </a:p>
                    <a:p>
                      <a:pPr>
                        <a:lnSpc>
                          <a:spcPts val="1200"/>
                        </a:lnSpc>
                      </a:pP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子どもの肥満、若い女性のやせ、壮年期の肥満、高齢期のやせなど、ライフステージごとに異なる体重管理の課題がみられる。</a:t>
                      </a:r>
                      <a:endPar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endParaRPr>
                    </a:p>
                    <a:p>
                      <a:pPr>
                        <a:lnSpc>
                          <a:spcPts val="1200"/>
                        </a:lnSpc>
                      </a:pP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■国の目標　野菜摂取量</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350g</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食塩摂取量７ｇ　適正体重を維持している者</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62.7</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a:t>
                      </a:r>
                      <a:endParaRPr kumimoji="1" lang="ja-JP" altLang="en-US" sz="1150" b="0" dirty="0">
                        <a:latin typeface="UD デジタル 教科書体 NK-R" panose="02020400000000000000" pitchFamily="18" charset="-128"/>
                        <a:ea typeface="UD デジタル 教科書体 NK-R" panose="02020400000000000000" pitchFamily="18" charset="-128"/>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150" dirty="0">
                          <a:latin typeface="UD デジタル 教科書体 NK-R" panose="02020400000000000000" pitchFamily="18" charset="-128"/>
                          <a:ea typeface="UD デジタル 教科書体 NK-R" panose="02020400000000000000" pitchFamily="18" charset="-128"/>
                        </a:rPr>
                        <a:t>飲酒・喫煙</a:t>
                      </a:r>
                      <a:endParaRPr kumimoji="1" lang="ja-JP" altLang="en-US" sz="1150" b="0" dirty="0">
                        <a:latin typeface="UD デジタル 教科書体 NK-R" panose="02020400000000000000" pitchFamily="18" charset="-128"/>
                        <a:ea typeface="UD デジタル 教科書体 NK-R" panose="02020400000000000000" pitchFamily="18" charset="-128"/>
                      </a:endParaRPr>
                    </a:p>
                  </a:txBody>
                  <a:tcPr marL="0" marR="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b="0" dirty="0">
                          <a:solidFill>
                            <a:schemeClr val="tx1"/>
                          </a:solidFill>
                          <a:latin typeface="UD デジタル 教科書体 NK-B" panose="02020700000000000000" pitchFamily="18" charset="-128"/>
                          <a:ea typeface="UD デジタル 教科書体 NK-B" panose="02020700000000000000" pitchFamily="18" charset="-128"/>
                        </a:rPr>
                        <a:t>○飲酒の頻度・量</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飲酒の頻度や量に大きな変化はみられないが、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29.4</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％の人は</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日の飲酒量が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合以上となっている。また、</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15.9%</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の人は毎日飲酒している。</a:t>
                      </a:r>
                    </a:p>
                    <a:p>
                      <a:pPr>
                        <a:lnSpc>
                          <a:spcPts val="1200"/>
                        </a:lnSpc>
                      </a:pPr>
                      <a:r>
                        <a:rPr kumimoji="1" lang="ja-JP" altLang="en-US" sz="1150" b="0" dirty="0">
                          <a:solidFill>
                            <a:schemeClr val="tx1"/>
                          </a:solidFill>
                          <a:latin typeface="UD デジタル 教科書体 NK-B" panose="02020700000000000000" pitchFamily="18" charset="-128"/>
                          <a:ea typeface="UD デジタル 教科書体 NK-B" panose="02020700000000000000" pitchFamily="18" charset="-128"/>
                        </a:rPr>
                        <a:t>○喫煙率と受動喫煙</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成人の喫煙率は</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10.8</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％で</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元年調査より</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1.7</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ポイント減少。</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受動喫煙の機会が「あった」と回答した人の割合は全ての場所で減少したが、路上での受動喫煙は</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23.7</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％の人が「あった」と回答している。</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■国の目標　生活習慣病のリスクを高める量を飲酒している者の割合　</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10</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endPar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endParaRP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　　　　　　　　　　　望まない受動喫煙のない社会の実現</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1454540"/>
                  </a:ext>
                </a:extLst>
              </a:tr>
              <a:tr h="1305330">
                <a:tc>
                  <a:txBody>
                    <a:bodyPr/>
                    <a:lstStyle/>
                    <a:p>
                      <a:pPr algn="l">
                        <a:lnSpc>
                          <a:spcPts val="900"/>
                        </a:lnSpc>
                      </a:pPr>
                      <a:r>
                        <a:rPr kumimoji="1" lang="en-US" altLang="ja-JP" sz="1150" dirty="0">
                          <a:latin typeface="UD デジタル 教科書体 NK-R" panose="02020400000000000000" pitchFamily="18" charset="-128"/>
                          <a:ea typeface="UD デジタル 教科書体 NK-R" panose="02020400000000000000" pitchFamily="18" charset="-128"/>
                        </a:rPr>
                        <a:t> </a:t>
                      </a:r>
                      <a:r>
                        <a:rPr kumimoji="1" lang="ja-JP" altLang="en-US" sz="1150" dirty="0">
                          <a:latin typeface="UD デジタル 教科書体 NK-R" panose="02020400000000000000" pitchFamily="18" charset="-128"/>
                          <a:ea typeface="UD デジタル 教科書体 NK-R" panose="02020400000000000000" pitchFamily="18" charset="-128"/>
                        </a:rPr>
                        <a:t>身体活動・</a:t>
                      </a: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b="0"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○運動習慣がある人の増加</a:t>
                      </a:r>
                    </a:p>
                    <a:p>
                      <a:pPr>
                        <a:lnSpc>
                          <a:spcPts val="1200"/>
                        </a:lnSpc>
                      </a:pP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運動を週２回以上している人の割合は</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59.3</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％で、</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R</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元年調査より</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13.6</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ポイント増加。</a:t>
                      </a:r>
                      <a:endPar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endParaRPr>
                    </a:p>
                    <a:p>
                      <a:pPr>
                        <a:lnSpc>
                          <a:spcPts val="1200"/>
                        </a:lnSpc>
                      </a:pP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一方で、ライフステージ別にみると、壮年期層は他の年代より「していない（できない）」と回答した割合が高く、運動習慣が「あまり良くない・良くない」と感じている人が多い。</a:t>
                      </a:r>
                      <a:endPar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endParaRPr>
                    </a:p>
                    <a:p>
                      <a:pPr>
                        <a:lnSpc>
                          <a:spcPts val="1200"/>
                        </a:lnSpc>
                      </a:pPr>
                      <a:r>
                        <a:rPr kumimoji="1" lang="ja-JP" altLang="en-US" sz="1150" b="0"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〇</a:t>
                      </a:r>
                      <a:r>
                        <a:rPr kumimoji="1" lang="en-US" altLang="ja-JP" sz="1150" b="0"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1</a:t>
                      </a:r>
                      <a:r>
                        <a:rPr kumimoji="1" lang="ja-JP" altLang="en-US" sz="1150" b="0" kern="1200" dirty="0">
                          <a:solidFill>
                            <a:schemeClr val="tx1"/>
                          </a:solidFill>
                          <a:effectLst/>
                          <a:latin typeface="UD デジタル 教科書体 NK-B" panose="02020700000000000000" pitchFamily="18" charset="-128"/>
                          <a:ea typeface="UD デジタル 教科書体 NK-B" panose="02020700000000000000" pitchFamily="18" charset="-128"/>
                          <a:cs typeface="+mn-cs"/>
                        </a:rPr>
                        <a:t>日の平均歩数の状況</a:t>
                      </a:r>
                    </a:p>
                    <a:p>
                      <a:pPr>
                        <a:lnSpc>
                          <a:spcPts val="1200"/>
                        </a:lnSpc>
                      </a:pP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１日の平均歩数は「</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4,000</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6,000</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未満」が</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24.8</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％で最も割合が高い。国が示す推奨歩数に達している割合は</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20</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64</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歳が</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21.1</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65</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歳以上が</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24.6</a:t>
                      </a:r>
                      <a:r>
                        <a:rPr kumimoji="1" lang="ja-JP" altLang="en-US"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％となっている。</a:t>
                      </a:r>
                    </a:p>
                    <a:p>
                      <a:pPr>
                        <a:lnSpc>
                          <a:spcPts val="1200"/>
                        </a:lnSpc>
                      </a:pP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■国の目標　</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1</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日の歩数　</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20</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64</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歳 </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8,000</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歩　</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65</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歳以上</a:t>
                      </a:r>
                      <a:r>
                        <a:rPr kumimoji="1" lang="en-US"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 6,000</a:t>
                      </a:r>
                      <a:r>
                        <a:rPr kumimoji="1" lang="ja-JP" altLang="ja-JP" sz="1150" b="0" kern="1200" dirty="0">
                          <a:solidFill>
                            <a:schemeClr val="tx1"/>
                          </a:solidFill>
                          <a:effectLst/>
                          <a:latin typeface="UD デジタル 教科書体 NK-R" panose="02020400000000000000" pitchFamily="18" charset="-128"/>
                          <a:ea typeface="UD デジタル 教科書体 NK-R" panose="02020400000000000000" pitchFamily="18" charset="-128"/>
                          <a:cs typeface="+mn-cs"/>
                        </a:rPr>
                        <a:t>歩</a:t>
                      </a:r>
                      <a:endParaRPr kumimoji="1" lang="ja-JP" altLang="en-US" sz="1150" b="0" dirty="0">
                        <a:latin typeface="UD デジタル 教科書体 NK-R" panose="02020400000000000000" pitchFamily="18" charset="-128"/>
                        <a:ea typeface="UD デジタル 教科書体 NK-R" panose="02020400000000000000" pitchFamily="18" charset="-128"/>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150" dirty="0">
                          <a:latin typeface="UD デジタル 教科書体 NK-R" panose="02020400000000000000" pitchFamily="18" charset="-128"/>
                          <a:ea typeface="UD デジタル 教科書体 NK-R" panose="02020400000000000000" pitchFamily="18" charset="-128"/>
                        </a:rPr>
                        <a:t>歯・口腔の健康</a:t>
                      </a:r>
                      <a:endParaRPr kumimoji="1" lang="ja-JP" altLang="en-US" sz="1150" b="0" dirty="0">
                        <a:latin typeface="UD デジタル 教科書体 NK-R" panose="02020400000000000000" pitchFamily="18" charset="-128"/>
                        <a:ea typeface="UD デジタル 教科書体 NK-R" panose="02020400000000000000" pitchFamily="18" charset="-128"/>
                      </a:endParaRPr>
                    </a:p>
                  </a:txBody>
                  <a:tcPr marL="0" marR="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b="0" dirty="0">
                          <a:solidFill>
                            <a:schemeClr val="tx1"/>
                          </a:solidFill>
                          <a:latin typeface="UD デジタル 教科書体 NK-B" panose="02020700000000000000" pitchFamily="18" charset="-128"/>
                          <a:ea typeface="UD デジタル 教科書体 NK-B" panose="02020700000000000000" pitchFamily="18" charset="-128"/>
                        </a:rPr>
                        <a:t>〇歯科疾患の罹患状況</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妊婦歯科健診の要精密検査率が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元年実績と比べ</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66.7</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R7</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）と</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15.3</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ポイント増加、</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3</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歳児におけるう蝕罹患率が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8.1</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R7</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）と県と比べて</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2.2</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ポイント高い、成人の歯周疾患健診の要精密検査率が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元年実績と比べ</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66.5</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R7</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）と</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3.8</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ポイント増加など、ライフステージごとの課題がみられる。</a:t>
                      </a:r>
                    </a:p>
                    <a:p>
                      <a:pPr>
                        <a:lnSpc>
                          <a:spcPts val="1200"/>
                        </a:lnSpc>
                      </a:pPr>
                      <a:r>
                        <a:rPr kumimoji="1" lang="ja-JP" altLang="en-US" sz="1150" b="0" dirty="0">
                          <a:solidFill>
                            <a:schemeClr val="tx1"/>
                          </a:solidFill>
                          <a:latin typeface="UD デジタル 教科書体 NK-B" panose="02020700000000000000" pitchFamily="18" charset="-128"/>
                          <a:ea typeface="UD デジタル 教科書体 NK-B" panose="02020700000000000000" pitchFamily="18" charset="-128"/>
                        </a:rPr>
                        <a:t>〇口腔機能と歯の本数</a:t>
                      </a:r>
                    </a:p>
                    <a:p>
                      <a:pPr>
                        <a:lnSpc>
                          <a:spcPts val="1200"/>
                        </a:lnSpc>
                      </a:pP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元年調査より「硬い食べ物でも普通に噛んで食べることができる人」が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3.0</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ポイント減少、「歯の本数が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28</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本以上の人」が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6.9</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ポイント減少した。</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■国の目標　　過去</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年間に歯科検診を受診した者の割合　</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95</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7388546"/>
                  </a:ext>
                </a:extLst>
              </a:tr>
              <a:tr h="1741234">
                <a:tc>
                  <a:txBody>
                    <a:bodyPr/>
                    <a:lstStyle/>
                    <a:p>
                      <a:pPr algn="l">
                        <a:lnSpc>
                          <a:spcPts val="900"/>
                        </a:lnSpc>
                      </a:pPr>
                      <a:r>
                        <a:rPr kumimoji="1" lang="ja-JP" altLang="en-US" sz="1150" dirty="0">
                          <a:latin typeface="UD デジタル 教科書体 NK-R" panose="02020400000000000000" pitchFamily="18" charset="-128"/>
                          <a:ea typeface="UD デジタル 教科書体 NK-R" panose="02020400000000000000" pitchFamily="18" charset="-128"/>
                        </a:rPr>
                        <a:t>休養、こころの健康</a:t>
                      </a: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b="0" dirty="0">
                          <a:latin typeface="UD デジタル 教科書体 NK-B" panose="02020700000000000000" pitchFamily="18" charset="-128"/>
                          <a:ea typeface="UD デジタル 教科書体 NK-B" panose="02020700000000000000" pitchFamily="18" charset="-128"/>
                        </a:rPr>
                        <a:t>○睡眠不足等により、休養がとれていないと感じる人の増加</a:t>
                      </a:r>
                    </a:p>
                    <a:p>
                      <a:pPr>
                        <a:lnSpc>
                          <a:spcPts val="1200"/>
                        </a:lnSpc>
                      </a:pPr>
                      <a:r>
                        <a:rPr kumimoji="1" lang="ja-JP" altLang="en-US" sz="1150" b="0" dirty="0">
                          <a:latin typeface="UD デジタル 教科書体 NK-R" panose="02020400000000000000" pitchFamily="18" charset="-128"/>
                          <a:ea typeface="UD デジタル 教科書体 NK-R" panose="02020400000000000000" pitchFamily="18" charset="-128"/>
                        </a:rPr>
                        <a:t>睡眠時間</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は「５時間未満」「５～６時間未満」が合わせて</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41.9</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％で、健康のために望ましいとされる睡眠時間（６～８時間）を確保できていない状況がうかがえる。</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睡眠で休養がとれていないと思っている人が３割で</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元年調査より増加している。</a:t>
                      </a:r>
                    </a:p>
                    <a:p>
                      <a:pPr>
                        <a:lnSpc>
                          <a:spcPts val="1200"/>
                        </a:lnSpc>
                      </a:pPr>
                      <a:r>
                        <a:rPr kumimoji="1" lang="ja-JP" altLang="en-US" sz="1150" b="0" dirty="0">
                          <a:solidFill>
                            <a:schemeClr val="tx1"/>
                          </a:solidFill>
                          <a:latin typeface="UD デジタル 教科書体 NK-B" panose="02020700000000000000" pitchFamily="18" charset="-128"/>
                          <a:ea typeface="UD デジタル 教科書体 NK-B" panose="02020700000000000000" pitchFamily="18" charset="-128"/>
                        </a:rPr>
                        <a:t>〇こころの状態が不調と感じている人の増加</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最近</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週間のこころの状態について、「毎日の生活に従事感がない」「これまで楽しんでやれていたことが、楽しめなくなった」「以前は楽にできていたことが、今ではおっくうに感じられる」「自分が役に立つ人間だとは思えない」「わけもなく疲れたような感じがする」、以上の不調を表す項目すべてが</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元年調査より回答率が増加している。</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■国の目標　望ましい睡眠時間</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6</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9</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時間（</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60</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歳以上は</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6</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8</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時間）とれてい</a:t>
                      </a:r>
                      <a:r>
                        <a:rPr kumimoji="1" lang="ja-JP" altLang="en-US" sz="1150" b="0" dirty="0">
                          <a:latin typeface="UD デジタル 教科書体 NK-R" panose="02020400000000000000" pitchFamily="18" charset="-128"/>
                          <a:ea typeface="UD デジタル 教科書体 NK-R" panose="02020400000000000000" pitchFamily="18" charset="-128"/>
                        </a:rPr>
                        <a:t>る人</a:t>
                      </a:r>
                      <a:r>
                        <a:rPr kumimoji="1" lang="en-US" altLang="ja-JP" sz="1150" b="0" dirty="0">
                          <a:latin typeface="UD デジタル 教科書体 NK-R" panose="02020400000000000000" pitchFamily="18" charset="-128"/>
                          <a:ea typeface="UD デジタル 教科書体 NK-R" panose="02020400000000000000" pitchFamily="18" charset="-128"/>
                        </a:rPr>
                        <a:t>60</a:t>
                      </a:r>
                      <a:r>
                        <a:rPr kumimoji="1" lang="ja-JP" altLang="en-US" sz="1150" b="0" dirty="0">
                          <a:latin typeface="UD デジタル 教科書体 NK-R" panose="02020400000000000000" pitchFamily="18" charset="-128"/>
                          <a:ea typeface="UD デジタル 教科書体 NK-R" panose="02020400000000000000" pitchFamily="18" charset="-128"/>
                        </a:rPr>
                        <a:t>％</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zh-TW" altLang="en-US" sz="1150" dirty="0">
                          <a:latin typeface="UD デジタル 教科書体 NK-R" panose="02020400000000000000" pitchFamily="18" charset="-128"/>
                          <a:ea typeface="UD デジタル 教科書体 NK-R" panose="02020400000000000000" pitchFamily="18" charset="-128"/>
                        </a:rPr>
                        <a:t>生活習慣病予防</a:t>
                      </a:r>
                      <a:endParaRPr kumimoji="1" lang="ja-JP" altLang="en-US" sz="1150" b="0" dirty="0">
                        <a:latin typeface="UD デジタル 教科書体 NK-R" panose="02020400000000000000" pitchFamily="18" charset="-128"/>
                        <a:ea typeface="UD デジタル 教科書体 NK-R" panose="02020400000000000000" pitchFamily="18" charset="-128"/>
                      </a:endParaRPr>
                    </a:p>
                  </a:txBody>
                  <a:tcPr marL="0" marR="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b="0" dirty="0">
                          <a:solidFill>
                            <a:schemeClr val="tx1"/>
                          </a:solidFill>
                          <a:latin typeface="UD デジタル 教科書体 NK-B" panose="02020700000000000000" pitchFamily="18" charset="-128"/>
                          <a:ea typeface="UD デジタル 教科書体 NK-B" panose="02020700000000000000" pitchFamily="18" charset="-128"/>
                        </a:rPr>
                        <a:t>〇主要死因別死亡状況</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死因第</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位となっている悪性新生物の死亡率（人口</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10</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万対）について、</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R5</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年は</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307.0</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で</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元年の</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265.8</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から増加しており、県内平均を上回っている。</a:t>
                      </a:r>
                      <a:endPar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endParaRP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また、老衰と並び心疾患（高血圧症を除く）が死因第</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2</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位となっている。</a:t>
                      </a:r>
                    </a:p>
                    <a:p>
                      <a:pPr>
                        <a:lnSpc>
                          <a:spcPts val="1200"/>
                        </a:lnSpc>
                      </a:pPr>
                      <a:r>
                        <a:rPr kumimoji="1" lang="ja-JP" altLang="en-US" sz="1150" b="0" dirty="0">
                          <a:solidFill>
                            <a:schemeClr val="tx1"/>
                          </a:solidFill>
                          <a:latin typeface="UD デジタル 教科書体 NK-B" panose="02020700000000000000" pitchFamily="18" charset="-128"/>
                          <a:ea typeface="UD デジタル 教科書体 NK-B" panose="02020700000000000000" pitchFamily="18" charset="-128"/>
                        </a:rPr>
                        <a:t>〇健（検）診の受診状況</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健康診査を受けていない人の割合は</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19.3</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％で、</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元年調査から</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1.0</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ポイント増加している。また、がん検診を受けていない人は約半数に上る。</a:t>
                      </a:r>
                      <a:endPar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endParaRP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健康診査やがん検診を受けない理由は、「特に気になる症状がない」が最も高く、</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0.5</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ポイント増加している。</a:t>
                      </a:r>
                    </a:p>
                    <a:p>
                      <a:pPr>
                        <a:lnSpc>
                          <a:spcPts val="1200"/>
                        </a:lnSpc>
                      </a:pP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■国の目標　がん検診の受診率</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60</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0562139"/>
                  </a:ext>
                </a:extLst>
              </a:tr>
            </a:tbl>
          </a:graphicData>
        </a:graphic>
      </p:graphicFrame>
      <p:sp>
        <p:nvSpPr>
          <p:cNvPr id="16" name="テキスト ボックス 15"/>
          <p:cNvSpPr txBox="1"/>
          <p:nvPr/>
        </p:nvSpPr>
        <p:spPr>
          <a:xfrm>
            <a:off x="209550" y="708419"/>
            <a:ext cx="4448175"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一人ひとりの健康づくり</a:t>
            </a:r>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18</a:t>
            </a:fld>
            <a:endParaRPr kumimoji="1" lang="ja-JP" altLang="en-US"/>
          </a:p>
        </p:txBody>
      </p:sp>
    </p:spTree>
    <p:extLst>
      <p:ext uri="{BB962C8B-B14F-4D97-AF65-F5344CB8AC3E}">
        <p14:creationId xmlns:p14="http://schemas.microsoft.com/office/powerpoint/2010/main" val="569634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1852165345"/>
              </p:ext>
            </p:extLst>
          </p:nvPr>
        </p:nvGraphicFramePr>
        <p:xfrm>
          <a:off x="224590" y="969533"/>
          <a:ext cx="5598695" cy="5375537"/>
        </p:xfrm>
        <a:graphic>
          <a:graphicData uri="http://schemas.openxmlformats.org/drawingml/2006/table">
            <a:tbl>
              <a:tblPr/>
              <a:tblGrid>
                <a:gridCol w="497306">
                  <a:extLst>
                    <a:ext uri="{9D8B030D-6E8A-4147-A177-3AD203B41FA5}">
                      <a16:colId xmlns:a16="http://schemas.microsoft.com/office/drawing/2014/main" val="1838642385"/>
                    </a:ext>
                  </a:extLst>
                </a:gridCol>
                <a:gridCol w="5101389">
                  <a:extLst>
                    <a:ext uri="{9D8B030D-6E8A-4147-A177-3AD203B41FA5}">
                      <a16:colId xmlns:a16="http://schemas.microsoft.com/office/drawing/2014/main" val="679650373"/>
                    </a:ext>
                  </a:extLst>
                </a:gridCol>
              </a:tblGrid>
              <a:tr h="331605">
                <a:tc>
                  <a:txBody>
                    <a:bodyPr/>
                    <a:lstStyle/>
                    <a:p>
                      <a:pPr>
                        <a:lnSpc>
                          <a:spcPts val="900"/>
                        </a:lnSpc>
                      </a:pPr>
                      <a:endParaRPr kumimoji="1" lang="ja-JP" altLang="en-US" sz="1150" dirty="0">
                        <a:latin typeface="UD デジタル 教科書体 NK-R" panose="02020400000000000000" pitchFamily="18" charset="-128"/>
                        <a:ea typeface="UD デジタル 教科書体 NK-R" panose="02020400000000000000" pitchFamily="18"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mpd="sng">
                      <a:solidFill>
                        <a:schemeClr val="tx1"/>
                      </a:solidFill>
                      <a:prstDash val="soli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pPr>
                      <a:r>
                        <a:rPr kumimoji="1" lang="ja-JP" altLang="en-US" sz="1150" dirty="0">
                          <a:latin typeface="UD デジタル 教科書体 NK-R" panose="02020400000000000000" pitchFamily="18" charset="-128"/>
                          <a:ea typeface="UD デジタル 教科書体 NK-R" panose="02020400000000000000" pitchFamily="18" charset="-128"/>
                        </a:rPr>
                        <a:t>市民の現状と課題・国県の方向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30069914"/>
                  </a:ext>
                </a:extLst>
              </a:tr>
              <a:tr h="2064914">
                <a:tc>
                  <a:txBody>
                    <a:bodyPr/>
                    <a:lstStyle/>
                    <a:p>
                      <a:pPr algn="l">
                        <a:lnSpc>
                          <a:spcPts val="1300"/>
                        </a:lnSpc>
                      </a:pPr>
                      <a:r>
                        <a:rPr kumimoji="1" lang="ja-JP" altLang="en-US" sz="1150" dirty="0">
                          <a:latin typeface="UD デジタル 教科書体 NK-R" panose="02020400000000000000" pitchFamily="18" charset="-128"/>
                          <a:ea typeface="UD デジタル 教科書体 NK-R" panose="02020400000000000000" pitchFamily="18" charset="-128"/>
                        </a:rPr>
                        <a:t>自然に健康になれる環境づくり</a:t>
                      </a: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dirty="0">
                          <a:solidFill>
                            <a:schemeClr val="tx1"/>
                          </a:solidFill>
                          <a:latin typeface="UD デジタル 教科書体 NK-B" panose="02020700000000000000" pitchFamily="18" charset="-128"/>
                          <a:ea typeface="UD デジタル 教科書体 NK-B" panose="02020700000000000000" pitchFamily="18" charset="-128"/>
                        </a:rPr>
                        <a:t>〇健康づくりに取り組みやすい環境整備の拡充</a:t>
                      </a:r>
                    </a:p>
                    <a:p>
                      <a:pPr>
                        <a:lnSpc>
                          <a:spcPts val="1200"/>
                        </a:lnSpc>
                      </a:pP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運動を始める、継続するために必要なこととして、どの年代も「やる気・心がけ」が各年代で高いが、</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30</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代・</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40</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代は「時間のゆとり」と回答した人割合が最も多く、健康づくりに取り組む時間の確保が難しい状況が調査からうかがえる。</a:t>
                      </a:r>
                    </a:p>
                    <a:p>
                      <a:pPr>
                        <a:lnSpc>
                          <a:spcPts val="1200"/>
                        </a:lnSpc>
                      </a:pP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生活習慣病の予防のためには、未病の</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30</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代～</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40</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代から</a:t>
                      </a:r>
                      <a:r>
                        <a:rPr kumimoji="1" lang="ja-JP" altLang="en-US" sz="1150" dirty="0" smtClean="0">
                          <a:solidFill>
                            <a:schemeClr val="tx1"/>
                          </a:solidFill>
                          <a:latin typeface="UD デジタル 教科書体 NK-R" panose="02020400000000000000" pitchFamily="18" charset="-128"/>
                          <a:ea typeface="UD デジタル 教科書体 NK-R" panose="02020400000000000000" pitchFamily="18" charset="-128"/>
                        </a:rPr>
                        <a:t>運動の習慣</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、望ましい食習慣</a:t>
                      </a:r>
                      <a:r>
                        <a:rPr kumimoji="1" lang="ja-JP" altLang="en-US" sz="1150" dirty="0" smtClean="0">
                          <a:solidFill>
                            <a:schemeClr val="tx1"/>
                          </a:solidFill>
                          <a:latin typeface="UD デジタル 教科書体 NK-R" panose="02020400000000000000" pitchFamily="18" charset="-128"/>
                          <a:ea typeface="UD デジタル 教科書体 NK-R" panose="02020400000000000000" pitchFamily="18" charset="-128"/>
                        </a:rPr>
                        <a:t>の実践、</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日常生活のなかで健康づくりに取り組みやすい環境を整えることが必要。</a:t>
                      </a:r>
                      <a:endPar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1454540"/>
                  </a:ext>
                </a:extLst>
              </a:tr>
              <a:tr h="1604210">
                <a:tc>
                  <a:txBody>
                    <a:bodyPr/>
                    <a:lstStyle/>
                    <a:p>
                      <a:pPr algn="l">
                        <a:lnSpc>
                          <a:spcPts val="1300"/>
                        </a:lnSpc>
                      </a:pPr>
                      <a:r>
                        <a:rPr kumimoji="1" lang="ja-JP" altLang="en-US" sz="1150" dirty="0">
                          <a:latin typeface="UD デジタル 教科書体 NK-R" panose="02020400000000000000" pitchFamily="18" charset="-128"/>
                          <a:ea typeface="UD デジタル 教科書体 NK-R" panose="02020400000000000000" pitchFamily="18" charset="-128"/>
                        </a:rPr>
                        <a:t>地域とのつながりの支援</a:t>
                      </a: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dirty="0">
                          <a:solidFill>
                            <a:schemeClr val="tx1"/>
                          </a:solidFill>
                          <a:latin typeface="UD デジタル 教科書体 NK-B" panose="02020700000000000000" pitchFamily="18" charset="-128"/>
                          <a:ea typeface="UD デジタル 教科書体 NK-B" panose="02020700000000000000" pitchFamily="18" charset="-128"/>
                        </a:rPr>
                        <a:t>○地域とのつながりの希薄化が進行</a:t>
                      </a:r>
                    </a:p>
                    <a:p>
                      <a:pPr>
                        <a:lnSpc>
                          <a:spcPts val="1200"/>
                        </a:lnSpc>
                      </a:pP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一般市民アンケートでは、地域の人たちとのつながりが強いほうだと感じている人は</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26.4</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％で</a:t>
                      </a:r>
                      <a:r>
                        <a:rPr kumimoji="1" lang="en-US" altLang="ja-JP" sz="1150" b="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b="0" dirty="0">
                          <a:solidFill>
                            <a:schemeClr val="tx1"/>
                          </a:solidFill>
                          <a:latin typeface="UD デジタル 教科書体 NK-R" panose="02020400000000000000" pitchFamily="18" charset="-128"/>
                          <a:ea typeface="UD デジタル 教科書体 NK-R" panose="02020400000000000000" pitchFamily="18" charset="-128"/>
                        </a:rPr>
                        <a:t>元年調査と変わりないが、今後も</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独居やひとり親世帯の増加、家族形態の変化、</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SNS</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の普及などにより、地域のつながりの希薄化が進行していくことが懸念される。</a:t>
                      </a:r>
                      <a:endPar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endParaRPr>
                    </a:p>
                    <a:p>
                      <a:pPr>
                        <a:lnSpc>
                          <a:spcPts val="1200"/>
                        </a:lnSpc>
                      </a:pP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■国の目標　地域のつながりが強いと思う人の割合</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45</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％（国民健康・栄養調査）</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7388546"/>
                  </a:ext>
                </a:extLst>
              </a:tr>
              <a:tr h="1374808">
                <a:tc>
                  <a:txBody>
                    <a:bodyPr/>
                    <a:lstStyle/>
                    <a:p>
                      <a:pPr algn="l">
                        <a:lnSpc>
                          <a:spcPts val="1300"/>
                        </a:lnSpc>
                      </a:pPr>
                      <a:r>
                        <a:rPr kumimoji="1" lang="ja-JP" altLang="en-US" sz="1150" dirty="0">
                          <a:latin typeface="UD デジタル 教科書体 NK-R" panose="02020400000000000000" pitchFamily="18" charset="-128"/>
                          <a:ea typeface="UD デジタル 教科書体 NK-R" panose="02020400000000000000" pitchFamily="18" charset="-128"/>
                        </a:rPr>
                        <a:t>生きることへの支援</a:t>
                      </a:r>
                    </a:p>
                  </a:txBody>
                  <a:tcPr vert="eaVert"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kumimoji="1" lang="ja-JP" altLang="en-US" sz="1150" dirty="0">
                          <a:latin typeface="UD デジタル 教科書体 NK-B" panose="02020700000000000000" pitchFamily="18" charset="-128"/>
                          <a:ea typeface="UD デジタル 教科書体 NK-B" panose="02020700000000000000" pitchFamily="18" charset="-128"/>
                        </a:rPr>
                        <a:t>○失業や生活困窮など専門的な支援が必要なケースの増加</a:t>
                      </a:r>
                    </a:p>
                    <a:p>
                      <a:pPr>
                        <a:lnSpc>
                          <a:spcPts val="1200"/>
                        </a:lnSpc>
                      </a:pPr>
                      <a:r>
                        <a:rPr kumimoji="1" lang="ja-JP" altLang="en-US" sz="1150" dirty="0">
                          <a:latin typeface="UD デジタル 教科書体 NK-R" panose="02020400000000000000" pitchFamily="18" charset="-128"/>
                          <a:ea typeface="UD デジタル 教科書体 NK-R" panose="02020400000000000000" pitchFamily="18" charset="-128"/>
                        </a:rPr>
                        <a:t>自殺実態プロファイル</a:t>
                      </a:r>
                      <a:r>
                        <a:rPr kumimoji="1" lang="en-US" altLang="ja-JP" sz="1150" dirty="0">
                          <a:latin typeface="UD デジタル 教科書体 NK-R" panose="02020400000000000000" pitchFamily="18" charset="-128"/>
                          <a:ea typeface="UD デジタル 教科書体 NK-R" panose="02020400000000000000" pitchFamily="18" charset="-128"/>
                        </a:rPr>
                        <a:t>2025</a:t>
                      </a:r>
                      <a:r>
                        <a:rPr kumimoji="1" lang="ja-JP" altLang="en-US" sz="1150" dirty="0">
                          <a:latin typeface="UD デジタル 教科書体 NK-R" panose="02020400000000000000" pitchFamily="18" charset="-128"/>
                          <a:ea typeface="UD デジタル 教科書体 NK-R" panose="02020400000000000000" pitchFamily="18" charset="-128"/>
                        </a:rPr>
                        <a:t>によると、白井市の自殺者の特徴としては「高齢者・生活困窮者・無職</a:t>
                      </a:r>
                      <a:r>
                        <a:rPr kumimoji="1" lang="en-US" altLang="ja-JP" sz="1150" dirty="0">
                          <a:latin typeface="UD デジタル 教科書体 NK-R" panose="02020400000000000000" pitchFamily="18" charset="-128"/>
                          <a:ea typeface="UD デジタル 教科書体 NK-R" panose="02020400000000000000" pitchFamily="18" charset="-128"/>
                        </a:rPr>
                        <a:t>/</a:t>
                      </a:r>
                      <a:r>
                        <a:rPr kumimoji="1" lang="ja-JP" altLang="en-US" sz="1150" dirty="0">
                          <a:latin typeface="UD デジタル 教科書体 NK-R" panose="02020400000000000000" pitchFamily="18" charset="-128"/>
                          <a:ea typeface="UD デジタル 教科書体 NK-R" panose="02020400000000000000" pitchFamily="18" charset="-128"/>
                        </a:rPr>
                        <a:t>失業者」に対して重点的な支援が必要とされている。</a:t>
                      </a:r>
                      <a:endParaRPr kumimoji="1" lang="en-US" altLang="ja-JP" sz="1150" dirty="0">
                        <a:latin typeface="UD デジタル 教科書体 NK-R" panose="02020400000000000000" pitchFamily="18" charset="-128"/>
                        <a:ea typeface="UD デジタル 教科書体 NK-R" panose="02020400000000000000" pitchFamily="18" charset="-128"/>
                      </a:endParaRPr>
                    </a:p>
                    <a:p>
                      <a:pPr>
                        <a:lnSpc>
                          <a:spcPts val="1200"/>
                        </a:lnSpc>
                      </a:pPr>
                      <a:r>
                        <a:rPr kumimoji="1" lang="ja-JP" altLang="en-US" sz="1150" dirty="0">
                          <a:latin typeface="UD デジタル 教科書体 NK-B" panose="02020700000000000000" pitchFamily="18" charset="-128"/>
                          <a:ea typeface="UD デジタル 教科書体 NK-B" panose="02020700000000000000" pitchFamily="18" charset="-128"/>
                        </a:rPr>
                        <a:t>○悩み・ストレスを抱え込みやすい状況の増加</a:t>
                      </a:r>
                    </a:p>
                    <a:p>
                      <a:pPr>
                        <a:lnSpc>
                          <a:spcPts val="1200"/>
                        </a:lnSpc>
                      </a:pPr>
                      <a:r>
                        <a:rPr kumimoji="1" lang="ja-JP" altLang="en-US" sz="1150" dirty="0">
                          <a:latin typeface="UD デジタル 教科書体 NK-R" panose="02020400000000000000" pitchFamily="18" charset="-128"/>
                          <a:ea typeface="UD デジタル 教科書体 NK-R" panose="02020400000000000000" pitchFamily="18" charset="-128"/>
                        </a:rPr>
                        <a:t>悩みやストレスを感じた時に誰かに相談したいと思う人の割合は</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62.5</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％で、</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R</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元年調査と比べて</a:t>
                      </a:r>
                      <a:r>
                        <a:rPr kumimoji="1" lang="en-US" altLang="ja-JP" sz="1150" dirty="0">
                          <a:solidFill>
                            <a:schemeClr val="tx1"/>
                          </a:solidFill>
                          <a:latin typeface="UD デジタル 教科書体 NK-R" panose="02020400000000000000" pitchFamily="18" charset="-128"/>
                          <a:ea typeface="UD デジタル 教科書体 NK-R" panose="02020400000000000000" pitchFamily="18" charset="-128"/>
                        </a:rPr>
                        <a:t>5.9</a:t>
                      </a:r>
                      <a:r>
                        <a:rPr kumimoji="1" lang="ja-JP" altLang="en-US" sz="1150" dirty="0">
                          <a:solidFill>
                            <a:schemeClr val="tx1"/>
                          </a:solidFill>
                          <a:latin typeface="UD デジタル 教科書体 NK-R" panose="02020400000000000000" pitchFamily="18" charset="-128"/>
                          <a:ea typeface="UD デジタル 教科書体 NK-R" panose="02020400000000000000" pitchFamily="18" charset="-128"/>
                        </a:rPr>
                        <a:t>ポイント減少、悩みやストレスを抱え込みやすい状況が増加している。</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0562139"/>
                  </a:ext>
                </a:extLst>
              </a:tr>
            </a:tbl>
          </a:graphicData>
        </a:graphic>
      </p:graphicFrame>
      <p:sp>
        <p:nvSpPr>
          <p:cNvPr id="6" name="テキスト ボックス 5"/>
          <p:cNvSpPr txBox="1"/>
          <p:nvPr/>
        </p:nvSpPr>
        <p:spPr>
          <a:xfrm>
            <a:off x="123824" y="636297"/>
            <a:ext cx="4448175"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みんなの健康を支える環境づくり</a:t>
            </a:r>
          </a:p>
        </p:txBody>
      </p:sp>
      <p:sp>
        <p:nvSpPr>
          <p:cNvPr id="10" name="テキスト ボックス 9"/>
          <p:cNvSpPr txBox="1"/>
          <p:nvPr/>
        </p:nvSpPr>
        <p:spPr>
          <a:xfrm>
            <a:off x="0" y="2131"/>
            <a:ext cx="12192000" cy="584775"/>
          </a:xfrm>
          <a:prstGeom prst="rect">
            <a:avLst/>
          </a:prstGeom>
          <a:solidFill>
            <a:schemeClr val="accent5">
              <a:lumMod val="75000"/>
            </a:schemeClr>
          </a:solidFill>
        </p:spPr>
        <p:txBody>
          <a:bodyPr wrap="square" rtlCol="0">
            <a:spAutoFit/>
          </a:bodyPr>
          <a:lstStyle/>
          <a:p>
            <a:r>
              <a:rPr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具体的な取組に向けての分野ごとの主な課題の整理・まとめ</a:t>
            </a:r>
            <a:r>
              <a:rPr lang="ja-JP" altLang="en-US" sz="1600" dirty="0">
                <a:solidFill>
                  <a:schemeClr val="bg1"/>
                </a:solidFill>
                <a:latin typeface="UD デジタル 教科書体 NK-B" panose="02020700000000000000" pitchFamily="18" charset="-128"/>
                <a:ea typeface="UD デジタル 教科書体 NK-B" panose="02020700000000000000" pitchFamily="18" charset="-128"/>
              </a:rPr>
              <a:t>（第３章・第４章）</a:t>
            </a:r>
            <a:endParaRPr kumimoji="1" lang="ja-JP" altLang="en-US" sz="36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スライド番号プレースホルダー 2"/>
          <p:cNvSpPr>
            <a:spLocks noGrp="1"/>
          </p:cNvSpPr>
          <p:nvPr>
            <p:ph type="sldNum" sz="quarter" idx="12"/>
          </p:nvPr>
        </p:nvSpPr>
        <p:spPr/>
        <p:txBody>
          <a:bodyPr/>
          <a:lstStyle/>
          <a:p>
            <a:fld id="{751D15A4-3738-4E47-9CFF-156915CB89CC}" type="slidenum">
              <a:rPr kumimoji="1" lang="ja-JP" altLang="en-US" smtClean="0"/>
              <a:t>19</a:t>
            </a:fld>
            <a:endParaRPr kumimoji="1" lang="ja-JP" altLang="en-US"/>
          </a:p>
        </p:txBody>
      </p:sp>
    </p:spTree>
    <p:extLst>
      <p:ext uri="{BB962C8B-B14F-4D97-AF65-F5344CB8AC3E}">
        <p14:creationId xmlns:p14="http://schemas.microsoft.com/office/powerpoint/2010/main" val="4241137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1927274"/>
            <a:ext cx="12192000" cy="2454886"/>
          </a:xfrm>
          <a:solidFill>
            <a:schemeClr val="accent5">
              <a:lumMod val="50000"/>
            </a:schemeClr>
          </a:solidFill>
        </p:spPr>
        <p:txBody>
          <a:bodyPr>
            <a:normAutofit/>
          </a:bodyPr>
          <a:lstStyle/>
          <a:p>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a:t>
            </a:r>
            <a:r>
              <a:rPr lang="en-US" altLang="ja-JP" dirty="0">
                <a:solidFill>
                  <a:schemeClr val="bg1"/>
                </a:solidFill>
                <a:latin typeface="UD デジタル 教科書体 NK-B" panose="02020700000000000000" pitchFamily="18" charset="-128"/>
                <a:ea typeface="UD デジタル 教科書体 NK-B" panose="02020700000000000000" pitchFamily="18" charset="-128"/>
              </a:rPr>
              <a:t/>
            </a:r>
            <a:br>
              <a:rPr lang="en-US" altLang="ja-JP" dirty="0">
                <a:solidFill>
                  <a:schemeClr val="bg1"/>
                </a:solidFill>
                <a:latin typeface="UD デジタル 教科書体 NK-B" panose="02020700000000000000" pitchFamily="18" charset="-128"/>
                <a:ea typeface="UD デジタル 教科書体 NK-B" panose="02020700000000000000" pitchFamily="18" charset="-128"/>
              </a:rPr>
            </a:br>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取組の方向性（重点的な取組）</a:t>
            </a:r>
            <a:r>
              <a:rPr lang="en-US" altLang="ja-JP" dirty="0">
                <a:solidFill>
                  <a:schemeClr val="bg1"/>
                </a:solidFill>
                <a:latin typeface="UD デジタル 教科書体 NK-B" panose="02020700000000000000" pitchFamily="18" charset="-128"/>
                <a:ea typeface="UD デジタル 教科書体 NK-B" panose="02020700000000000000" pitchFamily="18" charset="-128"/>
              </a:rPr>
              <a:t/>
            </a:r>
            <a:br>
              <a:rPr lang="en-US" altLang="ja-JP" dirty="0">
                <a:solidFill>
                  <a:schemeClr val="bg1"/>
                </a:solidFill>
                <a:latin typeface="UD デジタル 教科書体 NK-B" panose="02020700000000000000" pitchFamily="18" charset="-128"/>
                <a:ea typeface="UD デジタル 教科書体 NK-B" panose="02020700000000000000" pitchFamily="18" charset="-128"/>
              </a:rPr>
            </a:br>
            <a:r>
              <a:rPr lang="ja-JP" altLang="en-US" sz="4800" dirty="0">
                <a:solidFill>
                  <a:schemeClr val="bg1"/>
                </a:solidFill>
                <a:latin typeface="UD デジタル 教科書体 NK-B" panose="02020700000000000000" pitchFamily="18" charset="-128"/>
                <a:ea typeface="UD デジタル 教科書体 NK-B" panose="02020700000000000000" pitchFamily="18" charset="-128"/>
              </a:rPr>
              <a:t>（第３章・第４章）</a:t>
            </a:r>
            <a:endParaRPr lang="ja-JP" altLang="en-US"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5" name="正方形/長方形 4"/>
          <p:cNvSpPr/>
          <p:nvPr/>
        </p:nvSpPr>
        <p:spPr>
          <a:xfrm>
            <a:off x="0" y="901115"/>
            <a:ext cx="3474720" cy="707886"/>
          </a:xfrm>
          <a:prstGeom prst="rect">
            <a:avLst/>
          </a:prstGeom>
        </p:spPr>
        <p:txBody>
          <a:bodyPr wrap="square">
            <a:spAutoFit/>
          </a:bodyPr>
          <a:lstStyle/>
          <a:p>
            <a:r>
              <a:rPr lang="ja-JP" altLang="en-US" sz="4000" dirty="0">
                <a:latin typeface="UD デジタル 教科書体 NK-B" panose="02020700000000000000" pitchFamily="18" charset="-128"/>
                <a:ea typeface="UD デジタル 教科書体 NK-B" panose="02020700000000000000" pitchFamily="18" charset="-128"/>
              </a:rPr>
              <a:t>（審議事項３）</a:t>
            </a:r>
            <a:endParaRPr lang="ja-JP" altLang="en-US" sz="4000" dirty="0"/>
          </a:p>
        </p:txBody>
      </p:sp>
      <p:sp>
        <p:nvSpPr>
          <p:cNvPr id="3" name="スライド番号プレースホルダー 2"/>
          <p:cNvSpPr>
            <a:spLocks noGrp="1"/>
          </p:cNvSpPr>
          <p:nvPr>
            <p:ph type="sldNum" sz="quarter" idx="12"/>
          </p:nvPr>
        </p:nvSpPr>
        <p:spPr/>
        <p:txBody>
          <a:bodyPr/>
          <a:lstStyle/>
          <a:p>
            <a:fld id="{751D15A4-3738-4E47-9CFF-156915CB89CC}" type="slidenum">
              <a:rPr kumimoji="1" lang="ja-JP" altLang="en-US" smtClean="0"/>
              <a:t>20</a:t>
            </a:fld>
            <a:endParaRPr kumimoji="1" lang="ja-JP" altLang="en-US"/>
          </a:p>
        </p:txBody>
      </p:sp>
    </p:spTree>
    <p:extLst>
      <p:ext uri="{BB962C8B-B14F-4D97-AF65-F5344CB8AC3E}">
        <p14:creationId xmlns:p14="http://schemas.microsoft.com/office/powerpoint/2010/main" val="7564463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28613" y="1599993"/>
            <a:ext cx="11244262" cy="1323439"/>
          </a:xfrm>
          <a:prstGeom prst="rect">
            <a:avLst/>
          </a:prstGeom>
          <a:noFill/>
        </p:spPr>
        <p:txBody>
          <a:bodyPr wrap="square" rtlCol="0">
            <a:spAutoFit/>
          </a:bodyPr>
          <a:lstStyle/>
          <a:p>
            <a:r>
              <a:rPr lang="ja-JP" altLang="en-US" sz="4000" dirty="0">
                <a:latin typeface="UD デジタル 教科書体 NK-R" panose="02020400000000000000" pitchFamily="18" charset="-128"/>
                <a:ea typeface="UD デジタル 教科書体 NK-R" panose="02020400000000000000" pitchFamily="18" charset="-128"/>
              </a:rPr>
              <a:t>この</a:t>
            </a:r>
            <a:r>
              <a:rPr lang="ja-JP" altLang="en-US" sz="4000" dirty="0">
                <a:latin typeface="UD デジタル 教科書体 NK-B" panose="02020700000000000000" pitchFamily="18" charset="-128"/>
                <a:ea typeface="UD デジタル 教科書体 NK-B" panose="02020700000000000000" pitchFamily="18" charset="-128"/>
              </a:rPr>
              <a:t>主な課題</a:t>
            </a:r>
            <a:r>
              <a:rPr lang="ja-JP" altLang="en-US" sz="4000" dirty="0">
                <a:latin typeface="UD デジタル 教科書体 NK-R" panose="02020400000000000000" pitchFamily="18" charset="-128"/>
                <a:ea typeface="UD デジタル 教科書体 NK-R" panose="02020400000000000000" pitchFamily="18" charset="-128"/>
              </a:rPr>
              <a:t>を解消していく取り組みを</a:t>
            </a:r>
            <a:r>
              <a:rPr lang="ja-JP" altLang="en-US" sz="4000" dirty="0">
                <a:solidFill>
                  <a:srgbClr val="FF0000"/>
                </a:solidFill>
                <a:latin typeface="UD デジタル 教科書体 NK-B" panose="02020700000000000000" pitchFamily="18" charset="-128"/>
                <a:ea typeface="UD デジタル 教科書体 NK-B" panose="02020700000000000000" pitchFamily="18" charset="-128"/>
              </a:rPr>
              <a:t>重点的な取組</a:t>
            </a:r>
            <a:r>
              <a:rPr lang="ja-JP" altLang="en-US" sz="4000" dirty="0">
                <a:latin typeface="UD デジタル 教科書体 NK-R" panose="02020400000000000000" pitchFamily="18" charset="-128"/>
                <a:ea typeface="UD デジタル 教科書体 NK-R" panose="02020400000000000000" pitchFamily="18" charset="-128"/>
              </a:rPr>
              <a:t>と位置づけ、重点的に対応していきます。</a:t>
            </a:r>
            <a:endParaRPr lang="en-US" altLang="ja-JP" sz="4000" dirty="0">
              <a:latin typeface="UD デジタル 教科書体 NK-R" panose="02020400000000000000" pitchFamily="18" charset="-128"/>
              <a:ea typeface="UD デジタル 教科書体 NK-R" panose="02020400000000000000" pitchFamily="18" charset="-128"/>
            </a:endParaRPr>
          </a:p>
        </p:txBody>
      </p:sp>
      <p:sp>
        <p:nvSpPr>
          <p:cNvPr id="5" name="テキスト ボックス 4"/>
          <p:cNvSpPr txBox="1"/>
          <p:nvPr/>
        </p:nvSpPr>
        <p:spPr>
          <a:xfrm>
            <a:off x="328613" y="3594445"/>
            <a:ext cx="11244262" cy="1323439"/>
          </a:xfrm>
          <a:prstGeom prst="rect">
            <a:avLst/>
          </a:prstGeom>
          <a:noFill/>
        </p:spPr>
        <p:txBody>
          <a:bodyPr wrap="square" rtlCol="0">
            <a:spAutoFit/>
          </a:bodyPr>
          <a:lstStyle/>
          <a:p>
            <a:r>
              <a:rPr lang="ja-JP" altLang="en-US" sz="4000" dirty="0">
                <a:latin typeface="UD デジタル 教科書体 NK-R" panose="02020400000000000000" pitchFamily="18" charset="-128"/>
                <a:ea typeface="UD デジタル 教科書体 NK-R" panose="02020400000000000000" pitchFamily="18" charset="-128"/>
              </a:rPr>
              <a:t>重点的な取組以外の事業等についても、今後施策展開を整理し計画に計上していきます。</a:t>
            </a:r>
            <a:endParaRPr lang="en-US" altLang="ja-JP" sz="4000" dirty="0">
              <a:latin typeface="UD デジタル 教科書体 NK-R" panose="02020400000000000000" pitchFamily="18" charset="-128"/>
              <a:ea typeface="UD デジタル 教科書体 NK-R" panose="02020400000000000000" pitchFamily="18" charset="-128"/>
            </a:endParaRPr>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21</a:t>
            </a:fld>
            <a:endParaRPr kumimoji="1" lang="ja-JP" altLang="en-US"/>
          </a:p>
        </p:txBody>
      </p:sp>
    </p:spTree>
    <p:extLst>
      <p:ext uri="{BB962C8B-B14F-4D97-AF65-F5344CB8AC3E}">
        <p14:creationId xmlns:p14="http://schemas.microsoft.com/office/powerpoint/2010/main" val="4098941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0"/>
            <a:ext cx="12192000" cy="584775"/>
          </a:xfrm>
          <a:prstGeom prst="rect">
            <a:avLst/>
          </a:prstGeom>
          <a:solidFill>
            <a:schemeClr val="accent5">
              <a:lumMod val="50000"/>
            </a:schemeClr>
          </a:solidFill>
        </p:spPr>
        <p:txBody>
          <a:bodyPr wrap="square" rtlCol="0">
            <a:spAutoFit/>
          </a:bodyPr>
          <a:lstStyle/>
          <a:p>
            <a:r>
              <a:rPr lang="en-US" altLang="ja-JP" sz="3200" dirty="0">
                <a:solidFill>
                  <a:schemeClr val="bg1"/>
                </a:solidFill>
                <a:latin typeface="UD デジタル 教科書体 NK-B" panose="02020700000000000000" pitchFamily="18" charset="-128"/>
                <a:ea typeface="UD デジタル 教科書体 NK-B" panose="02020700000000000000" pitchFamily="18" charset="-128"/>
              </a:rPr>
              <a:t>Ⅰ</a:t>
            </a:r>
            <a:r>
              <a:rPr lang="ja-JP" altLang="en-US" sz="3200" dirty="0" err="1">
                <a:solidFill>
                  <a:schemeClr val="bg1"/>
                </a:solidFill>
                <a:latin typeface="UD デジタル 教科書体 NK-B" panose="02020700000000000000" pitchFamily="18" charset="-128"/>
                <a:ea typeface="UD デジタル 教科書体 NK-B" panose="02020700000000000000" pitchFamily="18" charset="-128"/>
              </a:rPr>
              <a:t>．</a:t>
            </a:r>
            <a:r>
              <a:rPr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栄養・食生活</a:t>
            </a:r>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a:t>
            </a:r>
            <a:endPar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正方形/長方形 2"/>
          <p:cNvSpPr/>
          <p:nvPr/>
        </p:nvSpPr>
        <p:spPr>
          <a:xfrm>
            <a:off x="106032" y="663115"/>
            <a:ext cx="5794867" cy="60264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72502" y="794161"/>
            <a:ext cx="5639569"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ポイント１　</a:t>
            </a:r>
            <a:r>
              <a:rPr lang="ja-JP" altLang="en-US" sz="2000" u="sng" dirty="0">
                <a:latin typeface="UD デジタル 教科書体 NK-B" panose="02020700000000000000" pitchFamily="18" charset="-128"/>
                <a:ea typeface="UD デジタル 教科書体 NK-B" panose="02020700000000000000" pitchFamily="18" charset="-128"/>
              </a:rPr>
              <a:t>バランスの良い食事（野菜摂取）の推進</a:t>
            </a:r>
          </a:p>
        </p:txBody>
      </p:sp>
      <p:sp>
        <p:nvSpPr>
          <p:cNvPr id="5" name="正方形/長方形 4"/>
          <p:cNvSpPr/>
          <p:nvPr/>
        </p:nvSpPr>
        <p:spPr>
          <a:xfrm>
            <a:off x="6004049" y="663115"/>
            <a:ext cx="6060571" cy="29430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6004048" y="3684541"/>
            <a:ext cx="6060571" cy="3005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6072139" y="746050"/>
            <a:ext cx="3578087"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ポイント２　</a:t>
            </a:r>
            <a:r>
              <a:rPr lang="ja-JP" altLang="en-US" sz="2000" u="sng" dirty="0">
                <a:latin typeface="UD デジタル 教科書体 NK-B" panose="02020700000000000000" pitchFamily="18" charset="-128"/>
                <a:ea typeface="UD デジタル 教科書体 NK-B" panose="02020700000000000000" pitchFamily="18" charset="-128"/>
              </a:rPr>
              <a:t>減塩の推進</a:t>
            </a:r>
          </a:p>
        </p:txBody>
      </p:sp>
      <p:sp>
        <p:nvSpPr>
          <p:cNvPr id="9" name="テキスト ボックス 8"/>
          <p:cNvSpPr txBox="1"/>
          <p:nvPr/>
        </p:nvSpPr>
        <p:spPr>
          <a:xfrm>
            <a:off x="4818060" y="4406530"/>
            <a:ext cx="1073683" cy="553998"/>
          </a:xfrm>
          <a:prstGeom prst="rect">
            <a:avLst/>
          </a:prstGeom>
          <a:noFill/>
        </p:spPr>
        <p:txBody>
          <a:bodyPr wrap="square" rtlCol="0">
            <a:spAutoFit/>
          </a:bodyPr>
          <a:lstStyle/>
          <a:p>
            <a:r>
              <a:rPr kumimoji="1" lang="ja-JP" altLang="en-US" sz="1000" dirty="0">
                <a:latin typeface="UD デジタル 教科書体 NK-R" panose="02020400000000000000" pitchFamily="18" charset="-128"/>
                <a:ea typeface="UD デジタル 教科書体 NK-R" panose="02020400000000000000" pitchFamily="18" charset="-128"/>
              </a:rPr>
              <a:t>野菜料理の目標　</a:t>
            </a:r>
            <a:endParaRPr kumimoji="1" lang="en-US" altLang="ja-JP" sz="1000" dirty="0">
              <a:latin typeface="UD デジタル 教科書体 NK-R" panose="02020400000000000000" pitchFamily="18" charset="-128"/>
              <a:ea typeface="UD デジタル 教科書体 NK-R" panose="02020400000000000000" pitchFamily="18" charset="-128"/>
            </a:endParaRPr>
          </a:p>
          <a:p>
            <a:r>
              <a:rPr lang="ja-JP" altLang="en-US" sz="1000" dirty="0">
                <a:latin typeface="UD デジタル 教科書体 NK-R" panose="02020400000000000000" pitchFamily="18" charset="-128"/>
                <a:ea typeface="UD デジタル 教科書体 NK-R" panose="02020400000000000000" pitchFamily="18" charset="-128"/>
              </a:rPr>
              <a:t>　量</a:t>
            </a:r>
            <a:r>
              <a:rPr kumimoji="1" lang="ja-JP" altLang="en-US" sz="1000" dirty="0">
                <a:latin typeface="UD デジタル 教科書体 NK-R" panose="02020400000000000000" pitchFamily="18" charset="-128"/>
                <a:ea typeface="UD デジタル 教科書体 NK-R" panose="02020400000000000000" pitchFamily="18" charset="-128"/>
              </a:rPr>
              <a:t>５皿（</a:t>
            </a:r>
            <a:r>
              <a:rPr kumimoji="1" lang="en-US" altLang="ja-JP" sz="1000" dirty="0">
                <a:latin typeface="UD デジタル 教科書体 NK-R" panose="02020400000000000000" pitchFamily="18" charset="-128"/>
                <a:ea typeface="UD デジタル 教科書体 NK-R" panose="02020400000000000000" pitchFamily="18" charset="-128"/>
              </a:rPr>
              <a:t>350</a:t>
            </a:r>
            <a:r>
              <a:rPr kumimoji="1" lang="ja-JP" altLang="en-US" sz="1000" dirty="0">
                <a:latin typeface="UD デジタル 教科書体 NK-R" panose="02020400000000000000" pitchFamily="18" charset="-128"/>
                <a:ea typeface="UD デジタル 教科書体 NK-R" panose="02020400000000000000" pitchFamily="18" charset="-128"/>
              </a:rPr>
              <a:t>ｇ）</a:t>
            </a:r>
            <a:endParaRPr kumimoji="1" lang="en-US" altLang="ja-JP" sz="1000" dirty="0">
              <a:latin typeface="UD デジタル 教科書体 NK-R" panose="02020400000000000000" pitchFamily="18" charset="-128"/>
              <a:ea typeface="UD デジタル 教科書体 NK-R" panose="02020400000000000000" pitchFamily="18" charset="-128"/>
            </a:endParaRPr>
          </a:p>
          <a:p>
            <a:r>
              <a:rPr lang="ja-JP" altLang="en-US" sz="1000" dirty="0">
                <a:latin typeface="UD デジタル 教科書体 NK-R" panose="02020400000000000000" pitchFamily="18" charset="-128"/>
                <a:ea typeface="UD デジタル 教科書体 NK-R" panose="02020400000000000000" pitchFamily="18" charset="-128"/>
              </a:rPr>
              <a:t>　　に満たない</a:t>
            </a:r>
            <a:endParaRPr kumimoji="1" lang="ja-JP" altLang="en-US" sz="1000" dirty="0">
              <a:latin typeface="UD デジタル 教科書体 NK-R" panose="02020400000000000000" pitchFamily="18" charset="-128"/>
              <a:ea typeface="UD デジタル 教科書体 NK-R" panose="02020400000000000000" pitchFamily="18" charset="-128"/>
            </a:endParaRPr>
          </a:p>
        </p:txBody>
      </p:sp>
      <p:sp>
        <p:nvSpPr>
          <p:cNvPr id="10" name="右矢印 9"/>
          <p:cNvSpPr/>
          <p:nvPr/>
        </p:nvSpPr>
        <p:spPr>
          <a:xfrm>
            <a:off x="2764758" y="1670281"/>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165139" y="1155696"/>
            <a:ext cx="2660677" cy="1600438"/>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食生活改善推進員やスーパーなどの食育協賛店</a:t>
            </a:r>
            <a:r>
              <a:rPr lang="en-US" altLang="ja-JP" sz="10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と連携しながら、バランスよく食べることや野菜摂取の必要性、手軽に実践できる野菜料理の紹介などの啓発活動を重点に進めます。</a:t>
            </a:r>
          </a:p>
        </p:txBody>
      </p:sp>
      <p:sp>
        <p:nvSpPr>
          <p:cNvPr id="15" name="テキスト ボックス 14"/>
          <p:cNvSpPr txBox="1"/>
          <p:nvPr/>
        </p:nvSpPr>
        <p:spPr>
          <a:xfrm>
            <a:off x="6027511" y="1069215"/>
            <a:ext cx="2795735" cy="1384995"/>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減塩や薄味を意識している人が減少しており、高血圧性疾患</a:t>
            </a:r>
            <a:r>
              <a:rPr lang="en-US" altLang="ja-JP" sz="10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など生活習慣病の増加が懸念されます。食塩の過剰摂取の認識促進や減塩の習慣化の取組が必要です。</a:t>
            </a:r>
          </a:p>
        </p:txBody>
      </p:sp>
      <p:sp>
        <p:nvSpPr>
          <p:cNvPr id="22" name="右矢印 21"/>
          <p:cNvSpPr/>
          <p:nvPr/>
        </p:nvSpPr>
        <p:spPr>
          <a:xfrm>
            <a:off x="8717230" y="1637305"/>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9075138" y="1049680"/>
            <a:ext cx="3013120" cy="1600438"/>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尿中ナトカリ測定及び栄養指導により結果を可視化し、食塩（ナトリウム）の過剰摂取への認識を高めるとともに、野菜（カリウム）摂取による排泄を促すことで、効果的に減塩を習慣化できる取り組みを重点的に進めます。</a:t>
            </a:r>
          </a:p>
        </p:txBody>
      </p:sp>
      <p:sp>
        <p:nvSpPr>
          <p:cNvPr id="17" name="正方形/長方形 16"/>
          <p:cNvSpPr/>
          <p:nvPr/>
        </p:nvSpPr>
        <p:spPr>
          <a:xfrm>
            <a:off x="6223485" y="3234728"/>
            <a:ext cx="1893467" cy="369332"/>
          </a:xfrm>
          <a:prstGeom prst="rect">
            <a:avLst/>
          </a:prstGeom>
        </p:spPr>
        <p:txBody>
          <a:bodyPr wrap="none">
            <a:spAutoFit/>
          </a:bodyPr>
          <a:lstStyle/>
          <a:p>
            <a:r>
              <a:rPr lang="en-US" altLang="ja-JP" sz="900" dirty="0">
                <a:latin typeface="UD デジタル 教科書体 NK-R" panose="02020400000000000000" pitchFamily="18" charset="-128"/>
                <a:ea typeface="UD デジタル 教科書体 NK-R" panose="02020400000000000000" pitchFamily="18" charset="-128"/>
              </a:rPr>
              <a:t>※</a:t>
            </a:r>
            <a:r>
              <a:rPr lang="ja-JP" altLang="en-US" sz="900" dirty="0">
                <a:latin typeface="UD デジタル 教科書体 NK-R" panose="02020400000000000000" pitchFamily="18" charset="-128"/>
                <a:ea typeface="UD デジタル 教科書体 NK-R" panose="02020400000000000000" pitchFamily="18" charset="-128"/>
              </a:rPr>
              <a:t>高血圧性疾患</a:t>
            </a:r>
            <a:endParaRPr lang="en-US" altLang="ja-JP" sz="900" dirty="0">
              <a:latin typeface="UD デジタル 教科書体 NK-R" panose="02020400000000000000" pitchFamily="18" charset="-128"/>
              <a:ea typeface="UD デジタル 教科書体 NK-R" panose="02020400000000000000" pitchFamily="18" charset="-128"/>
            </a:endParaRPr>
          </a:p>
          <a:p>
            <a:r>
              <a:rPr lang="ja-JP" altLang="en-US" sz="900" dirty="0">
                <a:latin typeface="UD デジタル 教科書体 NK-R" panose="02020400000000000000" pitchFamily="18" charset="-128"/>
                <a:ea typeface="UD デジタル 教科書体 NK-R" panose="02020400000000000000" pitchFamily="18" charset="-128"/>
              </a:rPr>
              <a:t>　　心臓病、脳血管障害、腎臓病など</a:t>
            </a:r>
            <a:endParaRPr lang="ja-JP" altLang="en-US" sz="900" dirty="0"/>
          </a:p>
        </p:txBody>
      </p:sp>
      <p:pic>
        <p:nvPicPr>
          <p:cNvPr id="18" name="図 17"/>
          <p:cNvPicPr>
            <a:picLocks noChangeAspect="1"/>
          </p:cNvPicPr>
          <p:nvPr/>
        </p:nvPicPr>
        <p:blipFill>
          <a:blip r:embed="rId2"/>
          <a:stretch>
            <a:fillRect/>
          </a:stretch>
        </p:blipFill>
        <p:spPr>
          <a:xfrm>
            <a:off x="6290455" y="2486053"/>
            <a:ext cx="2291849" cy="684372"/>
          </a:xfrm>
          <a:prstGeom prst="rect">
            <a:avLst/>
          </a:prstGeom>
        </p:spPr>
      </p:pic>
      <p:sp>
        <p:nvSpPr>
          <p:cNvPr id="16" name="正方形/長方形 15"/>
          <p:cNvSpPr/>
          <p:nvPr/>
        </p:nvSpPr>
        <p:spPr>
          <a:xfrm>
            <a:off x="199499" y="1134772"/>
            <a:ext cx="2533462" cy="2677656"/>
          </a:xfrm>
          <a:prstGeom prst="rect">
            <a:avLst/>
          </a:prstGeom>
        </p:spPr>
        <p:txBody>
          <a:bodyPr wrap="square">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１日３回、主食・主菜・副菜をそろえて食べる人は</a:t>
            </a:r>
            <a:r>
              <a:rPr lang="en-US" altLang="ja-JP" sz="1400" dirty="0">
                <a:latin typeface="UD デジタル 教科書体 NK-R" panose="02020400000000000000" pitchFamily="18" charset="-128"/>
                <a:ea typeface="UD デジタル 教科書体 NK-R" panose="02020400000000000000" pitchFamily="18" charset="-128"/>
              </a:rPr>
              <a:t>19</a:t>
            </a:r>
            <a:r>
              <a:rPr lang="ja-JP" altLang="en-US" sz="1400" dirty="0">
                <a:latin typeface="UD デジタル 教科書体 NK-R" panose="02020400000000000000" pitchFamily="18" charset="-128"/>
                <a:ea typeface="UD デジタル 教科書体 NK-R" panose="02020400000000000000" pitchFamily="18" charset="-128"/>
              </a:rPr>
              <a:t>％と少なく、バランスの良い食事の実践に課題があります。特に、副菜にあたる野菜摂取については、１日</a:t>
            </a:r>
            <a:r>
              <a:rPr lang="en-US" altLang="ja-JP" sz="1400" dirty="0">
                <a:latin typeface="UD デジタル 教科書体 NK-R" panose="02020400000000000000" pitchFamily="18" charset="-128"/>
                <a:ea typeface="UD デジタル 教科書体 NK-R" panose="02020400000000000000" pitchFamily="18" charset="-128"/>
              </a:rPr>
              <a:t>5</a:t>
            </a:r>
            <a:r>
              <a:rPr lang="ja-JP" altLang="en-US" sz="1400" dirty="0">
                <a:latin typeface="UD デジタル 教科書体 NK-R" panose="02020400000000000000" pitchFamily="18" charset="-128"/>
                <a:ea typeface="UD デジタル 教科書体 NK-R" panose="02020400000000000000" pitchFamily="18" charset="-128"/>
              </a:rPr>
              <a:t>皿（</a:t>
            </a:r>
            <a:r>
              <a:rPr lang="en-US" altLang="ja-JP" sz="1400" dirty="0">
                <a:latin typeface="UD デジタル 教科書体 NK-R" panose="02020400000000000000" pitchFamily="18" charset="-128"/>
                <a:ea typeface="UD デジタル 教科書体 NK-R" panose="02020400000000000000" pitchFamily="18" charset="-128"/>
              </a:rPr>
              <a:t>350</a:t>
            </a:r>
            <a:r>
              <a:rPr lang="ja-JP" altLang="en-US" sz="1400" dirty="0">
                <a:latin typeface="UD デジタル 教科書体 NK-R" panose="02020400000000000000" pitchFamily="18" charset="-128"/>
                <a:ea typeface="UD デジタル 教科書体 NK-R" panose="02020400000000000000" pitchFamily="18" charset="-128"/>
              </a:rPr>
              <a:t>ｇ）を目標としているところ、全体の約半数が</a:t>
            </a:r>
            <a:r>
              <a:rPr lang="en-US" altLang="ja-JP" sz="1400" dirty="0">
                <a:latin typeface="UD デジタル 教科書体 NK-R" panose="02020400000000000000" pitchFamily="18" charset="-128"/>
                <a:ea typeface="UD デジタル 教科書体 NK-R" panose="02020400000000000000" pitchFamily="18" charset="-128"/>
              </a:rPr>
              <a:t>1</a:t>
            </a:r>
            <a:r>
              <a:rPr lang="ja-JP" altLang="en-US" sz="1400" dirty="0">
                <a:latin typeface="UD デジタル 教科書体 NK-R" panose="02020400000000000000" pitchFamily="18" charset="-128"/>
                <a:ea typeface="UD デジタル 教科書体 NK-R" panose="02020400000000000000" pitchFamily="18" charset="-128"/>
              </a:rPr>
              <a:t>～２皿の摂取にとどまっています。</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適正な栄養素摂取量の確保のため、野菜摂取量を増やすことが課題です。</a:t>
            </a:r>
          </a:p>
        </p:txBody>
      </p:sp>
      <p:sp>
        <p:nvSpPr>
          <p:cNvPr id="24" name="テキスト ボックス 23"/>
          <p:cNvSpPr txBox="1"/>
          <p:nvPr/>
        </p:nvSpPr>
        <p:spPr>
          <a:xfrm>
            <a:off x="6017397" y="4208247"/>
            <a:ext cx="2576760" cy="784830"/>
          </a:xfrm>
          <a:prstGeom prst="rect">
            <a:avLst/>
          </a:prstGeom>
          <a:noFill/>
        </p:spPr>
        <p:txBody>
          <a:bodyPr wrap="square" rtlCol="0">
            <a:spAutoFit/>
          </a:bodyPr>
          <a:lstStyle/>
          <a:p>
            <a:r>
              <a:rPr lang="ja-JP" altLang="en-US" sz="1500" dirty="0">
                <a:latin typeface="UD デジタル 教科書体 NK-R" panose="02020400000000000000" pitchFamily="18" charset="-128"/>
                <a:ea typeface="UD デジタル 教科書体 NK-R" panose="02020400000000000000" pitchFamily="18" charset="-128"/>
              </a:rPr>
              <a:t>＜課題＞</a:t>
            </a:r>
            <a:endParaRPr lang="en-US" altLang="ja-JP" sz="1500" dirty="0">
              <a:latin typeface="UD デジタル 教科書体 NK-R" panose="02020400000000000000" pitchFamily="18" charset="-128"/>
              <a:ea typeface="UD デジタル 教科書体 NK-R" panose="02020400000000000000" pitchFamily="18" charset="-128"/>
            </a:endParaRPr>
          </a:p>
          <a:p>
            <a:r>
              <a:rPr lang="ja-JP" altLang="en-US" sz="1500" dirty="0">
                <a:latin typeface="UD デジタル 教科書体 NK-R" panose="02020400000000000000" pitchFamily="18" charset="-128"/>
                <a:ea typeface="UD デジタル 教科書体 NK-R" panose="02020400000000000000" pitchFamily="18" charset="-128"/>
              </a:rPr>
              <a:t>ライフステージごとに異なる体重管理の課題が見られます。</a:t>
            </a:r>
          </a:p>
        </p:txBody>
      </p:sp>
      <p:sp>
        <p:nvSpPr>
          <p:cNvPr id="25" name="右矢印 24"/>
          <p:cNvSpPr/>
          <p:nvPr/>
        </p:nvSpPr>
        <p:spPr>
          <a:xfrm>
            <a:off x="8703978" y="4351451"/>
            <a:ext cx="416973"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9128147" y="4186947"/>
            <a:ext cx="2999372" cy="1600438"/>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幼児健診や妊娠届出時の情報提供、食育協賛店等を活用した壮年期の食事改善啓発、健診結果に基づく高齢者の個別栄養指導など、ライフステージに合わせた適正体重の維持に関する取り組みを重点に進めます。</a:t>
            </a:r>
          </a:p>
        </p:txBody>
      </p:sp>
      <p:sp>
        <p:nvSpPr>
          <p:cNvPr id="28" name="テキスト ボックス 27"/>
          <p:cNvSpPr txBox="1"/>
          <p:nvPr/>
        </p:nvSpPr>
        <p:spPr>
          <a:xfrm>
            <a:off x="6060886" y="3842834"/>
            <a:ext cx="6003733"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ポイント３　</a:t>
            </a:r>
            <a:r>
              <a:rPr kumimoji="1" lang="ja-JP" altLang="en-US" sz="2000" u="sng" dirty="0">
                <a:latin typeface="UD デジタル 教科書体 NK-B" panose="02020700000000000000" pitchFamily="18" charset="-128"/>
                <a:ea typeface="UD デジタル 教科書体 NK-B" panose="02020700000000000000" pitchFamily="18" charset="-128"/>
              </a:rPr>
              <a:t>ライフステージに応じた適正体重の啓発</a:t>
            </a:r>
          </a:p>
        </p:txBody>
      </p:sp>
      <p:graphicFrame>
        <p:nvGraphicFramePr>
          <p:cNvPr id="30" name="グラフ 29"/>
          <p:cNvGraphicFramePr>
            <a:graphicFrameLocks/>
          </p:cNvGraphicFramePr>
          <p:nvPr>
            <p:extLst>
              <p:ext uri="{D42A27DB-BD31-4B8C-83A1-F6EECF244321}">
                <p14:modId xmlns:p14="http://schemas.microsoft.com/office/powerpoint/2010/main" val="3593325655"/>
              </p:ext>
            </p:extLst>
          </p:nvPr>
        </p:nvGraphicFramePr>
        <p:xfrm>
          <a:off x="2783868" y="3824014"/>
          <a:ext cx="2634946" cy="24805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グラフ 31"/>
          <p:cNvGraphicFramePr>
            <a:graphicFrameLocks/>
          </p:cNvGraphicFramePr>
          <p:nvPr>
            <p:extLst>
              <p:ext uri="{D42A27DB-BD31-4B8C-83A1-F6EECF244321}">
                <p14:modId xmlns:p14="http://schemas.microsoft.com/office/powerpoint/2010/main" val="4020564461"/>
              </p:ext>
            </p:extLst>
          </p:nvPr>
        </p:nvGraphicFramePr>
        <p:xfrm>
          <a:off x="136042" y="3797720"/>
          <a:ext cx="2731846" cy="2470299"/>
        </p:xfrm>
        <a:graphic>
          <a:graphicData uri="http://schemas.openxmlformats.org/drawingml/2006/chart">
            <c:chart xmlns:c="http://schemas.openxmlformats.org/drawingml/2006/chart" xmlns:r="http://schemas.openxmlformats.org/officeDocument/2006/relationships" r:id="rId4"/>
          </a:graphicData>
        </a:graphic>
      </p:graphicFrame>
      <p:sp>
        <p:nvSpPr>
          <p:cNvPr id="26" name="テキスト ボックス 25">
            <a:extLst>
              <a:ext uri="{FF2B5EF4-FFF2-40B4-BE49-F238E27FC236}">
                <a16:creationId xmlns:a16="http://schemas.microsoft.com/office/drawing/2014/main" id="{73683D13-F0E3-4129-9FC8-7AD4A10B6F9C}"/>
              </a:ext>
            </a:extLst>
          </p:cNvPr>
          <p:cNvSpPr txBox="1"/>
          <p:nvPr/>
        </p:nvSpPr>
        <p:spPr>
          <a:xfrm>
            <a:off x="3164025" y="2655878"/>
            <a:ext cx="2737367" cy="1169551"/>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バランスの良い食事により、良好な栄養素摂取量を達成</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野菜摂取量の増加により、循環器病死亡リスクを低下</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29" name="テキスト ボックス 28">
            <a:extLst>
              <a:ext uri="{FF2B5EF4-FFF2-40B4-BE49-F238E27FC236}">
                <a16:creationId xmlns:a16="http://schemas.microsoft.com/office/drawing/2014/main" id="{73683D13-F0E3-4129-9FC8-7AD4A10B6F9C}"/>
              </a:ext>
            </a:extLst>
          </p:cNvPr>
          <p:cNvSpPr txBox="1"/>
          <p:nvPr/>
        </p:nvSpPr>
        <p:spPr>
          <a:xfrm>
            <a:off x="9077739" y="2772798"/>
            <a:ext cx="3013901" cy="738664"/>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減塩の実践により、高血圧性疾患等の発症リスクを低下</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31" name="テキスト ボックス 30">
            <a:extLst>
              <a:ext uri="{FF2B5EF4-FFF2-40B4-BE49-F238E27FC236}">
                <a16:creationId xmlns:a16="http://schemas.microsoft.com/office/drawing/2014/main" id="{73683D13-F0E3-4129-9FC8-7AD4A10B6F9C}"/>
              </a:ext>
            </a:extLst>
          </p:cNvPr>
          <p:cNvSpPr txBox="1"/>
          <p:nvPr/>
        </p:nvSpPr>
        <p:spPr>
          <a:xfrm>
            <a:off x="9154651" y="5741217"/>
            <a:ext cx="2934388" cy="954107"/>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肥満による生活習慣病発症リスクの低下</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やせによる虚弱、易感染リスクの低下</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34" name="正方形/長方形 33"/>
          <p:cNvSpPr/>
          <p:nvPr/>
        </p:nvSpPr>
        <p:spPr>
          <a:xfrm>
            <a:off x="87982" y="6108628"/>
            <a:ext cx="5729454" cy="507831"/>
          </a:xfrm>
          <a:prstGeom prst="rect">
            <a:avLst/>
          </a:prstGeom>
        </p:spPr>
        <p:txBody>
          <a:bodyPr wrap="none">
            <a:spAutoFit/>
          </a:bodyPr>
          <a:lstStyle/>
          <a:p>
            <a:r>
              <a:rPr lang="en-US" altLang="ja-JP" sz="900" dirty="0">
                <a:latin typeface="UD デジタル 教科書体 NK-R" panose="02020400000000000000" pitchFamily="18" charset="-128"/>
                <a:ea typeface="UD デジタル 教科書体 NK-R" panose="02020400000000000000" pitchFamily="18" charset="-128"/>
              </a:rPr>
              <a:t>※</a:t>
            </a:r>
            <a:r>
              <a:rPr lang="ja-JP" altLang="en-US" sz="900" dirty="0">
                <a:latin typeface="UD デジタル 教科書体 NK-R" panose="02020400000000000000" pitchFamily="18" charset="-128"/>
                <a:ea typeface="UD デジタル 教科書体 NK-R" panose="02020400000000000000" pitchFamily="18" charset="-128"/>
              </a:rPr>
              <a:t>食育協賛店</a:t>
            </a:r>
            <a:endParaRPr lang="en-US" altLang="ja-JP" sz="900" dirty="0">
              <a:latin typeface="UD デジタル 教科書体 NK-R" panose="02020400000000000000" pitchFamily="18" charset="-128"/>
              <a:ea typeface="UD デジタル 教科書体 NK-R" panose="02020400000000000000" pitchFamily="18" charset="-128"/>
            </a:endParaRPr>
          </a:p>
          <a:p>
            <a:r>
              <a:rPr lang="ja-JP" altLang="en-US" sz="900" dirty="0">
                <a:latin typeface="UD デジタル 教科書体 NK-R" panose="02020400000000000000" pitchFamily="18" charset="-128"/>
                <a:ea typeface="UD デジタル 教科書体 NK-R" panose="02020400000000000000" pitchFamily="18" charset="-128"/>
              </a:rPr>
              <a:t>　　しろい食育サポート店：健康的な食情報の設置、野菜たっぷりメニューの提供、ヘルシーオーダーへ対応する飲食店</a:t>
            </a:r>
            <a:endParaRPr lang="en-US" altLang="ja-JP" sz="900" dirty="0">
              <a:latin typeface="UD デジタル 教科書体 NK-R" panose="02020400000000000000" pitchFamily="18" charset="-128"/>
              <a:ea typeface="UD デジタル 教科書体 NK-R" panose="02020400000000000000" pitchFamily="18" charset="-128"/>
            </a:endParaRPr>
          </a:p>
          <a:p>
            <a:r>
              <a:rPr lang="ja-JP" altLang="en-US" sz="900" dirty="0">
                <a:latin typeface="UD デジタル 教科書体 NK-R" panose="02020400000000000000" pitchFamily="18" charset="-128"/>
                <a:ea typeface="UD デジタル 教科書体 NK-R" panose="02020400000000000000" pitchFamily="18" charset="-128"/>
              </a:rPr>
              <a:t>　　野菜減塩プロジェクト協賛店：野菜や減塩に配慮した商品の提供、野菜や減塩に関する啓発を行う食品販売店</a:t>
            </a:r>
            <a:endParaRPr lang="ja-JP" altLang="en-US" sz="900" dirty="0"/>
          </a:p>
        </p:txBody>
      </p:sp>
      <p:sp>
        <p:nvSpPr>
          <p:cNvPr id="6" name="スライド番号プレースホルダー 5"/>
          <p:cNvSpPr>
            <a:spLocks noGrp="1"/>
          </p:cNvSpPr>
          <p:nvPr>
            <p:ph type="sldNum" sz="quarter" idx="12"/>
          </p:nvPr>
        </p:nvSpPr>
        <p:spPr/>
        <p:txBody>
          <a:bodyPr/>
          <a:lstStyle/>
          <a:p>
            <a:fld id="{751D15A4-3738-4E47-9CFF-156915CB89CC}" type="slidenum">
              <a:rPr kumimoji="1" lang="ja-JP" altLang="en-US" smtClean="0"/>
              <a:t>22</a:t>
            </a:fld>
            <a:endParaRPr kumimoji="1" lang="ja-JP" altLang="en-US"/>
          </a:p>
        </p:txBody>
      </p:sp>
      <p:pic>
        <p:nvPicPr>
          <p:cNvPr id="12" name="図 11"/>
          <p:cNvPicPr>
            <a:picLocks noChangeAspect="1"/>
          </p:cNvPicPr>
          <p:nvPr/>
        </p:nvPicPr>
        <p:blipFill>
          <a:blip r:embed="rId5"/>
          <a:stretch>
            <a:fillRect/>
          </a:stretch>
        </p:blipFill>
        <p:spPr>
          <a:xfrm>
            <a:off x="6114888" y="5050163"/>
            <a:ext cx="2936614" cy="1566832"/>
          </a:xfrm>
          <a:prstGeom prst="rect">
            <a:avLst/>
          </a:prstGeom>
        </p:spPr>
      </p:pic>
    </p:spTree>
    <p:extLst>
      <p:ext uri="{BB962C8B-B14F-4D97-AF65-F5344CB8AC3E}">
        <p14:creationId xmlns:p14="http://schemas.microsoft.com/office/powerpoint/2010/main" val="2779287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7790"/>
            <a:ext cx="12192000" cy="584775"/>
          </a:xfrm>
          <a:prstGeom prst="rect">
            <a:avLst/>
          </a:prstGeom>
          <a:solidFill>
            <a:schemeClr val="accent5">
              <a:lumMod val="50000"/>
            </a:schemeClr>
          </a:solidFill>
        </p:spPr>
        <p:txBody>
          <a:bodyPr wrap="square" rtlCol="0">
            <a:spAutoFit/>
          </a:bodyPr>
          <a:lstStyle/>
          <a:p>
            <a:r>
              <a:rPr kumimoji="1" lang="en-US" altLang="ja-JP" sz="3200" dirty="0">
                <a:solidFill>
                  <a:schemeClr val="bg1"/>
                </a:solidFill>
                <a:latin typeface="UD デジタル 教科書体 NK-B" panose="02020700000000000000" pitchFamily="18" charset="-128"/>
                <a:ea typeface="UD デジタル 教科書体 NK-B" panose="02020700000000000000" pitchFamily="18" charset="-128"/>
              </a:rPr>
              <a:t>Ⅱ</a:t>
            </a:r>
            <a:r>
              <a:rPr kumimoji="1" lang="ja-JP" altLang="en-US" sz="3200" dirty="0" err="1">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身体活動・運動</a:t>
            </a:r>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a:t>
            </a:r>
          </a:p>
        </p:txBody>
      </p:sp>
      <p:sp>
        <p:nvSpPr>
          <p:cNvPr id="3" name="正方形/長方形 2"/>
          <p:cNvSpPr/>
          <p:nvPr/>
        </p:nvSpPr>
        <p:spPr>
          <a:xfrm>
            <a:off x="123154" y="666319"/>
            <a:ext cx="5836044" cy="55487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28790" y="731263"/>
            <a:ext cx="5830407"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ポイント１　</a:t>
            </a:r>
            <a:r>
              <a:rPr lang="ja-JP" altLang="en-US" u="sng" dirty="0">
                <a:latin typeface="UD デジタル 教科書体 NK-B" panose="02020700000000000000" pitchFamily="18" charset="-128"/>
                <a:ea typeface="UD デジタル 教科書体 NK-B" panose="02020700000000000000" pitchFamily="18" charset="-128"/>
              </a:rPr>
              <a:t>「</a:t>
            </a:r>
            <a:r>
              <a:rPr lang="en-US" altLang="ja-JP" u="sng" dirty="0">
                <a:latin typeface="UD デジタル 教科書体 NK-B" panose="02020700000000000000" pitchFamily="18" charset="-128"/>
                <a:ea typeface="UD デジタル 教科書体 NK-B" panose="02020700000000000000" pitchFamily="18" charset="-128"/>
              </a:rPr>
              <a:t>+10</a:t>
            </a:r>
            <a:r>
              <a:rPr lang="ja-JP" altLang="en-US" u="sng" dirty="0">
                <a:latin typeface="UD デジタル 教科書体 NK-B" panose="02020700000000000000" pitchFamily="18" charset="-128"/>
                <a:ea typeface="UD デジタル 教科書体 NK-B" panose="02020700000000000000" pitchFamily="18" charset="-128"/>
              </a:rPr>
              <a:t>（プラステン）」による運動習慣の増加</a:t>
            </a:r>
            <a:endParaRPr kumimoji="1" lang="ja-JP" altLang="en-US" sz="2400" u="sng" dirty="0">
              <a:latin typeface="UD デジタル 教科書体 NK-B" panose="02020700000000000000" pitchFamily="18" charset="-128"/>
              <a:ea typeface="UD デジタル 教科書体 NK-B" panose="02020700000000000000" pitchFamily="18" charset="-128"/>
            </a:endParaRPr>
          </a:p>
        </p:txBody>
      </p:sp>
      <p:sp>
        <p:nvSpPr>
          <p:cNvPr id="5" name="正方形/長方形 4"/>
          <p:cNvSpPr/>
          <p:nvPr/>
        </p:nvSpPr>
        <p:spPr>
          <a:xfrm>
            <a:off x="6190755" y="666320"/>
            <a:ext cx="5846569" cy="55487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6270108" y="759231"/>
            <a:ext cx="5367139"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ポイント２　</a:t>
            </a:r>
            <a:r>
              <a:rPr lang="en-US" altLang="ja-JP" sz="2000" u="sng" dirty="0">
                <a:latin typeface="UD デジタル 教科書体 NK-B" panose="02020700000000000000" pitchFamily="18" charset="-128"/>
                <a:ea typeface="UD デジタル 教科書体 NK-B" panose="02020700000000000000" pitchFamily="18" charset="-128"/>
              </a:rPr>
              <a:t>1</a:t>
            </a:r>
            <a:r>
              <a:rPr lang="ja-JP" altLang="en-US" sz="2000" u="sng" dirty="0">
                <a:latin typeface="UD デジタル 教科書体 NK-B" panose="02020700000000000000" pitchFamily="18" charset="-128"/>
                <a:ea typeface="UD デジタル 教科書体 NK-B" panose="02020700000000000000" pitchFamily="18" charset="-128"/>
              </a:rPr>
              <a:t>日の平均歩数の増加</a:t>
            </a:r>
            <a:endParaRPr kumimoji="1" lang="ja-JP" altLang="en-US" sz="1200" u="sng" dirty="0">
              <a:latin typeface="UD デジタル 教科書体 NK-B" panose="02020700000000000000" pitchFamily="18" charset="-128"/>
              <a:ea typeface="UD デジタル 教科書体 NK-B" panose="02020700000000000000" pitchFamily="18" charset="-128"/>
            </a:endParaRPr>
          </a:p>
        </p:txBody>
      </p:sp>
      <p:sp>
        <p:nvSpPr>
          <p:cNvPr id="9" name="テキスト ボックス 8"/>
          <p:cNvSpPr txBox="1"/>
          <p:nvPr/>
        </p:nvSpPr>
        <p:spPr>
          <a:xfrm>
            <a:off x="311900" y="1370873"/>
            <a:ext cx="2826096" cy="2893100"/>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運動を週</a:t>
            </a:r>
            <a:r>
              <a:rPr lang="en-US" altLang="ja-JP" sz="1400" dirty="0">
                <a:latin typeface="UD デジタル 教科書体 NK-R" panose="02020400000000000000" pitchFamily="18" charset="-128"/>
                <a:ea typeface="UD デジタル 教科書体 NK-R" panose="02020400000000000000" pitchFamily="18" charset="-128"/>
              </a:rPr>
              <a:t>2</a:t>
            </a:r>
            <a:r>
              <a:rPr lang="ja-JP" altLang="en-US" sz="1400" dirty="0">
                <a:latin typeface="UD デジタル 教科書体 NK-R" panose="02020400000000000000" pitchFamily="18" charset="-128"/>
                <a:ea typeface="UD デジタル 教科書体 NK-R" panose="02020400000000000000" pitchFamily="18" charset="-128"/>
              </a:rPr>
              <a:t>回以上している人の割合は</a:t>
            </a:r>
            <a:r>
              <a:rPr lang="en-US" altLang="ja-JP" sz="1400" dirty="0">
                <a:latin typeface="UD デジタル 教科書体 NK-R" panose="02020400000000000000" pitchFamily="18" charset="-128"/>
                <a:ea typeface="UD デジタル 教科書体 NK-R" panose="02020400000000000000" pitchFamily="18" charset="-128"/>
              </a:rPr>
              <a:t>R</a:t>
            </a:r>
            <a:r>
              <a:rPr lang="ja-JP" altLang="en-US" sz="1400" dirty="0">
                <a:latin typeface="UD デジタル 教科書体 NK-R" panose="02020400000000000000" pitchFamily="18" charset="-128"/>
                <a:ea typeface="UD デジタル 教科書体 NK-R" panose="02020400000000000000" pitchFamily="18" charset="-128"/>
              </a:rPr>
              <a:t>元年調査より増加しています。</a:t>
            </a:r>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一方で、壮年期層は他の年代より運動できていない人が多く、運動習慣が良くないと感じている人が多いです。壮年期層の運動習慣改善が課題です。</a:t>
            </a:r>
          </a:p>
        </p:txBody>
      </p:sp>
      <p:sp>
        <p:nvSpPr>
          <p:cNvPr id="10" name="右矢印 9"/>
          <p:cNvSpPr/>
          <p:nvPr/>
        </p:nvSpPr>
        <p:spPr>
          <a:xfrm>
            <a:off x="2911462" y="2616644"/>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243092" y="1399921"/>
            <a:ext cx="2638820" cy="1815882"/>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忙しい人でも日常に取り入れやすく、生活習慣病の発症予防に効果的な取り組みとして</a:t>
            </a:r>
            <a:r>
              <a:rPr lang="en-US" altLang="ja-JP" sz="14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健康日本</a:t>
            </a:r>
            <a:r>
              <a:rPr lang="en-US" altLang="ja-JP" sz="1400" dirty="0">
                <a:latin typeface="UD デジタル 教科書体 NK-R" panose="02020400000000000000" pitchFamily="18" charset="-128"/>
                <a:ea typeface="UD デジタル 教科書体 NK-R" panose="02020400000000000000" pitchFamily="18" charset="-128"/>
              </a:rPr>
              <a:t>21</a:t>
            </a:r>
            <a:r>
              <a:rPr lang="ja-JP" altLang="en-US" sz="1400" dirty="0">
                <a:latin typeface="UD デジタル 教科書体 NK-R" panose="02020400000000000000" pitchFamily="18" charset="-128"/>
                <a:ea typeface="UD デジタル 教科書体 NK-R" panose="02020400000000000000" pitchFamily="18" charset="-128"/>
              </a:rPr>
              <a:t>（第三次）において推奨されている「</a:t>
            </a:r>
            <a:r>
              <a:rPr lang="en-US" altLang="ja-JP" sz="1400" dirty="0">
                <a:latin typeface="UD デジタル 教科書体 NK-R" panose="02020400000000000000" pitchFamily="18" charset="-128"/>
                <a:ea typeface="UD デジタル 教科書体 NK-R" panose="02020400000000000000" pitchFamily="18" charset="-128"/>
              </a:rPr>
              <a:t>+10</a:t>
            </a:r>
            <a:r>
              <a:rPr lang="ja-JP" altLang="en-US" sz="1400" dirty="0">
                <a:latin typeface="UD デジタル 教科書体 NK-R" panose="02020400000000000000" pitchFamily="18" charset="-128"/>
                <a:ea typeface="UD デジタル 教科書体 NK-R" panose="02020400000000000000" pitchFamily="18" charset="-128"/>
              </a:rPr>
              <a:t>（プラステン</a:t>
            </a:r>
            <a:r>
              <a:rPr lang="en-US" altLang="ja-JP" sz="14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1</a:t>
            </a:r>
            <a:r>
              <a:rPr lang="ja-JP" altLang="en-US" sz="1400" dirty="0">
                <a:latin typeface="UD デジタル 教科書体 NK-R" panose="02020400000000000000" pitchFamily="18" charset="-128"/>
                <a:ea typeface="UD デジタル 教科書体 NK-R" panose="02020400000000000000" pitchFamily="18" charset="-128"/>
              </a:rPr>
              <a:t>日の身体活動・運動量</a:t>
            </a:r>
            <a:r>
              <a:rPr lang="en-US" altLang="ja-JP" sz="1400" dirty="0">
                <a:latin typeface="UD デジタル 教科書体 NK-R" panose="02020400000000000000" pitchFamily="18" charset="-128"/>
                <a:ea typeface="UD デジタル 教科書体 NK-R" panose="02020400000000000000" pitchFamily="18" charset="-128"/>
              </a:rPr>
              <a:t>10</a:t>
            </a:r>
            <a:r>
              <a:rPr lang="ja-JP" altLang="en-US" sz="1400" dirty="0">
                <a:latin typeface="UD デジタル 教科書体 NK-R" panose="02020400000000000000" pitchFamily="18" charset="-128"/>
                <a:ea typeface="UD デジタル 教科書体 NK-R" panose="02020400000000000000" pitchFamily="18" charset="-128"/>
              </a:rPr>
              <a:t>分増加）を推進します。</a:t>
            </a:r>
          </a:p>
        </p:txBody>
      </p:sp>
      <p:sp>
        <p:nvSpPr>
          <p:cNvPr id="12" name="テキスト ボックス 11"/>
          <p:cNvSpPr txBox="1"/>
          <p:nvPr/>
        </p:nvSpPr>
        <p:spPr>
          <a:xfrm>
            <a:off x="6373295" y="1368172"/>
            <a:ext cx="2680994" cy="3323987"/>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１日の平均歩数は「</a:t>
            </a:r>
            <a:r>
              <a:rPr lang="en-US" altLang="ja-JP" sz="1400" dirty="0">
                <a:latin typeface="UD デジタル 教科書体 NK-R" panose="02020400000000000000" pitchFamily="18" charset="-128"/>
                <a:ea typeface="UD デジタル 教科書体 NK-R" panose="02020400000000000000" pitchFamily="18" charset="-128"/>
              </a:rPr>
              <a:t>4,000</a:t>
            </a: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6,000</a:t>
            </a:r>
            <a:r>
              <a:rPr lang="ja-JP" altLang="en-US" sz="1400" dirty="0">
                <a:latin typeface="UD デジタル 教科書体 NK-R" panose="02020400000000000000" pitchFamily="18" charset="-128"/>
                <a:ea typeface="UD デジタル 教科書体 NK-R" panose="02020400000000000000" pitchFamily="18" charset="-128"/>
              </a:rPr>
              <a:t>歩未満」が最も高いです。</a:t>
            </a:r>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歩いてはいるものの、国が示す推奨歩数に達している割合は各年代で約</a:t>
            </a:r>
            <a:r>
              <a:rPr lang="en-US" altLang="ja-JP" sz="1400" dirty="0">
                <a:latin typeface="UD デジタル 教科書体 NK-R" panose="02020400000000000000" pitchFamily="18" charset="-128"/>
                <a:ea typeface="UD デジタル 教科書体 NK-R" panose="02020400000000000000" pitchFamily="18" charset="-128"/>
              </a:rPr>
              <a:t>2</a:t>
            </a:r>
            <a:r>
              <a:rPr lang="ja-JP" altLang="en-US" sz="1400" dirty="0">
                <a:latin typeface="UD デジタル 教科書体 NK-R" panose="02020400000000000000" pitchFamily="18" charset="-128"/>
                <a:ea typeface="UD デジタル 教科書体 NK-R" panose="02020400000000000000" pitchFamily="18" charset="-128"/>
              </a:rPr>
              <a:t>割に止まっています。</a:t>
            </a:r>
          </a:p>
        </p:txBody>
      </p:sp>
      <p:sp>
        <p:nvSpPr>
          <p:cNvPr id="13" name="右矢印 12"/>
          <p:cNvSpPr/>
          <p:nvPr/>
        </p:nvSpPr>
        <p:spPr>
          <a:xfrm>
            <a:off x="9098184" y="2205597"/>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9444120" y="1287310"/>
            <a:ext cx="2558640" cy="2462213"/>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+10</a:t>
            </a:r>
            <a:r>
              <a:rPr lang="ja-JP" altLang="en-US" sz="1400" dirty="0">
                <a:latin typeface="UD デジタル 教科書体 NK-R" panose="02020400000000000000" pitchFamily="18" charset="-128"/>
                <a:ea typeface="UD デジタル 教科書体 NK-R" panose="02020400000000000000" pitchFamily="18" charset="-128"/>
              </a:rPr>
              <a:t>」の一環として、各年齢層における</a:t>
            </a:r>
            <a:r>
              <a:rPr lang="en-US" altLang="ja-JP" sz="1400" dirty="0">
                <a:latin typeface="UD デジタル 教科書体 NK-R" panose="02020400000000000000" pitchFamily="18" charset="-128"/>
                <a:ea typeface="UD デジタル 教科書体 NK-R" panose="02020400000000000000" pitchFamily="18" charset="-128"/>
              </a:rPr>
              <a:t>1</a:t>
            </a:r>
            <a:r>
              <a:rPr lang="ja-JP" altLang="en-US" sz="1400" dirty="0">
                <a:latin typeface="UD デジタル 教科書体 NK-R" panose="02020400000000000000" pitchFamily="18" charset="-128"/>
                <a:ea typeface="UD デジタル 教科書体 NK-R" panose="02020400000000000000" pitchFamily="18" charset="-128"/>
              </a:rPr>
              <a:t>日の平均歩数を約</a:t>
            </a:r>
            <a:r>
              <a:rPr lang="en-US" altLang="ja-JP" sz="1400" dirty="0">
                <a:latin typeface="UD デジタル 教科書体 NK-R" panose="02020400000000000000" pitchFamily="18" charset="-128"/>
                <a:ea typeface="UD デジタル 教科書体 NK-R" panose="02020400000000000000" pitchFamily="18" charset="-128"/>
              </a:rPr>
              <a:t>1,000</a:t>
            </a:r>
            <a:r>
              <a:rPr lang="ja-JP" altLang="en-US" sz="1400" dirty="0">
                <a:latin typeface="UD デジタル 教科書体 NK-R" panose="02020400000000000000" pitchFamily="18" charset="-128"/>
                <a:ea typeface="UD デジタル 教科書体 NK-R" panose="02020400000000000000" pitchFamily="18" charset="-128"/>
              </a:rPr>
              <a:t>歩増やすことを目指します。（</a:t>
            </a:r>
            <a:r>
              <a:rPr lang="en-US" altLang="ja-JP" sz="1400" dirty="0">
                <a:latin typeface="UD デジタル 教科書体 NK-R" panose="02020400000000000000" pitchFamily="18" charset="-128"/>
                <a:ea typeface="UD デジタル 教科書体 NK-R" panose="02020400000000000000" pitchFamily="18" charset="-128"/>
              </a:rPr>
              <a:t>1,000</a:t>
            </a:r>
            <a:r>
              <a:rPr lang="ja-JP" altLang="en-US" sz="1400" dirty="0">
                <a:latin typeface="UD デジタル 教科書体 NK-R" panose="02020400000000000000" pitchFamily="18" charset="-128"/>
                <a:ea typeface="UD デジタル 教科書体 NK-R" panose="02020400000000000000" pitchFamily="18" charset="-128"/>
              </a:rPr>
              <a:t>歩＝約</a:t>
            </a:r>
            <a:r>
              <a:rPr lang="en-US" altLang="ja-JP" sz="1400" dirty="0">
                <a:latin typeface="UD デジタル 教科書体 NK-R" panose="02020400000000000000" pitchFamily="18" charset="-128"/>
                <a:ea typeface="UD デジタル 教科書体 NK-R" panose="02020400000000000000" pitchFamily="18" charset="-128"/>
              </a:rPr>
              <a:t>10</a:t>
            </a:r>
            <a:r>
              <a:rPr lang="ja-JP" altLang="en-US" sz="1400" dirty="0">
                <a:latin typeface="UD デジタル 教科書体 NK-R" panose="02020400000000000000" pitchFamily="18" charset="-128"/>
                <a:ea typeface="UD デジタル 教科書体 NK-R" panose="02020400000000000000" pitchFamily="18" charset="-128"/>
              </a:rPr>
              <a:t>分間の歩行）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ウォーキングの効果に関する啓発や歩きやすいルートの紹介、歩きたくなる仕組みづくりなど、ウォーキングの実践に関する取り組みを重点に進めます。</a:t>
            </a:r>
          </a:p>
        </p:txBody>
      </p:sp>
      <p:pic>
        <p:nvPicPr>
          <p:cNvPr id="29" name="図 28"/>
          <p:cNvPicPr>
            <a:picLocks noChangeAspect="1"/>
          </p:cNvPicPr>
          <p:nvPr/>
        </p:nvPicPr>
        <p:blipFill>
          <a:blip r:embed="rId2"/>
          <a:stretch>
            <a:fillRect/>
          </a:stretch>
        </p:blipFill>
        <p:spPr>
          <a:xfrm>
            <a:off x="6412845" y="2105379"/>
            <a:ext cx="2633606" cy="1764379"/>
          </a:xfrm>
          <a:prstGeom prst="rect">
            <a:avLst/>
          </a:prstGeom>
        </p:spPr>
      </p:pic>
      <p:pic>
        <p:nvPicPr>
          <p:cNvPr id="8" name="図 7"/>
          <p:cNvPicPr>
            <a:picLocks noChangeAspect="1"/>
          </p:cNvPicPr>
          <p:nvPr/>
        </p:nvPicPr>
        <p:blipFill>
          <a:blip r:embed="rId3"/>
          <a:stretch>
            <a:fillRect/>
          </a:stretch>
        </p:blipFill>
        <p:spPr>
          <a:xfrm>
            <a:off x="431151" y="4269092"/>
            <a:ext cx="2706844" cy="1353422"/>
          </a:xfrm>
          <a:prstGeom prst="rect">
            <a:avLst/>
          </a:prstGeom>
        </p:spPr>
      </p:pic>
      <p:pic>
        <p:nvPicPr>
          <p:cNvPr id="16" name="図 15"/>
          <p:cNvPicPr>
            <a:picLocks noChangeAspect="1"/>
          </p:cNvPicPr>
          <p:nvPr/>
        </p:nvPicPr>
        <p:blipFill>
          <a:blip r:embed="rId4"/>
          <a:stretch>
            <a:fillRect/>
          </a:stretch>
        </p:blipFill>
        <p:spPr>
          <a:xfrm>
            <a:off x="6423719" y="4872601"/>
            <a:ext cx="3937687" cy="1184574"/>
          </a:xfrm>
          <a:prstGeom prst="rect">
            <a:avLst/>
          </a:prstGeom>
        </p:spPr>
      </p:pic>
      <p:sp>
        <p:nvSpPr>
          <p:cNvPr id="17" name="テキスト ボックス 16">
            <a:extLst>
              <a:ext uri="{FF2B5EF4-FFF2-40B4-BE49-F238E27FC236}">
                <a16:creationId xmlns:a16="http://schemas.microsoft.com/office/drawing/2014/main" id="{73683D13-F0E3-4129-9FC8-7AD4A10B6F9C}"/>
              </a:ext>
            </a:extLst>
          </p:cNvPr>
          <p:cNvSpPr txBox="1"/>
          <p:nvPr/>
        </p:nvSpPr>
        <p:spPr>
          <a:xfrm>
            <a:off x="3264448" y="3215803"/>
            <a:ext cx="2624266" cy="1384995"/>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身体活動・運動量増加により、</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疾病</a:t>
            </a:r>
            <a:r>
              <a:rPr lang="en-US" altLang="ja-JP" sz="11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の発症リスクを低下</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en-US" altLang="ja-JP" sz="14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疾病</a:t>
            </a:r>
            <a:r>
              <a:rPr lang="en-US" altLang="ja-JP" sz="1400" dirty="0">
                <a:latin typeface="UD デジタル 教科書体 NK-R" panose="02020400000000000000" pitchFamily="18" charset="-128"/>
                <a:ea typeface="UD デジタル 教科書体 NK-R" panose="02020400000000000000" pitchFamily="18" charset="-128"/>
              </a:rPr>
              <a:t>…2</a:t>
            </a:r>
            <a:r>
              <a:rPr lang="ja-JP" altLang="en-US" sz="1400" dirty="0">
                <a:latin typeface="UD デジタル 教科書体 NK-R" panose="02020400000000000000" pitchFamily="18" charset="-128"/>
                <a:ea typeface="UD デジタル 教科書体 NK-R" panose="02020400000000000000" pitchFamily="18" charset="-128"/>
              </a:rPr>
              <a:t>型糖尿病、循環器病、がん、うつ病、認知症、ロコモティブシンドローム等</a:t>
            </a:r>
          </a:p>
        </p:txBody>
      </p:sp>
      <p:sp>
        <p:nvSpPr>
          <p:cNvPr id="18" name="テキスト ボックス 17">
            <a:extLst>
              <a:ext uri="{FF2B5EF4-FFF2-40B4-BE49-F238E27FC236}">
                <a16:creationId xmlns:a16="http://schemas.microsoft.com/office/drawing/2014/main" id="{CE1A9871-185F-4B8C-BF5B-8B238A3B8BF9}"/>
              </a:ext>
            </a:extLst>
          </p:cNvPr>
          <p:cNvSpPr txBox="1"/>
          <p:nvPr/>
        </p:nvSpPr>
        <p:spPr>
          <a:xfrm>
            <a:off x="9356330" y="3714618"/>
            <a:ext cx="2720544" cy="1169551"/>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日常生活に取り入れやすく、測定</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・評価がしやすい取り組みとしてのウォーキングの実践による身体活動・運動量増加</a:t>
            </a:r>
            <a:endParaRPr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19" name="図 18">
            <a:extLst>
              <a:ext uri="{FF2B5EF4-FFF2-40B4-BE49-F238E27FC236}">
                <a16:creationId xmlns:a16="http://schemas.microsoft.com/office/drawing/2014/main" id="{7944C6C0-FC1D-44AE-9580-6CBC35089909}"/>
              </a:ext>
            </a:extLst>
          </p:cNvPr>
          <p:cNvPicPr>
            <a:picLocks noChangeAspect="1"/>
          </p:cNvPicPr>
          <p:nvPr/>
        </p:nvPicPr>
        <p:blipFill>
          <a:blip r:embed="rId5"/>
          <a:stretch>
            <a:fillRect/>
          </a:stretch>
        </p:blipFill>
        <p:spPr>
          <a:xfrm>
            <a:off x="437532" y="2113408"/>
            <a:ext cx="2333625" cy="619125"/>
          </a:xfrm>
          <a:prstGeom prst="rect">
            <a:avLst/>
          </a:prstGeom>
        </p:spPr>
      </p:pic>
    </p:spTree>
    <p:extLst>
      <p:ext uri="{BB962C8B-B14F-4D97-AF65-F5344CB8AC3E}">
        <p14:creationId xmlns:p14="http://schemas.microsoft.com/office/powerpoint/2010/main" val="1038611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28671" y="715318"/>
            <a:ext cx="5767894" cy="58710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114198" y="749143"/>
            <a:ext cx="5829388" cy="384721"/>
          </a:xfrm>
          <a:prstGeom prst="rect">
            <a:avLst/>
          </a:prstGeom>
          <a:noFill/>
        </p:spPr>
        <p:txBody>
          <a:bodyPr wrap="square" rtlCol="0">
            <a:spAutoFit/>
          </a:bodyPr>
          <a:lstStyle/>
          <a:p>
            <a:r>
              <a:rPr kumimoji="1" lang="ja-JP" altLang="en-US" sz="1900" dirty="0">
                <a:latin typeface="UD デジタル 教科書体 NK-B" panose="02020700000000000000" pitchFamily="18" charset="-128"/>
                <a:ea typeface="UD デジタル 教科書体 NK-B" panose="02020700000000000000" pitchFamily="18" charset="-128"/>
              </a:rPr>
              <a:t>ポイント１　</a:t>
            </a:r>
            <a:r>
              <a:rPr lang="ja-JP" altLang="en-US" sz="1900" u="sng" dirty="0">
                <a:latin typeface="UD デジタル 教科書体 NK-B" panose="02020700000000000000" pitchFamily="18" charset="-128"/>
                <a:ea typeface="UD デジタル 教科書体 NK-B" panose="02020700000000000000" pitchFamily="18" charset="-128"/>
              </a:rPr>
              <a:t>適切な睡眠時間・環境整備の重要性の啓発</a:t>
            </a:r>
          </a:p>
        </p:txBody>
      </p:sp>
      <p:sp>
        <p:nvSpPr>
          <p:cNvPr id="4" name="テキスト ボックス 3"/>
          <p:cNvSpPr txBox="1"/>
          <p:nvPr/>
        </p:nvSpPr>
        <p:spPr>
          <a:xfrm>
            <a:off x="143600" y="1235859"/>
            <a:ext cx="2885292" cy="1384995"/>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課題</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睡眠時間は、「５時間未満」「５～６時間未満」を合わせて</a:t>
            </a:r>
            <a:r>
              <a:rPr lang="en-US" altLang="ja-JP" sz="1400" dirty="0">
                <a:latin typeface="UD デジタル 教科書体 NK-R" panose="02020400000000000000" pitchFamily="18" charset="-128"/>
                <a:ea typeface="UD デジタル 教科書体 NK-R" panose="02020400000000000000" pitchFamily="18" charset="-128"/>
              </a:rPr>
              <a:t>41.9</a:t>
            </a:r>
            <a:r>
              <a:rPr lang="ja-JP" altLang="en-US" sz="1400" dirty="0">
                <a:latin typeface="UD デジタル 教科書体 NK-R" panose="02020400000000000000" pitchFamily="18" charset="-128"/>
                <a:ea typeface="UD デジタル 教科書体 NK-R" panose="02020400000000000000" pitchFamily="18" charset="-128"/>
              </a:rPr>
              <a:t>％で、健康のために望ましいとされる睡眠時間（６～８時間）を確保できていない状況です。</a:t>
            </a:r>
          </a:p>
        </p:txBody>
      </p:sp>
      <p:sp>
        <p:nvSpPr>
          <p:cNvPr id="6" name="右矢印 5"/>
          <p:cNvSpPr/>
          <p:nvPr/>
        </p:nvSpPr>
        <p:spPr>
          <a:xfrm>
            <a:off x="3044127" y="2537909"/>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483072" y="1807389"/>
            <a:ext cx="2344746" cy="1169551"/>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取組</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望ましい睡眠時間や環境整備等により、睡眠で休養がとれるよう、正しい情報提供や啓発を重点に進めます。</a:t>
            </a:r>
          </a:p>
        </p:txBody>
      </p:sp>
      <p:sp>
        <p:nvSpPr>
          <p:cNvPr id="8" name="テキスト ボックス 7"/>
          <p:cNvSpPr txBox="1"/>
          <p:nvPr/>
        </p:nvSpPr>
        <p:spPr>
          <a:xfrm>
            <a:off x="0" y="-4274"/>
            <a:ext cx="12192000" cy="584775"/>
          </a:xfrm>
          <a:prstGeom prst="rect">
            <a:avLst/>
          </a:prstGeom>
          <a:solidFill>
            <a:schemeClr val="accent5">
              <a:lumMod val="50000"/>
            </a:schemeClr>
          </a:solidFill>
        </p:spPr>
        <p:txBody>
          <a:bodyPr wrap="square" rtlCol="0">
            <a:spAutoFit/>
          </a:bodyPr>
          <a:lstStyle/>
          <a:p>
            <a:r>
              <a:rPr kumimoji="1" lang="en-US" altLang="ja-JP" sz="3200" dirty="0">
                <a:solidFill>
                  <a:schemeClr val="bg1"/>
                </a:solidFill>
                <a:latin typeface="UD デジタル 教科書体 NK-B" panose="02020700000000000000" pitchFamily="18" charset="-128"/>
                <a:ea typeface="UD デジタル 教科書体 NK-B" panose="02020700000000000000" pitchFamily="18" charset="-128"/>
              </a:rPr>
              <a:t>Ⅲ</a:t>
            </a:r>
            <a:r>
              <a:rPr kumimoji="1" lang="ja-JP" altLang="en-US" sz="3200" dirty="0" err="1">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休養・こころの健康</a:t>
            </a:r>
            <a:r>
              <a:rPr lang="ja-JP" altLang="en-US" sz="2000"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a:t>
            </a:r>
          </a:p>
        </p:txBody>
      </p:sp>
      <p:sp>
        <p:nvSpPr>
          <p:cNvPr id="9" name="正方形/長方形 8"/>
          <p:cNvSpPr/>
          <p:nvPr/>
        </p:nvSpPr>
        <p:spPr>
          <a:xfrm>
            <a:off x="6085410" y="709466"/>
            <a:ext cx="5897324" cy="38227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6096000" y="751288"/>
            <a:ext cx="5548458"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ポイント２　</a:t>
            </a:r>
            <a:r>
              <a:rPr lang="ja-JP" altLang="en-US" u="sng" dirty="0">
                <a:latin typeface="UD デジタル 教科書体 NK-B" panose="02020700000000000000" pitchFamily="18" charset="-128"/>
                <a:ea typeface="UD デジタル 教科書体 NK-B" panose="02020700000000000000" pitchFamily="18" charset="-128"/>
              </a:rPr>
              <a:t>こころの健康を保つ方法の周知啓発</a:t>
            </a:r>
          </a:p>
        </p:txBody>
      </p:sp>
      <p:sp>
        <p:nvSpPr>
          <p:cNvPr id="11" name="テキスト ボックス 10"/>
          <p:cNvSpPr txBox="1"/>
          <p:nvPr/>
        </p:nvSpPr>
        <p:spPr>
          <a:xfrm>
            <a:off x="6118048" y="1317895"/>
            <a:ext cx="2859930" cy="1600438"/>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課題</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最近２週間のこころの状態について、「毎日の生活に充実感がない」や「これまで楽しんでやれていたことが、楽しめなくなった」などの不調を表す項目すべてが</a:t>
            </a:r>
            <a:r>
              <a:rPr lang="en-US" altLang="ja-JP" sz="1400" dirty="0">
                <a:latin typeface="UD デジタル 教科書体 NK-R" panose="02020400000000000000" pitchFamily="18" charset="-128"/>
                <a:ea typeface="UD デジタル 教科書体 NK-R" panose="02020400000000000000" pitchFamily="18" charset="-128"/>
              </a:rPr>
              <a:t>R</a:t>
            </a:r>
            <a:r>
              <a:rPr lang="ja-JP" altLang="en-US" sz="1400" dirty="0">
                <a:latin typeface="UD デジタル 教科書体 NK-R" panose="02020400000000000000" pitchFamily="18" charset="-128"/>
                <a:ea typeface="UD デジタル 教科書体 NK-R" panose="02020400000000000000" pitchFamily="18" charset="-128"/>
              </a:rPr>
              <a:t>元年調査より高い状況です。</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13" name="右矢印 12"/>
          <p:cNvSpPr/>
          <p:nvPr/>
        </p:nvSpPr>
        <p:spPr>
          <a:xfrm>
            <a:off x="8977978" y="1974473"/>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9355667" y="1339127"/>
            <a:ext cx="2627067" cy="1384995"/>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取組</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ストレスをチェックできるツールの活用や、ストレスと上手な付き合う方法の紹介、ストレスをひとりで抱え込まずに気軽に相談できる窓口の周知を重点に進めます。</a:t>
            </a:r>
          </a:p>
        </p:txBody>
      </p:sp>
      <p:sp>
        <p:nvSpPr>
          <p:cNvPr id="24" name="テキスト ボックス 23"/>
          <p:cNvSpPr txBox="1"/>
          <p:nvPr/>
        </p:nvSpPr>
        <p:spPr>
          <a:xfrm>
            <a:off x="174732" y="5371915"/>
            <a:ext cx="3077925" cy="523220"/>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睡眠で休養がとれていない状況も増加しています。</a:t>
            </a:r>
          </a:p>
        </p:txBody>
      </p:sp>
      <p:graphicFrame>
        <p:nvGraphicFramePr>
          <p:cNvPr id="21" name="グラフ 20"/>
          <p:cNvGraphicFramePr>
            <a:graphicFrameLocks/>
          </p:cNvGraphicFramePr>
          <p:nvPr>
            <p:extLst>
              <p:ext uri="{D42A27DB-BD31-4B8C-83A1-F6EECF244321}">
                <p14:modId xmlns:p14="http://schemas.microsoft.com/office/powerpoint/2010/main" val="2981169835"/>
              </p:ext>
            </p:extLst>
          </p:nvPr>
        </p:nvGraphicFramePr>
        <p:xfrm>
          <a:off x="155196" y="2392165"/>
          <a:ext cx="2881313" cy="3009900"/>
        </p:xfrm>
        <a:graphic>
          <a:graphicData uri="http://schemas.openxmlformats.org/drawingml/2006/chart">
            <c:chart xmlns:c="http://schemas.openxmlformats.org/drawingml/2006/chart" xmlns:r="http://schemas.openxmlformats.org/officeDocument/2006/relationships" r:id="rId2"/>
          </a:graphicData>
        </a:graphic>
      </p:graphicFrame>
      <p:pic>
        <p:nvPicPr>
          <p:cNvPr id="12" name="図 11"/>
          <p:cNvPicPr>
            <a:picLocks noChangeAspect="1"/>
          </p:cNvPicPr>
          <p:nvPr/>
        </p:nvPicPr>
        <p:blipFill>
          <a:blip r:embed="rId3"/>
          <a:stretch>
            <a:fillRect/>
          </a:stretch>
        </p:blipFill>
        <p:spPr>
          <a:xfrm>
            <a:off x="253227" y="5870694"/>
            <a:ext cx="2790900" cy="577914"/>
          </a:xfrm>
          <a:prstGeom prst="rect">
            <a:avLst/>
          </a:prstGeom>
        </p:spPr>
      </p:pic>
      <p:sp>
        <p:nvSpPr>
          <p:cNvPr id="17" name="テキスト ボックス 16">
            <a:extLst>
              <a:ext uri="{FF2B5EF4-FFF2-40B4-BE49-F238E27FC236}">
                <a16:creationId xmlns:a16="http://schemas.microsoft.com/office/drawing/2014/main" id="{5E116F8F-5E56-4336-9E4E-51846F977CC5}"/>
              </a:ext>
            </a:extLst>
          </p:cNvPr>
          <p:cNvSpPr txBox="1"/>
          <p:nvPr/>
        </p:nvSpPr>
        <p:spPr>
          <a:xfrm>
            <a:off x="3421817" y="3458195"/>
            <a:ext cx="2406002" cy="1384995"/>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睡眠の確保により、心身の安定のほか、肥満や高血圧、糖尿病、心疾患、脳血管障害の発症リスクと症状の悪化を防ぐ</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8" name="テキスト ボックス 17">
            <a:extLst>
              <a:ext uri="{FF2B5EF4-FFF2-40B4-BE49-F238E27FC236}">
                <a16:creationId xmlns:a16="http://schemas.microsoft.com/office/drawing/2014/main" id="{7A91E242-2369-461A-A04B-55B7C3297D80}"/>
              </a:ext>
            </a:extLst>
          </p:cNvPr>
          <p:cNvSpPr txBox="1"/>
          <p:nvPr/>
        </p:nvSpPr>
        <p:spPr>
          <a:xfrm>
            <a:off x="9430083" y="2881677"/>
            <a:ext cx="2406002" cy="738664"/>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ストレスを溜め込まず、活力のある状態を保つ</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5" name="スライド番号プレースホルダー 4"/>
          <p:cNvSpPr>
            <a:spLocks noGrp="1"/>
          </p:cNvSpPr>
          <p:nvPr>
            <p:ph type="sldNum" sz="quarter" idx="12"/>
          </p:nvPr>
        </p:nvSpPr>
        <p:spPr/>
        <p:txBody>
          <a:bodyPr/>
          <a:lstStyle/>
          <a:p>
            <a:fld id="{751D15A4-3738-4E47-9CFF-156915CB89CC}" type="slidenum">
              <a:rPr kumimoji="1" lang="ja-JP" altLang="en-US" smtClean="0"/>
              <a:t>24</a:t>
            </a:fld>
            <a:endParaRPr kumimoji="1" lang="ja-JP" altLang="en-US"/>
          </a:p>
        </p:txBody>
      </p:sp>
      <p:pic>
        <p:nvPicPr>
          <p:cNvPr id="16" name="図 15"/>
          <p:cNvPicPr>
            <a:picLocks noChangeAspect="1"/>
          </p:cNvPicPr>
          <p:nvPr/>
        </p:nvPicPr>
        <p:blipFill>
          <a:blip r:embed="rId4"/>
          <a:stretch>
            <a:fillRect/>
          </a:stretch>
        </p:blipFill>
        <p:spPr>
          <a:xfrm>
            <a:off x="6213126" y="3287558"/>
            <a:ext cx="3096429" cy="906272"/>
          </a:xfrm>
          <a:prstGeom prst="rect">
            <a:avLst/>
          </a:prstGeom>
        </p:spPr>
      </p:pic>
    </p:spTree>
    <p:extLst>
      <p:ext uri="{BB962C8B-B14F-4D97-AF65-F5344CB8AC3E}">
        <p14:creationId xmlns:p14="http://schemas.microsoft.com/office/powerpoint/2010/main" val="196294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115444" y="695790"/>
            <a:ext cx="5743984" cy="55724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153260" y="753529"/>
            <a:ext cx="5331895"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ポイント１　</a:t>
            </a:r>
            <a:r>
              <a:rPr lang="ja-JP" altLang="en-US" sz="2000" u="sng" dirty="0">
                <a:latin typeface="UD デジタル 教科書体 NK-B" panose="02020700000000000000" pitchFamily="18" charset="-128"/>
                <a:ea typeface="UD デジタル 教科書体 NK-B" panose="02020700000000000000" pitchFamily="18" charset="-128"/>
              </a:rPr>
              <a:t>適正飲酒の啓発</a:t>
            </a:r>
          </a:p>
        </p:txBody>
      </p:sp>
      <p:sp>
        <p:nvSpPr>
          <p:cNvPr id="17" name="テキスト ボックス 16"/>
          <p:cNvSpPr txBox="1"/>
          <p:nvPr/>
        </p:nvSpPr>
        <p:spPr>
          <a:xfrm>
            <a:off x="271845" y="1476002"/>
            <a:ext cx="2460816" cy="1600438"/>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飲酒の頻度や量に大きな変化はみられませんが、生活習慣病のリスクを高める量</a:t>
            </a:r>
            <a:r>
              <a:rPr lang="en-US" altLang="ja-JP" sz="11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を飲酒している人や、毎日飲酒している人が一定数おり、適正飲酒の普及が課題です。</a:t>
            </a:r>
          </a:p>
        </p:txBody>
      </p:sp>
      <p:sp>
        <p:nvSpPr>
          <p:cNvPr id="19" name="右矢印 18"/>
          <p:cNvSpPr/>
          <p:nvPr/>
        </p:nvSpPr>
        <p:spPr>
          <a:xfrm>
            <a:off x="2839570" y="2055696"/>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314590" y="1476002"/>
            <a:ext cx="2530407" cy="1384995"/>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ホームページやＳＮＳ、広報等を活用し、アルコールの適量や休肝日の必要性、飲酒による生活習慣病のリスク等に関する普及啓発を重点に進めます。</a:t>
            </a:r>
          </a:p>
        </p:txBody>
      </p:sp>
      <p:sp>
        <p:nvSpPr>
          <p:cNvPr id="21" name="テキスト ボックス 20"/>
          <p:cNvSpPr txBox="1"/>
          <p:nvPr/>
        </p:nvSpPr>
        <p:spPr>
          <a:xfrm>
            <a:off x="0" y="-13432"/>
            <a:ext cx="12192000" cy="584775"/>
          </a:xfrm>
          <a:prstGeom prst="rect">
            <a:avLst/>
          </a:prstGeom>
          <a:solidFill>
            <a:schemeClr val="accent5">
              <a:lumMod val="50000"/>
            </a:schemeClr>
          </a:solidFill>
        </p:spPr>
        <p:txBody>
          <a:bodyPr wrap="square" rtlCol="0">
            <a:spAutoFit/>
          </a:bodyPr>
          <a:lstStyle/>
          <a:p>
            <a:r>
              <a:rPr lang="en-US" altLang="ja-JP" sz="3200" dirty="0">
                <a:solidFill>
                  <a:schemeClr val="bg1"/>
                </a:solidFill>
                <a:latin typeface="UD デジタル 教科書体 NK-B" panose="02020700000000000000" pitchFamily="18" charset="-128"/>
                <a:ea typeface="UD デジタル 教科書体 NK-B" panose="02020700000000000000" pitchFamily="18" charset="-128"/>
              </a:rPr>
              <a:t>Ⅳ</a:t>
            </a:r>
            <a:r>
              <a:rPr kumimoji="1" lang="ja-JP" altLang="en-US" sz="3200" dirty="0" err="1">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飲酒・喫煙</a:t>
            </a:r>
            <a:r>
              <a:rPr lang="ja-JP" altLang="en-US" sz="2000" dirty="0">
                <a:solidFill>
                  <a:prstClr val="white"/>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a:t>
            </a:r>
            <a:endPar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22" name="正方形/長方形 21"/>
          <p:cNvSpPr/>
          <p:nvPr/>
        </p:nvSpPr>
        <p:spPr>
          <a:xfrm>
            <a:off x="6038216" y="695791"/>
            <a:ext cx="5985462" cy="55724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6127059" y="764264"/>
            <a:ext cx="5211200"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ポイント２　</a:t>
            </a:r>
            <a:r>
              <a:rPr lang="ja-JP" altLang="en-US" sz="2000" u="sng" dirty="0">
                <a:latin typeface="UD デジタル 教科書体 NK-B" panose="02020700000000000000" pitchFamily="18" charset="-128"/>
                <a:ea typeface="UD デジタル 教科書体 NK-B" panose="02020700000000000000" pitchFamily="18" charset="-128"/>
              </a:rPr>
              <a:t>喫煙習慣の改善、受動喫煙防止</a:t>
            </a:r>
          </a:p>
        </p:txBody>
      </p:sp>
      <p:sp>
        <p:nvSpPr>
          <p:cNvPr id="24" name="テキスト ボックス 23"/>
          <p:cNvSpPr txBox="1"/>
          <p:nvPr/>
        </p:nvSpPr>
        <p:spPr>
          <a:xfrm>
            <a:off x="6196665" y="1255477"/>
            <a:ext cx="2617874" cy="1600438"/>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喫煙率はやや改善しており、受動喫煙の機会があった人の割合も減少していますが、路上での受動喫煙があった人は</a:t>
            </a:r>
            <a:r>
              <a:rPr lang="en-US" altLang="ja-JP" sz="1400" dirty="0">
                <a:latin typeface="UD デジタル 教科書体 NK-R" panose="02020400000000000000" pitchFamily="18" charset="-128"/>
                <a:ea typeface="UD デジタル 教科書体 NK-R" panose="02020400000000000000" pitchFamily="18" charset="-128"/>
              </a:rPr>
              <a:t>2</a:t>
            </a:r>
            <a:r>
              <a:rPr lang="ja-JP" altLang="en-US" sz="1400" dirty="0">
                <a:latin typeface="UD デジタル 教科書体 NK-R" panose="02020400000000000000" pitchFamily="18" charset="-128"/>
                <a:ea typeface="UD デジタル 教科書体 NK-R" panose="02020400000000000000" pitchFamily="18" charset="-128"/>
              </a:rPr>
              <a:t>割程度おり、引き続き受動喫煙防止対策が課題となっています。</a:t>
            </a:r>
            <a:endParaRPr kumimoji="1" lang="ja-JP" altLang="en-US" sz="1400" dirty="0">
              <a:latin typeface="UD デジタル 教科書体 NK-R" panose="02020400000000000000" pitchFamily="18" charset="-128"/>
              <a:ea typeface="UD デジタル 教科書体 NK-R" panose="02020400000000000000" pitchFamily="18" charset="-128"/>
            </a:endParaRPr>
          </a:p>
        </p:txBody>
      </p:sp>
      <p:sp>
        <p:nvSpPr>
          <p:cNvPr id="26" name="右矢印 25"/>
          <p:cNvSpPr/>
          <p:nvPr/>
        </p:nvSpPr>
        <p:spPr>
          <a:xfrm>
            <a:off x="8819003" y="1580928"/>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9273719" y="1278086"/>
            <a:ext cx="2616188" cy="1384995"/>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ホームページ、</a:t>
            </a:r>
            <a:r>
              <a:rPr lang="en-US" altLang="ja-JP" sz="1400" dirty="0">
                <a:latin typeface="UD デジタル 教科書体 NK-R" panose="02020400000000000000" pitchFamily="18" charset="-128"/>
                <a:ea typeface="UD デジタル 教科書体 NK-R" panose="02020400000000000000" pitchFamily="18" charset="-128"/>
              </a:rPr>
              <a:t>SNS</a:t>
            </a:r>
            <a:r>
              <a:rPr lang="ja-JP" altLang="en-US" sz="1400" dirty="0" err="1">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広報等を活用し、喫煙が自身と周囲の人の健康に及ぼす影響に関する啓発を進めるとともに、喫煙をやめたい人への支援に取り組みます。</a:t>
            </a:r>
          </a:p>
        </p:txBody>
      </p:sp>
      <p:pic>
        <p:nvPicPr>
          <p:cNvPr id="11" name="図 10"/>
          <p:cNvPicPr>
            <a:picLocks noChangeAspect="1"/>
          </p:cNvPicPr>
          <p:nvPr/>
        </p:nvPicPr>
        <p:blipFill>
          <a:blip r:embed="rId2"/>
          <a:stretch>
            <a:fillRect/>
          </a:stretch>
        </p:blipFill>
        <p:spPr>
          <a:xfrm>
            <a:off x="6460210" y="2805345"/>
            <a:ext cx="2121269" cy="919290"/>
          </a:xfrm>
          <a:prstGeom prst="rect">
            <a:avLst/>
          </a:prstGeom>
        </p:spPr>
      </p:pic>
      <p:pic>
        <p:nvPicPr>
          <p:cNvPr id="4" name="図 3"/>
          <p:cNvPicPr>
            <a:picLocks noChangeAspect="1"/>
          </p:cNvPicPr>
          <p:nvPr/>
        </p:nvPicPr>
        <p:blipFill>
          <a:blip r:embed="rId3"/>
          <a:stretch>
            <a:fillRect/>
          </a:stretch>
        </p:blipFill>
        <p:spPr>
          <a:xfrm>
            <a:off x="6222688" y="3871176"/>
            <a:ext cx="2596315" cy="2261306"/>
          </a:xfrm>
          <a:prstGeom prst="rect">
            <a:avLst/>
          </a:prstGeom>
        </p:spPr>
      </p:pic>
      <p:sp>
        <p:nvSpPr>
          <p:cNvPr id="18" name="テキスト ボックス 17">
            <a:extLst>
              <a:ext uri="{FF2B5EF4-FFF2-40B4-BE49-F238E27FC236}">
                <a16:creationId xmlns:a16="http://schemas.microsoft.com/office/drawing/2014/main" id="{B634D486-DC21-4006-A809-B63A0CF6E1E2}"/>
              </a:ext>
            </a:extLst>
          </p:cNvPr>
          <p:cNvSpPr txBox="1"/>
          <p:nvPr/>
        </p:nvSpPr>
        <p:spPr>
          <a:xfrm>
            <a:off x="3349730" y="2883105"/>
            <a:ext cx="2455425" cy="1384995"/>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en-US" altLang="ja-JP" sz="1400" dirty="0">
                <a:latin typeface="UD デジタル 教科書体 NK-R" panose="02020400000000000000" pitchFamily="18" charset="-128"/>
                <a:ea typeface="UD デジタル 教科書体 NK-R" panose="02020400000000000000" pitchFamily="18" charset="-128"/>
              </a:rPr>
              <a:t>1</a:t>
            </a:r>
            <a:r>
              <a:rPr lang="ja-JP" altLang="en-US" sz="1400" dirty="0">
                <a:latin typeface="UD デジタル 教科書体 NK-R" panose="02020400000000000000" pitchFamily="18" charset="-128"/>
                <a:ea typeface="UD デジタル 教科書体 NK-R" panose="02020400000000000000" pitchFamily="18" charset="-128"/>
              </a:rPr>
              <a:t>日あたりの平均飲酒量の減少により、健康問題</a:t>
            </a:r>
            <a:r>
              <a:rPr lang="en-US" altLang="ja-JP" sz="11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のリスクを低下</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en-US" altLang="ja-JP" sz="14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健康問題</a:t>
            </a:r>
            <a:r>
              <a:rPr lang="en-US" altLang="ja-JP" sz="1400" dirty="0">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がん、高血圧、</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　　脳出血、脂質異常症等</a:t>
            </a:r>
          </a:p>
        </p:txBody>
      </p:sp>
      <p:sp>
        <p:nvSpPr>
          <p:cNvPr id="25" name="テキスト ボックス 24">
            <a:extLst>
              <a:ext uri="{FF2B5EF4-FFF2-40B4-BE49-F238E27FC236}">
                <a16:creationId xmlns:a16="http://schemas.microsoft.com/office/drawing/2014/main" id="{C1438250-4C99-422F-BC60-F7F200E346C4}"/>
              </a:ext>
            </a:extLst>
          </p:cNvPr>
          <p:cNvSpPr txBox="1"/>
          <p:nvPr/>
        </p:nvSpPr>
        <p:spPr>
          <a:xfrm>
            <a:off x="9303966" y="2772505"/>
            <a:ext cx="2719711" cy="1600438"/>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喫煙率の減少により、がん、脳卒中、虚血性心疾患、</a:t>
            </a:r>
            <a:r>
              <a:rPr lang="en-US" altLang="ja-JP" sz="1400" dirty="0">
                <a:latin typeface="UD デジタル 教科書体 NK-R" panose="02020400000000000000" pitchFamily="18" charset="-128"/>
                <a:ea typeface="UD デジタル 教科書体 NK-R" panose="02020400000000000000" pitchFamily="18" charset="-128"/>
              </a:rPr>
              <a:t>COPD</a:t>
            </a:r>
            <a:r>
              <a:rPr lang="ja-JP" altLang="en-US" sz="1400" dirty="0">
                <a:latin typeface="UD デジタル 教科書体 NK-R" panose="02020400000000000000" pitchFamily="18" charset="-128"/>
                <a:ea typeface="UD デジタル 教科書体 NK-R" panose="02020400000000000000" pitchFamily="18" charset="-128"/>
              </a:rPr>
              <a:t>、糖尿病等の発症リスクを低下</a:t>
            </a:r>
          </a:p>
          <a:p>
            <a:r>
              <a:rPr lang="ja-JP" altLang="en-US" sz="1400" dirty="0">
                <a:latin typeface="UD デジタル 教科書体 NK-R" panose="02020400000000000000" pitchFamily="18" charset="-128"/>
                <a:ea typeface="UD デジタル 教科書体 NK-R" panose="02020400000000000000" pitchFamily="18" charset="-128"/>
              </a:rPr>
              <a:t>受動喫煙の防止により、肺がん、虚血性心疾患、脳卒中の発症リスクを低下</a:t>
            </a:r>
            <a:endParaRPr lang="en-US" altLang="ja-JP" sz="1400" dirty="0">
              <a:latin typeface="UD デジタル 教科書体 NK-R" panose="02020400000000000000" pitchFamily="18" charset="-128"/>
              <a:ea typeface="UD デジタル 教科書体 NK-R" panose="02020400000000000000" pitchFamily="18" charset="-128"/>
            </a:endParaRPr>
          </a:p>
        </p:txBody>
      </p:sp>
      <p:pic>
        <p:nvPicPr>
          <p:cNvPr id="7" name="図 6">
            <a:extLst>
              <a:ext uri="{FF2B5EF4-FFF2-40B4-BE49-F238E27FC236}">
                <a16:creationId xmlns:a16="http://schemas.microsoft.com/office/drawing/2014/main" id="{9BD62365-FF76-41CC-A31E-F1419A566749}"/>
              </a:ext>
            </a:extLst>
          </p:cNvPr>
          <p:cNvPicPr>
            <a:picLocks noChangeAspect="1"/>
          </p:cNvPicPr>
          <p:nvPr/>
        </p:nvPicPr>
        <p:blipFill>
          <a:blip r:embed="rId4"/>
          <a:stretch>
            <a:fillRect/>
          </a:stretch>
        </p:blipFill>
        <p:spPr>
          <a:xfrm>
            <a:off x="252712" y="3233565"/>
            <a:ext cx="3042745" cy="1419225"/>
          </a:xfrm>
          <a:prstGeom prst="rect">
            <a:avLst/>
          </a:prstGeom>
        </p:spPr>
      </p:pic>
      <p:pic>
        <p:nvPicPr>
          <p:cNvPr id="10" name="図 9">
            <a:extLst>
              <a:ext uri="{FF2B5EF4-FFF2-40B4-BE49-F238E27FC236}">
                <a16:creationId xmlns:a16="http://schemas.microsoft.com/office/drawing/2014/main" id="{0B26D9AA-F42E-4777-A057-309560D2E463}"/>
              </a:ext>
            </a:extLst>
          </p:cNvPr>
          <p:cNvPicPr>
            <a:picLocks noChangeAspect="1"/>
          </p:cNvPicPr>
          <p:nvPr/>
        </p:nvPicPr>
        <p:blipFill>
          <a:blip r:embed="rId5"/>
          <a:stretch>
            <a:fillRect/>
          </a:stretch>
        </p:blipFill>
        <p:spPr>
          <a:xfrm>
            <a:off x="244356" y="4885271"/>
            <a:ext cx="3039748" cy="1219200"/>
          </a:xfrm>
          <a:prstGeom prst="rect">
            <a:avLst/>
          </a:prstGeom>
        </p:spPr>
      </p:pic>
      <p:sp>
        <p:nvSpPr>
          <p:cNvPr id="2" name="テキスト ボックス 1">
            <a:extLst>
              <a:ext uri="{FF2B5EF4-FFF2-40B4-BE49-F238E27FC236}">
                <a16:creationId xmlns:a16="http://schemas.microsoft.com/office/drawing/2014/main" id="{3B774D76-E45B-4CBF-9CC8-26A9FCA29A53}"/>
              </a:ext>
            </a:extLst>
          </p:cNvPr>
          <p:cNvSpPr txBox="1"/>
          <p:nvPr/>
        </p:nvSpPr>
        <p:spPr>
          <a:xfrm>
            <a:off x="3316209" y="5159071"/>
            <a:ext cx="2688486" cy="769441"/>
          </a:xfrm>
          <a:prstGeom prst="rect">
            <a:avLst/>
          </a:prstGeom>
          <a:noFill/>
        </p:spPr>
        <p:txBody>
          <a:bodyPr wrap="square" rtlCol="0">
            <a:spAutoFit/>
          </a:bodyPr>
          <a:lstStyle/>
          <a:p>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生活習慣病のリスクを高める飲酒量</a:t>
            </a:r>
            <a:endParaRPr kumimoji="1" lang="en-US" altLang="ja-JP" sz="1100" dirty="0">
              <a:latin typeface="UD デジタル 教科書体 NK-R" panose="02020400000000000000" pitchFamily="18" charset="-128"/>
              <a:ea typeface="UD デジタル 教科書体 NK-R" panose="02020400000000000000" pitchFamily="18" charset="-128"/>
            </a:endParaRPr>
          </a:p>
          <a:p>
            <a:r>
              <a:rPr lang="ja-JP" altLang="en-US" sz="1100" dirty="0">
                <a:latin typeface="UD デジタル 教科書体 NK-R" panose="02020400000000000000" pitchFamily="18" charset="-128"/>
                <a:ea typeface="UD デジタル 教科書体 NK-R" panose="02020400000000000000" pitchFamily="18" charset="-128"/>
              </a:rPr>
              <a:t>　</a:t>
            </a:r>
            <a:r>
              <a:rPr kumimoji="1" lang="en-US" altLang="ja-JP" sz="1100" dirty="0">
                <a:latin typeface="UD デジタル 教科書体 NK-R" panose="02020400000000000000" pitchFamily="18" charset="-128"/>
                <a:ea typeface="UD デジタル 教科書体 NK-R" panose="02020400000000000000" pitchFamily="18" charset="-128"/>
              </a:rPr>
              <a:t>…1</a:t>
            </a:r>
            <a:r>
              <a:rPr kumimoji="1" lang="ja-JP" altLang="en-US" sz="1100" dirty="0">
                <a:latin typeface="UD デジタル 教科書体 NK-R" panose="02020400000000000000" pitchFamily="18" charset="-128"/>
                <a:ea typeface="UD デジタル 教科書体 NK-R" panose="02020400000000000000" pitchFamily="18" charset="-128"/>
              </a:rPr>
              <a:t>日あたりの平均純アルコール摂取量　　　</a:t>
            </a:r>
            <a:endParaRPr kumimoji="1" lang="en-US" altLang="ja-JP" sz="1100" dirty="0">
              <a:latin typeface="UD デジタル 教科書体 NK-R" panose="02020400000000000000" pitchFamily="18" charset="-128"/>
              <a:ea typeface="UD デジタル 教科書体 NK-R" panose="02020400000000000000" pitchFamily="18" charset="-128"/>
            </a:endParaRPr>
          </a:p>
          <a:p>
            <a:r>
              <a:rPr lang="ja-JP" altLang="en-US" sz="1100" dirty="0">
                <a:latin typeface="UD デジタル 教科書体 NK-R" panose="02020400000000000000" pitchFamily="18" charset="-128"/>
                <a:ea typeface="UD デジタル 教科書体 NK-R" panose="02020400000000000000" pitchFamily="18" charset="-128"/>
              </a:rPr>
              <a:t>　　　　　男性：</a:t>
            </a:r>
            <a:r>
              <a:rPr lang="en-US" altLang="ja-JP" sz="1100" dirty="0">
                <a:latin typeface="UD デジタル 教科書体 NK-R" panose="02020400000000000000" pitchFamily="18" charset="-128"/>
                <a:ea typeface="UD デジタル 教科書体 NK-R" panose="02020400000000000000" pitchFamily="18" charset="-128"/>
              </a:rPr>
              <a:t>40g</a:t>
            </a:r>
            <a:r>
              <a:rPr lang="ja-JP" altLang="en-US" sz="1100" dirty="0">
                <a:latin typeface="UD デジタル 教科書体 NK-R" panose="02020400000000000000" pitchFamily="18" charset="-128"/>
                <a:ea typeface="UD デジタル 教科書体 NK-R" panose="02020400000000000000" pitchFamily="18" charset="-128"/>
              </a:rPr>
              <a:t>（日本酒約</a:t>
            </a:r>
            <a:r>
              <a:rPr lang="en-US" altLang="ja-JP" sz="1100" dirty="0">
                <a:latin typeface="UD デジタル 教科書体 NK-R" panose="02020400000000000000" pitchFamily="18" charset="-128"/>
                <a:ea typeface="UD デジタル 教科書体 NK-R" panose="02020400000000000000" pitchFamily="18" charset="-128"/>
              </a:rPr>
              <a:t>2</a:t>
            </a:r>
            <a:r>
              <a:rPr lang="ja-JP" altLang="en-US" sz="1100" dirty="0">
                <a:latin typeface="UD デジタル 教科書体 NK-R" panose="02020400000000000000" pitchFamily="18" charset="-128"/>
                <a:ea typeface="UD デジタル 教科書体 NK-R" panose="02020400000000000000" pitchFamily="18" charset="-128"/>
              </a:rPr>
              <a:t>合）</a:t>
            </a:r>
            <a:endParaRPr lang="en-US" altLang="ja-JP" sz="1100" dirty="0">
              <a:latin typeface="UD デジタル 教科書体 NK-R" panose="02020400000000000000" pitchFamily="18" charset="-128"/>
              <a:ea typeface="UD デジタル 教科書体 NK-R" panose="02020400000000000000" pitchFamily="18" charset="-128"/>
            </a:endParaRPr>
          </a:p>
          <a:p>
            <a:r>
              <a:rPr lang="ja-JP" altLang="en-US" sz="1100" dirty="0">
                <a:latin typeface="UD デジタル 教科書体 NK-R" panose="02020400000000000000" pitchFamily="18" charset="-128"/>
                <a:ea typeface="UD デジタル 教科書体 NK-R" panose="02020400000000000000" pitchFamily="18" charset="-128"/>
              </a:rPr>
              <a:t>　　　　　女性：</a:t>
            </a:r>
            <a:r>
              <a:rPr lang="en-US" altLang="ja-JP" sz="1100" dirty="0">
                <a:latin typeface="UD デジタル 教科書体 NK-R" panose="02020400000000000000" pitchFamily="18" charset="-128"/>
                <a:ea typeface="UD デジタル 教科書体 NK-R" panose="02020400000000000000" pitchFamily="18" charset="-128"/>
              </a:rPr>
              <a:t>20</a:t>
            </a:r>
            <a:r>
              <a:rPr lang="ja-JP" altLang="en-US" sz="1100" dirty="0">
                <a:latin typeface="UD デジタル 教科書体 NK-R" panose="02020400000000000000" pitchFamily="18" charset="-128"/>
                <a:ea typeface="UD デジタル 教科書体 NK-R" panose="02020400000000000000" pitchFamily="18" charset="-128"/>
              </a:rPr>
              <a:t>ｇ（日本酒約</a:t>
            </a:r>
            <a:r>
              <a:rPr lang="en-US" altLang="ja-JP" sz="1100" dirty="0">
                <a:latin typeface="UD デジタル 教科書体 NK-R" panose="02020400000000000000" pitchFamily="18" charset="-128"/>
                <a:ea typeface="UD デジタル 教科書体 NK-R" panose="02020400000000000000" pitchFamily="18" charset="-128"/>
              </a:rPr>
              <a:t>1</a:t>
            </a:r>
            <a:r>
              <a:rPr lang="ja-JP" altLang="en-US" sz="1100" dirty="0">
                <a:latin typeface="UD デジタル 教科書体 NK-R" panose="02020400000000000000" pitchFamily="18" charset="-128"/>
                <a:ea typeface="UD デジタル 教科書体 NK-R" panose="02020400000000000000" pitchFamily="18" charset="-128"/>
              </a:rPr>
              <a:t>合）</a:t>
            </a:r>
            <a:endParaRPr lang="en-US" altLang="ja-JP" sz="11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1967464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1895"/>
            <a:ext cx="12192000" cy="584775"/>
          </a:xfrm>
          <a:prstGeom prst="rect">
            <a:avLst/>
          </a:prstGeom>
          <a:solidFill>
            <a:schemeClr val="accent5">
              <a:lumMod val="50000"/>
            </a:schemeClr>
          </a:solidFill>
        </p:spPr>
        <p:txBody>
          <a:bodyPr wrap="square" rtlCol="0">
            <a:spAutoFit/>
          </a:bodyPr>
          <a:lstStyle/>
          <a:p>
            <a:r>
              <a:rPr lang="en-US" altLang="ja-JP" sz="3200" dirty="0">
                <a:solidFill>
                  <a:schemeClr val="bg1"/>
                </a:solidFill>
                <a:latin typeface="UD デジタル 教科書体 NK-B" panose="02020700000000000000" pitchFamily="18" charset="-128"/>
                <a:ea typeface="UD デジタル 教科書体 NK-B" panose="02020700000000000000" pitchFamily="18" charset="-128"/>
              </a:rPr>
              <a:t>Ⅴ</a:t>
            </a:r>
            <a:r>
              <a:rPr kumimoji="1" lang="ja-JP" altLang="en-US" sz="3200" dirty="0" err="1">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歯・口腔の健康</a:t>
            </a:r>
            <a:r>
              <a:rPr lang="ja-JP" altLang="en-US" sz="2000" dirty="0">
                <a:solidFill>
                  <a:prstClr val="white"/>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a:t>
            </a:r>
            <a:endPar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 name="正方形/長方形 2"/>
          <p:cNvSpPr/>
          <p:nvPr/>
        </p:nvSpPr>
        <p:spPr>
          <a:xfrm>
            <a:off x="132722" y="728019"/>
            <a:ext cx="5737916" cy="60273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245366" y="824263"/>
            <a:ext cx="5339078" cy="1015663"/>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ポイント１　</a:t>
            </a:r>
            <a:r>
              <a:rPr kumimoji="1" lang="ja-JP" altLang="en-US" sz="2000" u="sng" dirty="0">
                <a:latin typeface="UD デジタル 教科書体 NK-B" panose="02020700000000000000" pitchFamily="18" charset="-128"/>
                <a:ea typeface="UD デジタル 教科書体 NK-B" panose="02020700000000000000" pitchFamily="18" charset="-128"/>
              </a:rPr>
              <a:t>ライフステージに応じた</a:t>
            </a:r>
            <a:endParaRPr kumimoji="1" lang="en-US" altLang="ja-JP" sz="2000" u="sng" dirty="0">
              <a:latin typeface="UD デジタル 教科書体 NK-B" panose="02020700000000000000" pitchFamily="18" charset="-128"/>
              <a:ea typeface="UD デジタル 教科書体 NK-B" panose="02020700000000000000" pitchFamily="18" charset="-128"/>
            </a:endParaRPr>
          </a:p>
          <a:p>
            <a:r>
              <a:rPr lang="ja-JP" altLang="en-US" sz="2000" dirty="0">
                <a:latin typeface="UD デジタル 教科書体 NK-B" panose="02020700000000000000" pitchFamily="18" charset="-128"/>
                <a:ea typeface="UD デジタル 教科書体 NK-B" panose="02020700000000000000" pitchFamily="18" charset="-128"/>
              </a:rPr>
              <a:t>　　　　　　　　　　　　</a:t>
            </a:r>
            <a:r>
              <a:rPr lang="ja-JP" altLang="en-US" sz="2000" u="sng" dirty="0">
                <a:latin typeface="UD デジタル 教科書体 NK-B" panose="02020700000000000000" pitchFamily="18" charset="-128"/>
                <a:ea typeface="UD デジタル 教科書体 NK-B" panose="02020700000000000000" pitchFamily="18" charset="-128"/>
              </a:rPr>
              <a:t>歯科疾患の発症・重症化予防</a:t>
            </a:r>
          </a:p>
          <a:p>
            <a:endParaRPr kumimoji="1" lang="ja-JP" altLang="en-US" sz="2000" u="sng" dirty="0">
              <a:latin typeface="UD デジタル 教科書体 NK-B" panose="02020700000000000000" pitchFamily="18" charset="-128"/>
              <a:ea typeface="UD デジタル 教科書体 NK-B" panose="02020700000000000000" pitchFamily="18" charset="-128"/>
            </a:endParaRPr>
          </a:p>
        </p:txBody>
      </p:sp>
      <p:sp>
        <p:nvSpPr>
          <p:cNvPr id="5" name="正方形/長方形 4"/>
          <p:cNvSpPr/>
          <p:nvPr/>
        </p:nvSpPr>
        <p:spPr>
          <a:xfrm>
            <a:off x="5956484" y="727847"/>
            <a:ext cx="5689281" cy="60275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6012260" y="824091"/>
            <a:ext cx="5367139"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ポイント２　</a:t>
            </a:r>
            <a:r>
              <a:rPr lang="ja-JP" altLang="en-US" u="sng" dirty="0">
                <a:latin typeface="UD デジタル 教科書体 NK-B" panose="02020700000000000000" pitchFamily="18" charset="-128"/>
                <a:ea typeface="UD デジタル 教科書体 NK-B" panose="02020700000000000000" pitchFamily="18" charset="-128"/>
              </a:rPr>
              <a:t>口腔機能の維持・向上及び</a:t>
            </a:r>
            <a:r>
              <a:rPr lang="en-US" altLang="ja-JP" u="sng" dirty="0">
                <a:latin typeface="UD デジタル 教科書体 NK-B" panose="02020700000000000000" pitchFamily="18" charset="-128"/>
                <a:ea typeface="UD デジタル 教科書体 NK-B" panose="02020700000000000000" pitchFamily="18" charset="-128"/>
              </a:rPr>
              <a:t>8020</a:t>
            </a:r>
            <a:r>
              <a:rPr lang="ja-JP" altLang="en-US" u="sng" dirty="0">
                <a:latin typeface="UD デジタル 教科書体 NK-B" panose="02020700000000000000" pitchFamily="18" charset="-128"/>
                <a:ea typeface="UD デジタル 教科書体 NK-B" panose="02020700000000000000" pitchFamily="18" charset="-128"/>
              </a:rPr>
              <a:t>の推進</a:t>
            </a:r>
          </a:p>
        </p:txBody>
      </p:sp>
      <p:sp>
        <p:nvSpPr>
          <p:cNvPr id="9" name="テキスト ボックス 8"/>
          <p:cNvSpPr txBox="1"/>
          <p:nvPr/>
        </p:nvSpPr>
        <p:spPr>
          <a:xfrm>
            <a:off x="227465" y="1536199"/>
            <a:ext cx="2517914" cy="2462213"/>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妊婦歯科健診の要精密検査率が</a:t>
            </a:r>
            <a:r>
              <a:rPr lang="en-US" altLang="ja-JP" sz="1400" dirty="0">
                <a:latin typeface="UD デジタル 教科書体 NK-R" panose="02020400000000000000" pitchFamily="18" charset="-128"/>
                <a:ea typeface="UD デジタル 教科書体 NK-R" panose="02020400000000000000" pitchFamily="18" charset="-128"/>
              </a:rPr>
              <a:t>R</a:t>
            </a:r>
            <a:r>
              <a:rPr lang="ja-JP" altLang="en-US" sz="1400" dirty="0">
                <a:latin typeface="UD デジタル 教科書体 NK-R" panose="02020400000000000000" pitchFamily="18" charset="-128"/>
                <a:ea typeface="UD デジタル 教科書体 NK-R" panose="02020400000000000000" pitchFamily="18" charset="-128"/>
              </a:rPr>
              <a:t>元年実績と比べ</a:t>
            </a:r>
            <a:r>
              <a:rPr lang="en-US" altLang="ja-JP" sz="1400" dirty="0">
                <a:latin typeface="UD デジタル 教科書体 NK-R" panose="02020400000000000000" pitchFamily="18" charset="-128"/>
                <a:ea typeface="UD デジタル 教科書体 NK-R" panose="02020400000000000000" pitchFamily="18" charset="-128"/>
              </a:rPr>
              <a:t>66.7</a:t>
            </a: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R7</a:t>
            </a:r>
            <a:r>
              <a:rPr lang="ja-JP" altLang="en-US" sz="1400" dirty="0">
                <a:latin typeface="UD デジタル 教科書体 NK-R" panose="02020400000000000000" pitchFamily="18" charset="-128"/>
                <a:ea typeface="UD デジタル 教科書体 NK-R" panose="02020400000000000000" pitchFamily="18" charset="-128"/>
              </a:rPr>
              <a:t>）と</a:t>
            </a:r>
            <a:r>
              <a:rPr lang="en-US" altLang="ja-JP" sz="1400" dirty="0">
                <a:latin typeface="UD デジタル 教科書体 NK-R" panose="02020400000000000000" pitchFamily="18" charset="-128"/>
                <a:ea typeface="UD デジタル 教科書体 NK-R" panose="02020400000000000000" pitchFamily="18" charset="-128"/>
              </a:rPr>
              <a:t>15.3</a:t>
            </a:r>
            <a:r>
              <a:rPr lang="ja-JP" altLang="en-US" sz="1400" dirty="0">
                <a:latin typeface="UD デジタル 教科書体 NK-R" panose="02020400000000000000" pitchFamily="18" charset="-128"/>
                <a:ea typeface="UD デジタル 教科書体 NK-R" panose="02020400000000000000" pitchFamily="18" charset="-128"/>
              </a:rPr>
              <a:t>ポイント増加、</a:t>
            </a:r>
            <a:r>
              <a:rPr lang="en-US" altLang="ja-JP" sz="1400" dirty="0">
                <a:latin typeface="UD デジタル 教科書体 NK-R" panose="02020400000000000000" pitchFamily="18" charset="-128"/>
                <a:ea typeface="UD デジタル 教科書体 NK-R" panose="02020400000000000000" pitchFamily="18" charset="-128"/>
              </a:rPr>
              <a:t>3</a:t>
            </a:r>
            <a:r>
              <a:rPr lang="ja-JP" altLang="en-US" sz="1400" dirty="0">
                <a:latin typeface="UD デジタル 教科書体 NK-R" panose="02020400000000000000" pitchFamily="18" charset="-128"/>
                <a:ea typeface="UD デジタル 教科書体 NK-R" panose="02020400000000000000" pitchFamily="18" charset="-128"/>
              </a:rPr>
              <a:t>歳児における</a:t>
            </a:r>
            <a:r>
              <a:rPr lang="ja-JP" altLang="en-US" sz="1400" dirty="0" err="1">
                <a:latin typeface="UD デジタル 教科書体 NK-R" panose="02020400000000000000" pitchFamily="18" charset="-128"/>
                <a:ea typeface="UD デジタル 教科書体 NK-R" panose="02020400000000000000" pitchFamily="18" charset="-128"/>
              </a:rPr>
              <a:t>う蝕</a:t>
            </a:r>
            <a:r>
              <a:rPr lang="ja-JP" altLang="en-US" sz="1400" dirty="0">
                <a:latin typeface="UD デジタル 教科書体 NK-R" panose="02020400000000000000" pitchFamily="18" charset="-128"/>
                <a:ea typeface="UD デジタル 教科書体 NK-R" panose="02020400000000000000" pitchFamily="18" charset="-128"/>
              </a:rPr>
              <a:t>罹患率が</a:t>
            </a:r>
            <a:r>
              <a:rPr lang="en-US" altLang="ja-JP" sz="1400" dirty="0">
                <a:latin typeface="UD デジタル 教科書体 NK-R" panose="02020400000000000000" pitchFamily="18" charset="-128"/>
                <a:ea typeface="UD デジタル 教科書体 NK-R" panose="02020400000000000000" pitchFamily="18" charset="-128"/>
              </a:rPr>
              <a:t>8.1</a:t>
            </a: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R7</a:t>
            </a:r>
            <a:r>
              <a:rPr lang="ja-JP" altLang="en-US" sz="1400" dirty="0">
                <a:latin typeface="UD デジタル 教科書体 NK-R" panose="02020400000000000000" pitchFamily="18" charset="-128"/>
                <a:ea typeface="UD デジタル 教科書体 NK-R" panose="02020400000000000000" pitchFamily="18" charset="-128"/>
              </a:rPr>
              <a:t>）と県と比べ</a:t>
            </a:r>
            <a:r>
              <a:rPr lang="en-US" altLang="ja-JP" sz="1400" dirty="0">
                <a:latin typeface="UD デジタル 教科書体 NK-R" panose="02020400000000000000" pitchFamily="18" charset="-128"/>
                <a:ea typeface="UD デジタル 教科書体 NK-R" panose="02020400000000000000" pitchFamily="18" charset="-128"/>
              </a:rPr>
              <a:t>2.2</a:t>
            </a:r>
            <a:r>
              <a:rPr lang="ja-JP" altLang="en-US" sz="1400" dirty="0">
                <a:latin typeface="UD デジタル 教科書体 NK-R" panose="02020400000000000000" pitchFamily="18" charset="-128"/>
                <a:ea typeface="UD デジタル 教科書体 NK-R" panose="02020400000000000000" pitchFamily="18" charset="-128"/>
              </a:rPr>
              <a:t>ポイント高い、歯周疾患検診の要精密検査率が</a:t>
            </a:r>
            <a:r>
              <a:rPr lang="en-US" altLang="ja-JP" sz="1400" dirty="0">
                <a:latin typeface="UD デジタル 教科書体 NK-R" panose="02020400000000000000" pitchFamily="18" charset="-128"/>
                <a:ea typeface="UD デジタル 教科書体 NK-R" panose="02020400000000000000" pitchFamily="18" charset="-128"/>
              </a:rPr>
              <a:t>R</a:t>
            </a:r>
            <a:r>
              <a:rPr lang="ja-JP" altLang="en-US" sz="1400" dirty="0">
                <a:latin typeface="UD デジタル 教科書体 NK-R" panose="02020400000000000000" pitchFamily="18" charset="-128"/>
                <a:ea typeface="UD デジタル 教科書体 NK-R" panose="02020400000000000000" pitchFamily="18" charset="-128"/>
              </a:rPr>
              <a:t>元年実績と比べ</a:t>
            </a:r>
            <a:r>
              <a:rPr lang="en-US" altLang="ja-JP" sz="1400" dirty="0">
                <a:latin typeface="UD デジタル 教科書体 NK-R" panose="02020400000000000000" pitchFamily="18" charset="-128"/>
                <a:ea typeface="UD デジタル 教科書体 NK-R" panose="02020400000000000000" pitchFamily="18" charset="-128"/>
              </a:rPr>
              <a:t>66.5</a:t>
            </a:r>
            <a:r>
              <a:rPr lang="ja-JP" altLang="en-US" sz="1400" dirty="0">
                <a:latin typeface="UD デジタル 教科書体 NK-R" panose="02020400000000000000" pitchFamily="18" charset="-128"/>
                <a:ea typeface="UD デジタル 教科書体 NK-R" panose="02020400000000000000" pitchFamily="18" charset="-128"/>
              </a:rPr>
              <a:t>％（</a:t>
            </a:r>
            <a:r>
              <a:rPr lang="en-US" altLang="ja-JP" sz="1400" dirty="0">
                <a:latin typeface="UD デジタル 教科書体 NK-R" panose="02020400000000000000" pitchFamily="18" charset="-128"/>
                <a:ea typeface="UD デジタル 教科書体 NK-R" panose="02020400000000000000" pitchFamily="18" charset="-128"/>
              </a:rPr>
              <a:t>R7</a:t>
            </a:r>
            <a:r>
              <a:rPr lang="ja-JP" altLang="en-US" sz="1400" dirty="0">
                <a:latin typeface="UD デジタル 教科書体 NK-R" panose="02020400000000000000" pitchFamily="18" charset="-128"/>
                <a:ea typeface="UD デジタル 教科書体 NK-R" panose="02020400000000000000" pitchFamily="18" charset="-128"/>
              </a:rPr>
              <a:t>）と</a:t>
            </a:r>
            <a:r>
              <a:rPr lang="en-US" altLang="ja-JP" sz="1400" dirty="0">
                <a:latin typeface="UD デジタル 教科書体 NK-R" panose="02020400000000000000" pitchFamily="18" charset="-128"/>
                <a:ea typeface="UD デジタル 教科書体 NK-R" panose="02020400000000000000" pitchFamily="18" charset="-128"/>
              </a:rPr>
              <a:t>3.8</a:t>
            </a:r>
            <a:r>
              <a:rPr lang="ja-JP" altLang="en-US" sz="1400" dirty="0">
                <a:latin typeface="UD デジタル 教科書体 NK-R" panose="02020400000000000000" pitchFamily="18" charset="-128"/>
                <a:ea typeface="UD デジタル 教科書体 NK-R" panose="02020400000000000000" pitchFamily="18" charset="-128"/>
              </a:rPr>
              <a:t>ポイント増加など、ライフステージごとに異なる課題が見られます。</a:t>
            </a:r>
          </a:p>
        </p:txBody>
      </p:sp>
      <p:sp>
        <p:nvSpPr>
          <p:cNvPr id="10" name="右矢印 9"/>
          <p:cNvSpPr/>
          <p:nvPr/>
        </p:nvSpPr>
        <p:spPr>
          <a:xfrm>
            <a:off x="2745379" y="2399493"/>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128521" y="1530336"/>
            <a:ext cx="2612300" cy="2677656"/>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生涯を通じて歯・口腔の健康を維持するためには歯磨きなどの「セルフケア」とかかりつけ医を持ち定期的に歯科健診や治療を受ける「プロフェッショナルケア」の両方が大切であるため、妊娠期や幼児健診での情報提供、歯周疾患検診時の周知・啓発、イベント等での情報提供など様々な場面での周知・啓発を重点的に進めます。</a:t>
            </a:r>
          </a:p>
        </p:txBody>
      </p:sp>
      <p:sp>
        <p:nvSpPr>
          <p:cNvPr id="12" name="テキスト ボックス 11"/>
          <p:cNvSpPr txBox="1"/>
          <p:nvPr/>
        </p:nvSpPr>
        <p:spPr>
          <a:xfrm>
            <a:off x="6039562" y="1210876"/>
            <a:ext cx="2625090" cy="1815882"/>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en-US" altLang="ja-JP" sz="1400" dirty="0">
                <a:latin typeface="UD デジタル 教科書体 NK-R" panose="02020400000000000000" pitchFamily="18" charset="-128"/>
                <a:ea typeface="UD デジタル 教科書体 NK-R" panose="02020400000000000000" pitchFamily="18" charset="-128"/>
              </a:rPr>
              <a:t>R</a:t>
            </a:r>
            <a:r>
              <a:rPr lang="ja-JP" altLang="en-US" sz="1400" dirty="0">
                <a:latin typeface="UD デジタル 教科書体 NK-R" panose="02020400000000000000" pitchFamily="18" charset="-128"/>
                <a:ea typeface="UD デジタル 教科書体 NK-R" panose="02020400000000000000" pitchFamily="18" charset="-128"/>
              </a:rPr>
              <a:t>元年調査と比べ「歯の本数が</a:t>
            </a:r>
            <a:r>
              <a:rPr lang="en-US" altLang="ja-JP" sz="1400" dirty="0">
                <a:latin typeface="UD デジタル 教科書体 NK-R" panose="02020400000000000000" pitchFamily="18" charset="-128"/>
                <a:ea typeface="UD デジタル 教科書体 NK-R" panose="02020400000000000000" pitchFamily="18" charset="-128"/>
              </a:rPr>
              <a:t>28</a:t>
            </a:r>
            <a:r>
              <a:rPr lang="ja-JP" altLang="en-US" sz="1400" dirty="0">
                <a:latin typeface="UD デジタル 教科書体 NK-R" panose="02020400000000000000" pitchFamily="18" charset="-128"/>
                <a:ea typeface="UD デジタル 教科書体 NK-R" panose="02020400000000000000" pitchFamily="18" charset="-128"/>
              </a:rPr>
              <a:t>本以上の人」が</a:t>
            </a:r>
            <a:r>
              <a:rPr lang="en-US" altLang="ja-JP" sz="1400" dirty="0">
                <a:latin typeface="UD デジタル 教科書体 NK-R" panose="02020400000000000000" pitchFamily="18" charset="-128"/>
                <a:ea typeface="UD デジタル 教科書体 NK-R" panose="02020400000000000000" pitchFamily="18" charset="-128"/>
              </a:rPr>
              <a:t>6.9</a:t>
            </a:r>
            <a:r>
              <a:rPr lang="ja-JP" altLang="en-US" sz="1400" dirty="0">
                <a:latin typeface="UD デジタル 教科書体 NK-R" panose="02020400000000000000" pitchFamily="18" charset="-128"/>
                <a:ea typeface="UD デジタル 教科書体 NK-R" panose="02020400000000000000" pitchFamily="18" charset="-128"/>
              </a:rPr>
              <a:t>ポイント減少、「硬い食べ物でも普通に噛んで食べることができる人」が</a:t>
            </a:r>
            <a:r>
              <a:rPr lang="en-US" altLang="ja-JP" sz="1400" dirty="0">
                <a:latin typeface="UD デジタル 教科書体 NK-R" panose="02020400000000000000" pitchFamily="18" charset="-128"/>
                <a:ea typeface="UD デジタル 教科書体 NK-R" panose="02020400000000000000" pitchFamily="18" charset="-128"/>
              </a:rPr>
              <a:t>3.0</a:t>
            </a:r>
            <a:r>
              <a:rPr lang="ja-JP" altLang="en-US" sz="1400" dirty="0">
                <a:latin typeface="UD デジタル 教科書体 NK-R" panose="02020400000000000000" pitchFamily="18" charset="-128"/>
                <a:ea typeface="UD デジタル 教科書体 NK-R" panose="02020400000000000000" pitchFamily="18" charset="-128"/>
              </a:rPr>
              <a:t>ポイント減少しており、歯の喪失による噛む力などの口腔機能の低下が懸念されます。</a:t>
            </a:r>
          </a:p>
        </p:txBody>
      </p:sp>
      <p:sp>
        <p:nvSpPr>
          <p:cNvPr id="13" name="右矢印 12"/>
          <p:cNvSpPr/>
          <p:nvPr/>
        </p:nvSpPr>
        <p:spPr>
          <a:xfrm>
            <a:off x="8642830" y="1872884"/>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9008589" y="1193516"/>
            <a:ext cx="2503004" cy="2246769"/>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通いの場でのオーラルフレイルに関する講話や各センター、公式</a:t>
            </a:r>
            <a:r>
              <a:rPr lang="en-US" altLang="ja-JP" sz="1400" dirty="0">
                <a:latin typeface="UD デジタル 教科書体 NK-R" panose="02020400000000000000" pitchFamily="18" charset="-128"/>
                <a:ea typeface="UD デジタル 教科書体 NK-R" panose="02020400000000000000" pitchFamily="18" charset="-128"/>
              </a:rPr>
              <a:t>SNS</a:t>
            </a:r>
            <a:r>
              <a:rPr lang="ja-JP" altLang="en-US" sz="1400" dirty="0" err="1">
                <a:latin typeface="UD デジタル 教科書体 NK-R" panose="02020400000000000000" pitchFamily="18" charset="-128"/>
                <a:ea typeface="UD デジタル 教科書体 NK-R" panose="02020400000000000000" pitchFamily="18" charset="-128"/>
              </a:rPr>
              <a:t>、</a:t>
            </a:r>
            <a:r>
              <a:rPr lang="ja-JP" altLang="en-US" sz="1400" dirty="0">
                <a:latin typeface="UD デジタル 教科書体 NK-R" panose="02020400000000000000" pitchFamily="18" charset="-128"/>
                <a:ea typeface="UD デジタル 教科書体 NK-R" panose="02020400000000000000" pitchFamily="18" charset="-128"/>
              </a:rPr>
              <a:t>広報等での歯周疾患検診、後期高齢者歯科口腔健康診査の受診勧奨など噛む力や飲み込む力などの口腔機能の維持や回復・向上だけでなく、現在の歯の本数を維持する取り組みを重点的に進めます。</a:t>
            </a:r>
          </a:p>
        </p:txBody>
      </p:sp>
      <p:grpSp>
        <p:nvGrpSpPr>
          <p:cNvPr id="16" name="グループ化 15"/>
          <p:cNvGrpSpPr/>
          <p:nvPr/>
        </p:nvGrpSpPr>
        <p:grpSpPr>
          <a:xfrm>
            <a:off x="8415301" y="5017700"/>
            <a:ext cx="3096291" cy="1635028"/>
            <a:chOff x="197518" y="3662587"/>
            <a:chExt cx="4775755" cy="2606675"/>
          </a:xfrm>
        </p:grpSpPr>
        <p:sp>
          <p:nvSpPr>
            <p:cNvPr id="7" name="角丸四角形 6"/>
            <p:cNvSpPr/>
            <p:nvPr/>
          </p:nvSpPr>
          <p:spPr>
            <a:xfrm>
              <a:off x="329929" y="4554579"/>
              <a:ext cx="2223908" cy="1491547"/>
            </a:xfrm>
            <a:prstGeom prst="roundRect">
              <a:avLst/>
            </a:prstGeom>
            <a:ln w="38100"/>
          </p:spPr>
          <p:style>
            <a:lnRef idx="2">
              <a:schemeClr val="accent6"/>
            </a:lnRef>
            <a:fillRef idx="1">
              <a:schemeClr val="lt1"/>
            </a:fillRef>
            <a:effectRef idx="0">
              <a:schemeClr val="accent6"/>
            </a:effectRef>
            <a:fontRef idx="minor">
              <a:schemeClr val="dk1"/>
            </a:fontRef>
          </p:style>
          <p:txBody>
            <a:bodyPr lIns="0" rIns="0" rtlCol="0" anchor="ctr"/>
            <a:lstStyle/>
            <a:p>
              <a:pPr algn="ctr">
                <a:lnSpc>
                  <a:spcPts val="1200"/>
                </a:lnSpc>
              </a:pPr>
              <a:r>
                <a:rPr lang="ja-JP" altLang="en-US" sz="1600" dirty="0">
                  <a:latin typeface="UD デジタル 教科書体 NK-B" panose="02020700000000000000" pitchFamily="18" charset="-128"/>
                  <a:ea typeface="UD デジタル 教科書体 NK-B" panose="02020700000000000000" pitchFamily="18" charset="-128"/>
                </a:rPr>
                <a:t>プロ</a:t>
              </a:r>
              <a:r>
                <a:rPr lang="ja-JP" altLang="en-US" sz="1200" dirty="0">
                  <a:latin typeface="UD デジタル 教科書体 NK-B" panose="02020700000000000000" pitchFamily="18" charset="-128"/>
                  <a:ea typeface="UD デジタル 教科書体 NK-B" panose="02020700000000000000" pitchFamily="18" charset="-128"/>
                </a:rPr>
                <a:t>の</a:t>
              </a:r>
              <a:r>
                <a:rPr kumimoji="1" lang="ja-JP" altLang="en-US" sz="1600" dirty="0">
                  <a:latin typeface="UD デジタル 教科書体 NK-B" panose="02020700000000000000" pitchFamily="18" charset="-128"/>
                  <a:ea typeface="UD デジタル 教科書体 NK-B" panose="02020700000000000000" pitchFamily="18" charset="-128"/>
                </a:rPr>
                <a:t>ケア</a:t>
              </a:r>
              <a:endParaRPr kumimoji="1" lang="en-US" altLang="ja-JP" sz="1600" dirty="0">
                <a:latin typeface="UD デジタル 教科書体 NK-B" panose="02020700000000000000" pitchFamily="18" charset="-128"/>
                <a:ea typeface="UD デジタル 教科書体 NK-B" panose="02020700000000000000" pitchFamily="18" charset="-128"/>
              </a:endParaRPr>
            </a:p>
            <a:p>
              <a:pPr algn="ctr">
                <a:lnSpc>
                  <a:spcPts val="1200"/>
                </a:lnSpc>
              </a:pPr>
              <a:r>
                <a:rPr lang="ja-JP" altLang="en-US" sz="1100" dirty="0">
                  <a:latin typeface="UD デジタル 教科書体 NK-B" panose="02020700000000000000" pitchFamily="18" charset="-128"/>
                  <a:ea typeface="UD デジタル 教科書体 NK-B" panose="02020700000000000000" pitchFamily="18" charset="-128"/>
                </a:rPr>
                <a:t>歯科医院などでの</a:t>
              </a:r>
              <a:endParaRPr lang="en-US" altLang="ja-JP" sz="1100" dirty="0">
                <a:latin typeface="UD デジタル 教科書体 NK-B" panose="02020700000000000000" pitchFamily="18" charset="-128"/>
                <a:ea typeface="UD デジタル 教科書体 NK-B" panose="02020700000000000000" pitchFamily="18" charset="-128"/>
              </a:endParaRPr>
            </a:p>
            <a:p>
              <a:pPr algn="ctr">
                <a:lnSpc>
                  <a:spcPts val="1200"/>
                </a:lnSpc>
              </a:pPr>
              <a:r>
                <a:rPr lang="ja-JP" altLang="en-US" sz="1100" dirty="0">
                  <a:latin typeface="UD デジタル 教科書体 NK-B" panose="02020700000000000000" pitchFamily="18" charset="-128"/>
                  <a:ea typeface="UD デジタル 教科書体 NK-B" panose="02020700000000000000" pitchFamily="18" charset="-128"/>
                </a:rPr>
                <a:t>定期的なチェック</a:t>
              </a:r>
              <a:endParaRPr lang="en-US" altLang="ja-JP" sz="1100" dirty="0">
                <a:latin typeface="UD デジタル 教科書体 NK-B" panose="02020700000000000000" pitchFamily="18" charset="-128"/>
                <a:ea typeface="UD デジタル 教科書体 NK-B" panose="02020700000000000000" pitchFamily="18" charset="-128"/>
              </a:endParaRPr>
            </a:p>
            <a:p>
              <a:pPr algn="ctr">
                <a:lnSpc>
                  <a:spcPts val="1200"/>
                </a:lnSpc>
              </a:pPr>
              <a:r>
                <a:rPr lang="ja-JP" altLang="en-US" sz="1100" dirty="0">
                  <a:latin typeface="UD デジタル 教科書体 NK-R" panose="02020400000000000000" pitchFamily="18" charset="-128"/>
                  <a:ea typeface="UD デジタル 教科書体 NK-R" panose="02020400000000000000" pitchFamily="18" charset="-128"/>
                </a:rPr>
                <a:t>・定期健診</a:t>
              </a:r>
              <a:endParaRPr lang="en-US" altLang="ja-JP" sz="1100" dirty="0">
                <a:latin typeface="UD デジタル 教科書体 NK-R" panose="02020400000000000000" pitchFamily="18" charset="-128"/>
                <a:ea typeface="UD デジタル 教科書体 NK-R" panose="02020400000000000000" pitchFamily="18" charset="-128"/>
              </a:endParaRPr>
            </a:p>
            <a:p>
              <a:pPr algn="ctr">
                <a:lnSpc>
                  <a:spcPts val="1200"/>
                </a:lnSpc>
              </a:pPr>
              <a:r>
                <a:rPr lang="ja-JP" altLang="en-US" sz="1100" dirty="0">
                  <a:latin typeface="UD デジタル 教科書体 NK-R" panose="02020400000000000000" pitchFamily="18" charset="-128"/>
                  <a:ea typeface="UD デジタル 教科書体 NK-R" panose="02020400000000000000" pitchFamily="18" charset="-128"/>
                </a:rPr>
                <a:t>・歯みがき指導　など</a:t>
              </a:r>
              <a:endParaRPr kumimoji="1" lang="ja-JP" altLang="en-US" sz="1100" dirty="0">
                <a:latin typeface="UD デジタル 教科書体 NK-R" panose="02020400000000000000" pitchFamily="18" charset="-128"/>
                <a:ea typeface="UD デジタル 教科書体 NK-R" panose="02020400000000000000" pitchFamily="18" charset="-128"/>
              </a:endParaRPr>
            </a:p>
          </p:txBody>
        </p:sp>
        <p:sp>
          <p:nvSpPr>
            <p:cNvPr id="22" name="角丸四角形 21"/>
            <p:cNvSpPr/>
            <p:nvPr/>
          </p:nvSpPr>
          <p:spPr>
            <a:xfrm>
              <a:off x="2834823" y="4554578"/>
              <a:ext cx="2138450" cy="1491547"/>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ts val="1200"/>
                </a:lnSpc>
              </a:pPr>
              <a:r>
                <a:rPr kumimoji="1" lang="ja-JP" altLang="en-US" sz="1600" dirty="0">
                  <a:latin typeface="UD デジタル 教科書体 NK-B" panose="02020700000000000000" pitchFamily="18" charset="-128"/>
                  <a:ea typeface="UD デジタル 教科書体 NK-B" panose="02020700000000000000" pitchFamily="18" charset="-128"/>
                </a:rPr>
                <a:t>セルフケア</a:t>
              </a:r>
              <a:endParaRPr kumimoji="1" lang="en-US" altLang="ja-JP" sz="1600" dirty="0">
                <a:latin typeface="UD デジタル 教科書体 NK-B" panose="02020700000000000000" pitchFamily="18" charset="-128"/>
                <a:ea typeface="UD デジタル 教科書体 NK-B" panose="02020700000000000000" pitchFamily="18" charset="-128"/>
              </a:endParaRPr>
            </a:p>
            <a:p>
              <a:pPr algn="ctr">
                <a:lnSpc>
                  <a:spcPts val="1200"/>
                </a:lnSpc>
              </a:pPr>
              <a:r>
                <a:rPr lang="ja-JP" altLang="en-US" sz="1200" dirty="0">
                  <a:latin typeface="UD デジタル 教科書体 NK-B" panose="02020700000000000000" pitchFamily="18" charset="-128"/>
                  <a:ea typeface="UD デジタル 教科書体 NK-B" panose="02020700000000000000" pitchFamily="18" charset="-128"/>
                </a:rPr>
                <a:t>毎日のケア</a:t>
              </a:r>
              <a:endParaRPr lang="en-US" altLang="ja-JP" sz="1200" dirty="0">
                <a:latin typeface="UD デジタル 教科書体 NK-B" panose="02020700000000000000" pitchFamily="18" charset="-128"/>
                <a:ea typeface="UD デジタル 教科書体 NK-B" panose="02020700000000000000" pitchFamily="18" charset="-128"/>
              </a:endParaRPr>
            </a:p>
            <a:p>
              <a:pPr algn="ctr">
                <a:lnSpc>
                  <a:spcPts val="1200"/>
                </a:lnSpc>
              </a:pPr>
              <a:r>
                <a:rPr kumimoji="1" lang="ja-JP" altLang="en-US" sz="1100" dirty="0">
                  <a:latin typeface="UD デジタル 教科書体 NK-R" panose="02020400000000000000" pitchFamily="18" charset="-128"/>
                  <a:ea typeface="UD デジタル 教科書体 NK-R" panose="02020400000000000000" pitchFamily="18" charset="-128"/>
                </a:rPr>
                <a:t>・歯みがき</a:t>
              </a:r>
              <a:endParaRPr kumimoji="1" lang="en-US" altLang="ja-JP" sz="1100" dirty="0">
                <a:latin typeface="UD デジタル 教科書体 NK-R" panose="02020400000000000000" pitchFamily="18" charset="-128"/>
                <a:ea typeface="UD デジタル 教科書体 NK-R" panose="02020400000000000000" pitchFamily="18" charset="-128"/>
              </a:endParaRPr>
            </a:p>
            <a:p>
              <a:pPr algn="ctr">
                <a:lnSpc>
                  <a:spcPts val="1200"/>
                </a:lnSpc>
              </a:pPr>
              <a:r>
                <a:rPr lang="ja-JP" altLang="en-US" sz="1100" dirty="0">
                  <a:latin typeface="UD デジタル 教科書体 NK-R" panose="02020400000000000000" pitchFamily="18" charset="-128"/>
                  <a:ea typeface="UD デジタル 教科書体 NK-R" panose="02020400000000000000" pitchFamily="18" charset="-128"/>
                </a:rPr>
                <a:t>・デンタルフロス　　など</a:t>
              </a:r>
              <a:endParaRPr kumimoji="1" lang="ja-JP" altLang="en-US" sz="1100" dirty="0">
                <a:latin typeface="UD デジタル 教科書体 NK-R" panose="02020400000000000000" pitchFamily="18" charset="-128"/>
                <a:ea typeface="UD デジタル 教科書体 NK-R" panose="02020400000000000000" pitchFamily="18" charset="-128"/>
              </a:endParaRPr>
            </a:p>
          </p:txBody>
        </p:sp>
        <p:sp>
          <p:nvSpPr>
            <p:cNvPr id="8" name="上カーブ矢印 7"/>
            <p:cNvSpPr/>
            <p:nvPr/>
          </p:nvSpPr>
          <p:spPr>
            <a:xfrm>
              <a:off x="1883624" y="5872619"/>
              <a:ext cx="1668344" cy="39664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上カーブ矢印 23"/>
            <p:cNvSpPr/>
            <p:nvPr/>
          </p:nvSpPr>
          <p:spPr>
            <a:xfrm rot="10800000">
              <a:off x="1883623" y="4129178"/>
              <a:ext cx="1533516" cy="33936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正方形/長方形 14"/>
            <p:cNvSpPr/>
            <p:nvPr/>
          </p:nvSpPr>
          <p:spPr>
            <a:xfrm>
              <a:off x="197518" y="3662587"/>
              <a:ext cx="3219624" cy="381176"/>
            </a:xfrm>
            <a:prstGeom prst="rect">
              <a:avLst/>
            </a:prstGeom>
          </p:spPr>
          <p:txBody>
            <a:bodyPr wrap="none">
              <a:spAutoFit/>
            </a:bodyPr>
            <a:lstStyle/>
            <a:p>
              <a:r>
                <a:rPr lang="ja-JP" altLang="en-US" sz="1400" dirty="0">
                  <a:latin typeface="UD デジタル 教科書体 NK-B" panose="02020700000000000000" pitchFamily="18" charset="-128"/>
                  <a:ea typeface="UD デジタル 教科書体 NK-B" panose="02020700000000000000" pitchFamily="18" charset="-128"/>
                </a:rPr>
                <a:t>歯や口の健康を守る基本的な</a:t>
              </a:r>
              <a:r>
                <a:rPr lang="ja-JP" altLang="en-US" sz="1200" dirty="0">
                  <a:latin typeface="UD デジタル 教科書体 NK-B" panose="02020700000000000000" pitchFamily="18" charset="-128"/>
                  <a:ea typeface="UD デジタル 教科書体 NK-B" panose="02020700000000000000" pitchFamily="18" charset="-128"/>
                </a:rPr>
                <a:t>考え方</a:t>
              </a:r>
              <a:endParaRPr lang="ja-JP" altLang="en-US" sz="1400" dirty="0"/>
            </a:p>
          </p:txBody>
        </p:sp>
      </p:grpSp>
      <p:pic>
        <p:nvPicPr>
          <p:cNvPr id="18" name="図 17"/>
          <p:cNvPicPr>
            <a:picLocks noChangeAspect="1"/>
          </p:cNvPicPr>
          <p:nvPr/>
        </p:nvPicPr>
        <p:blipFill>
          <a:blip r:embed="rId2"/>
          <a:stretch>
            <a:fillRect/>
          </a:stretch>
        </p:blipFill>
        <p:spPr>
          <a:xfrm>
            <a:off x="6190754" y="3044211"/>
            <a:ext cx="2264133" cy="1601250"/>
          </a:xfrm>
          <a:prstGeom prst="rect">
            <a:avLst/>
          </a:prstGeom>
        </p:spPr>
      </p:pic>
      <p:pic>
        <p:nvPicPr>
          <p:cNvPr id="19" name="図 18"/>
          <p:cNvPicPr>
            <a:picLocks noChangeAspect="1"/>
          </p:cNvPicPr>
          <p:nvPr/>
        </p:nvPicPr>
        <p:blipFill>
          <a:blip r:embed="rId3"/>
          <a:stretch>
            <a:fillRect/>
          </a:stretch>
        </p:blipFill>
        <p:spPr>
          <a:xfrm>
            <a:off x="6190754" y="4713391"/>
            <a:ext cx="2224547" cy="1099586"/>
          </a:xfrm>
          <a:prstGeom prst="rect">
            <a:avLst/>
          </a:prstGeom>
        </p:spPr>
      </p:pic>
      <p:pic>
        <p:nvPicPr>
          <p:cNvPr id="20" name="図 19"/>
          <p:cNvPicPr>
            <a:picLocks noChangeAspect="1"/>
          </p:cNvPicPr>
          <p:nvPr/>
        </p:nvPicPr>
        <p:blipFill>
          <a:blip r:embed="rId4"/>
          <a:stretch>
            <a:fillRect/>
          </a:stretch>
        </p:blipFill>
        <p:spPr>
          <a:xfrm>
            <a:off x="330132" y="3944797"/>
            <a:ext cx="2563779" cy="1166080"/>
          </a:xfrm>
          <a:prstGeom prst="rect">
            <a:avLst/>
          </a:prstGeom>
        </p:spPr>
      </p:pic>
      <p:pic>
        <p:nvPicPr>
          <p:cNvPr id="21" name="図 20"/>
          <p:cNvPicPr>
            <a:picLocks noChangeAspect="1"/>
          </p:cNvPicPr>
          <p:nvPr/>
        </p:nvPicPr>
        <p:blipFill>
          <a:blip r:embed="rId5"/>
          <a:stretch>
            <a:fillRect/>
          </a:stretch>
        </p:blipFill>
        <p:spPr>
          <a:xfrm>
            <a:off x="351126" y="5179546"/>
            <a:ext cx="2563779" cy="950435"/>
          </a:xfrm>
          <a:prstGeom prst="rect">
            <a:avLst/>
          </a:prstGeom>
        </p:spPr>
      </p:pic>
      <p:sp>
        <p:nvSpPr>
          <p:cNvPr id="23" name="テキスト ボックス 22">
            <a:extLst>
              <a:ext uri="{FF2B5EF4-FFF2-40B4-BE49-F238E27FC236}">
                <a16:creationId xmlns:a16="http://schemas.microsoft.com/office/drawing/2014/main" id="{0AA09EAC-874B-B33D-690C-2C9B9357932E}"/>
              </a:ext>
            </a:extLst>
          </p:cNvPr>
          <p:cNvSpPr txBox="1"/>
          <p:nvPr/>
        </p:nvSpPr>
        <p:spPr>
          <a:xfrm>
            <a:off x="2990514" y="4317811"/>
            <a:ext cx="2798058" cy="1169551"/>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生涯を通じた歯科疾患予防による歯の喪失防止・歯周病予防による糖尿病等の全身疾患の重症化リスク低下</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25" name="テキスト ボックス 24">
            <a:extLst>
              <a:ext uri="{FF2B5EF4-FFF2-40B4-BE49-F238E27FC236}">
                <a16:creationId xmlns:a16="http://schemas.microsoft.com/office/drawing/2014/main" id="{A51ABEFD-A7BE-7B44-5B8A-397DD0FFACA9}"/>
              </a:ext>
            </a:extLst>
          </p:cNvPr>
          <p:cNvSpPr txBox="1"/>
          <p:nvPr/>
        </p:nvSpPr>
        <p:spPr>
          <a:xfrm>
            <a:off x="8606550" y="3585252"/>
            <a:ext cx="2798058" cy="954107"/>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摂食や構音機能等に関わる口腔機能の維持・向上による健康寿命の延伸や生活の質の向上</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7" name="スライド番号プレースホルダー 16"/>
          <p:cNvSpPr>
            <a:spLocks noGrp="1"/>
          </p:cNvSpPr>
          <p:nvPr>
            <p:ph type="sldNum" sz="quarter" idx="12"/>
          </p:nvPr>
        </p:nvSpPr>
        <p:spPr/>
        <p:txBody>
          <a:bodyPr/>
          <a:lstStyle/>
          <a:p>
            <a:fld id="{751D15A4-3738-4E47-9CFF-156915CB89CC}" type="slidenum">
              <a:rPr kumimoji="1" lang="ja-JP" altLang="en-US" smtClean="0"/>
              <a:t>26</a:t>
            </a:fld>
            <a:endParaRPr kumimoji="1" lang="ja-JP" altLang="en-US"/>
          </a:p>
        </p:txBody>
      </p:sp>
    </p:spTree>
    <p:extLst>
      <p:ext uri="{BB962C8B-B14F-4D97-AF65-F5344CB8AC3E}">
        <p14:creationId xmlns:p14="http://schemas.microsoft.com/office/powerpoint/2010/main" val="4023550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55"/>
            <a:ext cx="12192000" cy="584775"/>
          </a:xfrm>
          <a:prstGeom prst="rect">
            <a:avLst/>
          </a:prstGeom>
          <a:solidFill>
            <a:schemeClr val="accent5">
              <a:lumMod val="50000"/>
            </a:schemeClr>
          </a:solidFill>
        </p:spPr>
        <p:txBody>
          <a:bodyPr wrap="square" rtlCol="0">
            <a:spAutoFit/>
          </a:bodyPr>
          <a:lstStyle/>
          <a:p>
            <a:r>
              <a:rPr lang="en-US" altLang="ja-JP" sz="3200" dirty="0">
                <a:solidFill>
                  <a:schemeClr val="bg1"/>
                </a:solidFill>
                <a:latin typeface="UD デジタル 教科書体 NK-B" panose="02020700000000000000" pitchFamily="18" charset="-128"/>
                <a:ea typeface="UD デジタル 教科書体 NK-B" panose="02020700000000000000" pitchFamily="18" charset="-128"/>
              </a:rPr>
              <a:t>Ⅵ</a:t>
            </a:r>
            <a:r>
              <a:rPr kumimoji="1" lang="ja-JP" altLang="en-US" sz="3200" dirty="0" err="1">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生活習慣病予防</a:t>
            </a:r>
            <a:r>
              <a:rPr lang="ja-JP" altLang="en-US" sz="2000"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a:t>
            </a:r>
          </a:p>
        </p:txBody>
      </p:sp>
      <p:sp>
        <p:nvSpPr>
          <p:cNvPr id="3" name="正方形/長方形 2"/>
          <p:cNvSpPr/>
          <p:nvPr/>
        </p:nvSpPr>
        <p:spPr>
          <a:xfrm>
            <a:off x="155071" y="736014"/>
            <a:ext cx="5713028" cy="56520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98141" y="772955"/>
            <a:ext cx="5730618"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ポイント１　</a:t>
            </a:r>
            <a:r>
              <a:rPr kumimoji="1" lang="ja-JP" altLang="en-US" u="sng" dirty="0">
                <a:latin typeface="UD デジタル 教科書体 NK-B" panose="02020700000000000000" pitchFamily="18" charset="-128"/>
                <a:ea typeface="UD デジタル 教科書体 NK-B" panose="02020700000000000000" pitchFamily="18" charset="-128"/>
              </a:rPr>
              <a:t>健康チェックと健康に関する学びの場の提供</a:t>
            </a:r>
            <a:r>
              <a:rPr kumimoji="1" lang="ja-JP" altLang="en-US" dirty="0">
                <a:latin typeface="UD デジタル 教科書体 NK-B" panose="02020700000000000000" pitchFamily="18" charset="-128"/>
                <a:ea typeface="UD デジタル 教科書体 NK-B" panose="02020700000000000000" pitchFamily="18" charset="-128"/>
              </a:rPr>
              <a:t>　</a:t>
            </a:r>
            <a:endParaRPr lang="ja-JP" altLang="en-US" u="sng" dirty="0">
              <a:latin typeface="UD デジタル 教科書体 NK-B" panose="02020700000000000000" pitchFamily="18" charset="-128"/>
              <a:ea typeface="UD デジタル 教科書体 NK-B" panose="02020700000000000000" pitchFamily="18" charset="-128"/>
            </a:endParaRPr>
          </a:p>
        </p:txBody>
      </p:sp>
      <p:sp>
        <p:nvSpPr>
          <p:cNvPr id="5" name="正方形/長方形 4"/>
          <p:cNvSpPr/>
          <p:nvPr/>
        </p:nvSpPr>
        <p:spPr>
          <a:xfrm>
            <a:off x="6032309" y="736012"/>
            <a:ext cx="5997765" cy="56520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6093376" y="772955"/>
            <a:ext cx="5367139"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ポイント</a:t>
            </a:r>
            <a:r>
              <a:rPr kumimoji="1" lang="ja-JP" altLang="en-US" dirty="0">
                <a:latin typeface="UD デジタル 教科書体 NK-B" panose="02020700000000000000" pitchFamily="18" charset="-128"/>
                <a:ea typeface="UD デジタル 教科書体 NK-B" panose="02020700000000000000" pitchFamily="18" charset="-128"/>
              </a:rPr>
              <a:t>２　</a:t>
            </a:r>
            <a:r>
              <a:rPr lang="ja-JP" altLang="en-US" u="sng" dirty="0">
                <a:latin typeface="UD デジタル 教科書体 NK-B" panose="02020700000000000000" pitchFamily="18" charset="-128"/>
                <a:ea typeface="UD デジタル 教科書体 NK-B" panose="02020700000000000000" pitchFamily="18" charset="-128"/>
              </a:rPr>
              <a:t>健康診査、がん検診等の受診促進</a:t>
            </a:r>
          </a:p>
        </p:txBody>
      </p:sp>
      <p:sp>
        <p:nvSpPr>
          <p:cNvPr id="9" name="テキスト ボックス 8"/>
          <p:cNvSpPr txBox="1"/>
          <p:nvPr/>
        </p:nvSpPr>
        <p:spPr>
          <a:xfrm>
            <a:off x="214755" y="1158391"/>
            <a:ext cx="2630001" cy="1815882"/>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死因第</a:t>
            </a:r>
            <a:r>
              <a:rPr lang="en-US" altLang="ja-JP" sz="1400" dirty="0">
                <a:latin typeface="UD デジタル 教科書体 NK-R" panose="02020400000000000000" pitchFamily="18" charset="-128"/>
                <a:ea typeface="UD デジタル 教科書体 NK-R" panose="02020400000000000000" pitchFamily="18" charset="-128"/>
              </a:rPr>
              <a:t>1</a:t>
            </a:r>
            <a:r>
              <a:rPr lang="ja-JP" altLang="en-US" sz="1400" dirty="0">
                <a:latin typeface="UD デジタル 教科書体 NK-R" panose="02020400000000000000" pitchFamily="18" charset="-128"/>
                <a:ea typeface="UD デジタル 教科書体 NK-R" panose="02020400000000000000" pitchFamily="18" charset="-128"/>
              </a:rPr>
              <a:t>位である悪性新生物の死亡率は増加しており、県内平均を上回っています。また、老衰と並び心疾患が死因第</a:t>
            </a:r>
            <a:r>
              <a:rPr lang="en-US" altLang="ja-JP" sz="1400" dirty="0">
                <a:latin typeface="UD デジタル 教科書体 NK-R" panose="02020400000000000000" pitchFamily="18" charset="-128"/>
                <a:ea typeface="UD デジタル 教科書体 NK-R" panose="02020400000000000000" pitchFamily="18" charset="-128"/>
              </a:rPr>
              <a:t>2</a:t>
            </a:r>
            <a:r>
              <a:rPr lang="ja-JP" altLang="en-US" sz="1400" dirty="0">
                <a:latin typeface="UD デジタル 教科書体 NK-R" panose="02020400000000000000" pitchFamily="18" charset="-128"/>
                <a:ea typeface="UD デジタル 教科書体 NK-R" panose="02020400000000000000" pitchFamily="18" charset="-128"/>
              </a:rPr>
              <a:t>位となっており、引き続き、生活習慣病予防対策として市民の生活習慣改善の支援が必要です。</a:t>
            </a:r>
          </a:p>
        </p:txBody>
      </p:sp>
      <p:sp>
        <p:nvSpPr>
          <p:cNvPr id="10" name="右矢印 9"/>
          <p:cNvSpPr/>
          <p:nvPr/>
        </p:nvSpPr>
        <p:spPr>
          <a:xfrm>
            <a:off x="2821841" y="1719488"/>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254466" y="1142287"/>
            <a:ext cx="2561245" cy="3539430"/>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食事、運動、口腔ケアなどの様々な生活習慣が健康に及ぼす影響・生活習慣改善の重要性について、健康講座等で啓発を行います。</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また、骨密度測定や体組成測定等自身の健康状態をチェックする機会の充実を重点的に進めます。</a:t>
            </a:r>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望ましい生活習慣を知り、日常生活に取り入れる人の増加</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定期的な健康チェックにより取り組みの継続を支援</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2" name="テキスト ボックス 11"/>
          <p:cNvSpPr txBox="1"/>
          <p:nvPr/>
        </p:nvSpPr>
        <p:spPr>
          <a:xfrm>
            <a:off x="6174338" y="1236343"/>
            <a:ext cx="2555426" cy="1815882"/>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en-US" altLang="ja-JP" sz="1400" dirty="0">
                <a:latin typeface="UD デジタル 教科書体 NK-R" panose="02020400000000000000" pitchFamily="18" charset="-128"/>
                <a:ea typeface="UD デジタル 教科書体 NK-R" panose="02020400000000000000" pitchFamily="18" charset="-128"/>
              </a:rPr>
              <a:t>20</a:t>
            </a:r>
            <a:r>
              <a:rPr lang="ja-JP" altLang="en-US" sz="1400" dirty="0">
                <a:latin typeface="UD デジタル 教科書体 NK-R" panose="02020400000000000000" pitchFamily="18" charset="-128"/>
                <a:ea typeface="UD デジタル 教科書体 NK-R" panose="02020400000000000000" pitchFamily="18" charset="-128"/>
              </a:rPr>
              <a:t>歳以上の市民で健康診査を受けていない人の割合は</a:t>
            </a:r>
            <a:r>
              <a:rPr lang="en-US" altLang="ja-JP" sz="1400" dirty="0">
                <a:latin typeface="UD デジタル 教科書体 NK-R" panose="02020400000000000000" pitchFamily="18" charset="-128"/>
                <a:ea typeface="UD デジタル 教科書体 NK-R" panose="02020400000000000000" pitchFamily="18" charset="-128"/>
              </a:rPr>
              <a:t>19.3</a:t>
            </a:r>
            <a:r>
              <a:rPr lang="ja-JP" altLang="en-US" sz="1400" dirty="0">
                <a:latin typeface="UD デジタル 教科書体 NK-R" panose="02020400000000000000" pitchFamily="18" charset="-128"/>
                <a:ea typeface="UD デジタル 教科書体 NK-R" panose="02020400000000000000" pitchFamily="18" charset="-128"/>
              </a:rPr>
              <a:t>％で、各がん検診を受けていない人は約半数に上ります。</a:t>
            </a:r>
          </a:p>
          <a:p>
            <a:r>
              <a:rPr lang="ja-JP" altLang="en-US" sz="1400" dirty="0">
                <a:latin typeface="UD デジタル 教科書体 NK-R" panose="02020400000000000000" pitchFamily="18" charset="-128"/>
                <a:ea typeface="UD デジタル 教科書体 NK-R" panose="02020400000000000000" pitchFamily="18" charset="-128"/>
              </a:rPr>
              <a:t>　健康診査やがん検診を受けていない理由は、「特に気になる症状がない」が最も多いです。</a:t>
            </a:r>
          </a:p>
        </p:txBody>
      </p:sp>
      <p:sp>
        <p:nvSpPr>
          <p:cNvPr id="13" name="右矢印 12"/>
          <p:cNvSpPr/>
          <p:nvPr/>
        </p:nvSpPr>
        <p:spPr>
          <a:xfrm>
            <a:off x="8825979" y="1738265"/>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9246875" y="1298911"/>
            <a:ext cx="2503004" cy="3108543"/>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症状がない段階で健（検）診を受診することの大切さなど健（検）診受診の意義に関する啓発に取り組みます。</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また、環境づくりとして、受診しやすい仕組みづくりを検討します。</a:t>
            </a:r>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健（検）診受診により生活習慣の振り返りを促す</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生活習慣病の早期発見・早期治療</a:t>
            </a:r>
          </a:p>
        </p:txBody>
      </p:sp>
      <p:pic>
        <p:nvPicPr>
          <p:cNvPr id="24" name="図 23"/>
          <p:cNvPicPr>
            <a:picLocks noChangeAspect="1"/>
          </p:cNvPicPr>
          <p:nvPr/>
        </p:nvPicPr>
        <p:blipFill>
          <a:blip r:embed="rId2"/>
          <a:stretch>
            <a:fillRect/>
          </a:stretch>
        </p:blipFill>
        <p:spPr>
          <a:xfrm>
            <a:off x="6222230" y="3084140"/>
            <a:ext cx="2766090" cy="1679427"/>
          </a:xfrm>
          <a:prstGeom prst="rect">
            <a:avLst/>
          </a:prstGeom>
        </p:spPr>
      </p:pic>
      <p:pic>
        <p:nvPicPr>
          <p:cNvPr id="21" name="図 20"/>
          <p:cNvPicPr>
            <a:picLocks noChangeAspect="1"/>
          </p:cNvPicPr>
          <p:nvPr/>
        </p:nvPicPr>
        <p:blipFill>
          <a:blip r:embed="rId3"/>
          <a:stretch>
            <a:fillRect/>
          </a:stretch>
        </p:blipFill>
        <p:spPr>
          <a:xfrm>
            <a:off x="6222230" y="4831474"/>
            <a:ext cx="2762774" cy="1342946"/>
          </a:xfrm>
          <a:prstGeom prst="rect">
            <a:avLst/>
          </a:prstGeom>
        </p:spPr>
      </p:pic>
      <p:pic>
        <p:nvPicPr>
          <p:cNvPr id="8" name="図 7"/>
          <p:cNvPicPr>
            <a:picLocks noChangeAspect="1"/>
          </p:cNvPicPr>
          <p:nvPr/>
        </p:nvPicPr>
        <p:blipFill>
          <a:blip r:embed="rId4"/>
          <a:stretch>
            <a:fillRect/>
          </a:stretch>
        </p:blipFill>
        <p:spPr>
          <a:xfrm>
            <a:off x="237071" y="4532338"/>
            <a:ext cx="2686568" cy="1733666"/>
          </a:xfrm>
          <a:prstGeom prst="rect">
            <a:avLst/>
          </a:prstGeom>
        </p:spPr>
      </p:pic>
      <p:pic>
        <p:nvPicPr>
          <p:cNvPr id="15" name="図 14"/>
          <p:cNvPicPr>
            <a:picLocks noChangeAspect="1"/>
          </p:cNvPicPr>
          <p:nvPr/>
        </p:nvPicPr>
        <p:blipFill>
          <a:blip r:embed="rId5"/>
          <a:stretch>
            <a:fillRect/>
          </a:stretch>
        </p:blipFill>
        <p:spPr>
          <a:xfrm>
            <a:off x="206429" y="2949690"/>
            <a:ext cx="2663429" cy="1461287"/>
          </a:xfrm>
          <a:prstGeom prst="rect">
            <a:avLst/>
          </a:prstGeom>
        </p:spPr>
      </p:pic>
    </p:spTree>
    <p:extLst>
      <p:ext uri="{BB962C8B-B14F-4D97-AF65-F5344CB8AC3E}">
        <p14:creationId xmlns:p14="http://schemas.microsoft.com/office/powerpoint/2010/main" val="431650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4751" y="0"/>
            <a:ext cx="12196751" cy="584775"/>
          </a:xfrm>
          <a:prstGeom prst="rect">
            <a:avLst/>
          </a:prstGeom>
          <a:solidFill>
            <a:schemeClr val="accent5">
              <a:lumMod val="50000"/>
            </a:schemeClr>
          </a:solidFill>
        </p:spPr>
        <p:txBody>
          <a:bodyPr wrap="square" rtlCol="0">
            <a:spAutoFit/>
          </a:bodyPr>
          <a:lstStyle/>
          <a:p>
            <a:pPr lvl="0"/>
            <a:r>
              <a:rPr kumimoji="1" lang="en-US" altLang="ja-JP" sz="32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Ⅶ</a:t>
            </a:r>
            <a:r>
              <a:rPr kumimoji="1" lang="ja-JP" altLang="en-US" sz="32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．自然に健康になれる環境づくり</a:t>
            </a:r>
            <a:r>
              <a:rPr lang="ja-JP" altLang="en-US" sz="1600"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 </a:t>
            </a:r>
            <a:endParaRPr kumimoji="1" lang="ja-JP" altLang="en-US" sz="16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endParaRPr>
          </a:p>
        </p:txBody>
      </p:sp>
      <p:sp>
        <p:nvSpPr>
          <p:cNvPr id="3" name="正方形/長方形 2"/>
          <p:cNvSpPr/>
          <p:nvPr/>
        </p:nvSpPr>
        <p:spPr>
          <a:xfrm>
            <a:off x="127774" y="667776"/>
            <a:ext cx="5897216" cy="58375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 name="テキスト ボックス 3"/>
          <p:cNvSpPr txBox="1"/>
          <p:nvPr/>
        </p:nvSpPr>
        <p:spPr>
          <a:xfrm>
            <a:off x="240418" y="776558"/>
            <a:ext cx="56700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rPr>
              <a:t>ポイント１　</a:t>
            </a:r>
            <a:r>
              <a:rPr kumimoji="1" lang="ja-JP" altLang="en-US" sz="1800" b="0" i="0" u="sng" strike="noStrike" kern="1200" cap="none" spc="0" normalizeH="0" baseline="0" noProof="0" dirty="0">
                <a:ln>
                  <a:noFill/>
                </a:ln>
                <a:solidFill>
                  <a:prstClr val="black"/>
                </a:solidFill>
                <a:effectLst/>
                <a:uLnTx/>
                <a:uFillTx/>
                <a:latin typeface="UD デジタル 教科書体 NK-B" panose="02020700000000000000" pitchFamily="18" charset="-128"/>
                <a:ea typeface="UD デジタル 教科書体 NK-B" panose="02020700000000000000" pitchFamily="18" charset="-128"/>
              </a:rPr>
              <a:t>身近な暮らしに溶け込む健康づくり環境</a:t>
            </a:r>
          </a:p>
        </p:txBody>
      </p:sp>
      <p:sp>
        <p:nvSpPr>
          <p:cNvPr id="5" name="正方形/長方形 4"/>
          <p:cNvSpPr/>
          <p:nvPr/>
        </p:nvSpPr>
        <p:spPr>
          <a:xfrm>
            <a:off x="6099636" y="667774"/>
            <a:ext cx="5930302" cy="58375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0" name="右矢印 9"/>
          <p:cNvSpPr/>
          <p:nvPr/>
        </p:nvSpPr>
        <p:spPr>
          <a:xfrm>
            <a:off x="2815883" y="1987431"/>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3" name="右矢印 12"/>
          <p:cNvSpPr/>
          <p:nvPr/>
        </p:nvSpPr>
        <p:spPr>
          <a:xfrm>
            <a:off x="8883183" y="1916508"/>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5" name="正方形/長方形 14"/>
          <p:cNvSpPr/>
          <p:nvPr/>
        </p:nvSpPr>
        <p:spPr>
          <a:xfrm>
            <a:off x="154953" y="1262530"/>
            <a:ext cx="2710343" cy="2462213"/>
          </a:xfrm>
          <a:prstGeom prst="rect">
            <a:avLst/>
          </a:prstGeom>
        </p:spPr>
        <p:txBody>
          <a:bodyPr wrap="square">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望ましい食の行動や意識、日常生活で体を動かす機会がない人は、男性壮年期が多いなどライフステージ等で課題が見られます。</a:t>
            </a:r>
            <a:endParaRPr kumimoji="1" lang="en-US" altLang="ja-JP"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各年代の市民が日常生活の中で、自然と健康的な行動がとれるよう、地域の資源を活用・連携しながら食育をサポートする取り組みや、気軽に体を動かせる環境づくりを進めることが大切です。</a:t>
            </a:r>
          </a:p>
        </p:txBody>
      </p:sp>
      <p:sp>
        <p:nvSpPr>
          <p:cNvPr id="16" name="正方形/長方形 15"/>
          <p:cNvSpPr/>
          <p:nvPr/>
        </p:nvSpPr>
        <p:spPr>
          <a:xfrm>
            <a:off x="3237793" y="1220213"/>
            <a:ext cx="2755094" cy="2462213"/>
          </a:xfrm>
          <a:prstGeom prst="rect">
            <a:avLst/>
          </a:prstGeom>
        </p:spPr>
        <p:txBody>
          <a:bodyPr wrap="square">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pPr lvl="0">
              <a:defRPr/>
            </a:pPr>
            <a:r>
              <a:rPr lang="ja-JP" altLang="en-US" sz="1400" dirty="0">
                <a:latin typeface="UD デジタル 教科書体 NK-R" panose="02020400000000000000" pitchFamily="18" charset="-128"/>
                <a:ea typeface="UD デジタル 教科書体 NK-R" panose="02020400000000000000" pitchFamily="18" charset="-128"/>
              </a:rPr>
              <a:t>市民が身近な場所で、気軽に健康づくりに取り組めるよう、 健康な食事を提供する「</a:t>
            </a: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しろい食育サポート店」や、野菜や減塩に配慮した商品を選べる「もっとベジ食べる・おいしく減らソルトプロジェクト協賛店」の登録拡大に取り組みます。</a:t>
            </a:r>
            <a:endParaRPr kumimoji="1" lang="en-US" altLang="ja-JP"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また、公共施設や公園、歩道などを活用し、身近な暮らしに溶け込む健康づくり環境を重点に進めます。</a:t>
            </a:r>
          </a:p>
        </p:txBody>
      </p:sp>
      <p:pic>
        <p:nvPicPr>
          <p:cNvPr id="17" name="図 16"/>
          <p:cNvPicPr>
            <a:picLocks noChangeAspect="1"/>
          </p:cNvPicPr>
          <p:nvPr/>
        </p:nvPicPr>
        <p:blipFill>
          <a:blip r:embed="rId2"/>
          <a:stretch>
            <a:fillRect/>
          </a:stretch>
        </p:blipFill>
        <p:spPr>
          <a:xfrm>
            <a:off x="6183579" y="4832140"/>
            <a:ext cx="2146043" cy="1574328"/>
          </a:xfrm>
          <a:prstGeom prst="rect">
            <a:avLst/>
          </a:prstGeom>
        </p:spPr>
      </p:pic>
      <p:sp>
        <p:nvSpPr>
          <p:cNvPr id="19" name="テキスト ボックス 18"/>
          <p:cNvSpPr txBox="1"/>
          <p:nvPr/>
        </p:nvSpPr>
        <p:spPr>
          <a:xfrm>
            <a:off x="6257929" y="787889"/>
            <a:ext cx="5751462"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700" b="0" i="0" u="none" strike="noStrike" kern="1200" cap="none" spc="0" normalizeH="0" baseline="0" noProof="0" dirty="0">
                <a:ln>
                  <a:noFill/>
                </a:ln>
                <a:effectLst/>
                <a:uLnTx/>
                <a:uFillTx/>
                <a:latin typeface="UD デジタル 教科書体 NK-B" panose="02020700000000000000" pitchFamily="18" charset="-128"/>
                <a:ea typeface="UD デジタル 教科書体 NK-B" panose="02020700000000000000" pitchFamily="18" charset="-128"/>
              </a:rPr>
              <a:t>ポイント２　</a:t>
            </a:r>
            <a:r>
              <a:rPr kumimoji="1" lang="ja-JP" altLang="en-US" sz="1700" b="0" i="0" u="sng" strike="noStrike" kern="1200" cap="none" spc="0" normalizeH="0" baseline="0" noProof="0" dirty="0">
                <a:ln>
                  <a:noFill/>
                </a:ln>
                <a:effectLst/>
                <a:uLnTx/>
                <a:uFillTx/>
                <a:latin typeface="UD デジタル 教科書体 NK-B" panose="02020700000000000000" pitchFamily="18" charset="-128"/>
                <a:ea typeface="UD デジタル 教科書体 NK-B" panose="02020700000000000000" pitchFamily="18" charset="-128"/>
              </a:rPr>
              <a:t>健康づくり活動を後押しする情報や仕組みづくり</a:t>
            </a:r>
          </a:p>
        </p:txBody>
      </p:sp>
      <p:sp>
        <p:nvSpPr>
          <p:cNvPr id="20" name="テキスト ボックス 19">
            <a:extLst>
              <a:ext uri="{FF2B5EF4-FFF2-40B4-BE49-F238E27FC236}">
                <a16:creationId xmlns:a16="http://schemas.microsoft.com/office/drawing/2014/main" id="{2D68D718-D540-4EA4-A67F-0E1B5BF1C009}"/>
              </a:ext>
            </a:extLst>
          </p:cNvPr>
          <p:cNvSpPr txBox="1"/>
          <p:nvPr/>
        </p:nvSpPr>
        <p:spPr>
          <a:xfrm>
            <a:off x="6114117" y="1111253"/>
            <a:ext cx="2842644" cy="2677656"/>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運動を始める、または運動を継続するために必要なことは、「やる気、心がけ」が最も多いです。</a:t>
            </a:r>
            <a:endParaRPr kumimoji="1" lang="en-US" altLang="ja-JP"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自分に合った健康行動を自然に身に付けられるよう、正しい情報や取り組みによって、一人ひとりの健康づくり活動を後押ししていく必要があります。</a:t>
            </a:r>
            <a:endParaRPr kumimoji="1" lang="en-US" altLang="ja-JP"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様々な場を活用した幅広い年代への情報発信や、継続を後押しする仕組みづくりが大切です。</a:t>
            </a:r>
          </a:p>
        </p:txBody>
      </p:sp>
      <p:sp>
        <p:nvSpPr>
          <p:cNvPr id="21" name="テキスト ボックス 20">
            <a:extLst>
              <a:ext uri="{FF2B5EF4-FFF2-40B4-BE49-F238E27FC236}">
                <a16:creationId xmlns:a16="http://schemas.microsoft.com/office/drawing/2014/main" id="{17B91467-AE61-4160-B0A6-AD686F283321}"/>
              </a:ext>
            </a:extLst>
          </p:cNvPr>
          <p:cNvSpPr txBox="1"/>
          <p:nvPr/>
        </p:nvSpPr>
        <p:spPr>
          <a:xfrm>
            <a:off x="9227237" y="1148864"/>
            <a:ext cx="2836336" cy="2677656"/>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pPr lvl="0">
              <a:defRPr/>
            </a:pPr>
            <a:r>
              <a:rPr lang="ja-JP" altLang="en-US" sz="1400" dirty="0">
                <a:latin typeface="UD デジタル 教科書体 NK-R" panose="02020400000000000000" pitchFamily="18" charset="-128"/>
                <a:ea typeface="UD デジタル 教科書体 NK-R" panose="02020400000000000000" pitchFamily="18" charset="-128"/>
              </a:rPr>
              <a:t>市民が手軽に健康情報を得られるよう、信頼できるホームページを軸に</a:t>
            </a:r>
            <a:r>
              <a:rPr lang="en-US" altLang="ja-JP" sz="1400" dirty="0">
                <a:latin typeface="UD デジタル 教科書体 NK-R" panose="02020400000000000000" pitchFamily="18" charset="-128"/>
                <a:ea typeface="UD デジタル 教科書体 NK-R" panose="02020400000000000000" pitchFamily="18" charset="-128"/>
              </a:rPr>
              <a:t>SNS</a:t>
            </a:r>
            <a:r>
              <a:rPr lang="ja-JP" altLang="en-US" sz="1400" dirty="0">
                <a:latin typeface="UD デジタル 教科書体 NK-R" panose="02020400000000000000" pitchFamily="18" charset="-128"/>
                <a:ea typeface="UD デジタル 教科書体 NK-R" panose="02020400000000000000" pitchFamily="18" charset="-128"/>
              </a:rPr>
              <a:t>やお店等身近な施設</a:t>
            </a: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とも連携して、健康情報を得やすい環境づくりに取り組みます。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また、健康診査・がん検診の受診や、食事・運動等生活習慣の改善など、様々な取り組みに健康ポイントを付与することで、市民の健康づくりの実践と継続を後押しする仕組みを作ります。</a:t>
            </a:r>
          </a:p>
        </p:txBody>
      </p:sp>
      <p:pic>
        <p:nvPicPr>
          <p:cNvPr id="25" name="図 24">
            <a:extLst>
              <a:ext uri="{FF2B5EF4-FFF2-40B4-BE49-F238E27FC236}">
                <a16:creationId xmlns:a16="http://schemas.microsoft.com/office/drawing/2014/main" id="{41543FDD-D56A-5BA2-3766-10230166729D}"/>
              </a:ext>
            </a:extLst>
          </p:cNvPr>
          <p:cNvPicPr>
            <a:picLocks noChangeAspect="1"/>
          </p:cNvPicPr>
          <p:nvPr/>
        </p:nvPicPr>
        <p:blipFill>
          <a:blip r:embed="rId3"/>
          <a:stretch>
            <a:fillRect/>
          </a:stretch>
        </p:blipFill>
        <p:spPr>
          <a:xfrm>
            <a:off x="8493170" y="4841665"/>
            <a:ext cx="3456602" cy="1574328"/>
          </a:xfrm>
          <a:prstGeom prst="rect">
            <a:avLst/>
          </a:prstGeom>
        </p:spPr>
      </p:pic>
      <p:pic>
        <p:nvPicPr>
          <p:cNvPr id="26" name="図 25">
            <a:extLst>
              <a:ext uri="{FF2B5EF4-FFF2-40B4-BE49-F238E27FC236}">
                <a16:creationId xmlns:a16="http://schemas.microsoft.com/office/drawing/2014/main" id="{EBA0AF5D-0BB1-1C30-A5BE-A03ACE7A963C}"/>
              </a:ext>
            </a:extLst>
          </p:cNvPr>
          <p:cNvPicPr>
            <a:picLocks noChangeAspect="1"/>
          </p:cNvPicPr>
          <p:nvPr/>
        </p:nvPicPr>
        <p:blipFill>
          <a:blip r:embed="rId4"/>
          <a:stretch>
            <a:fillRect/>
          </a:stretch>
        </p:blipFill>
        <p:spPr>
          <a:xfrm>
            <a:off x="225837" y="4901532"/>
            <a:ext cx="2613410" cy="1021413"/>
          </a:xfrm>
          <a:prstGeom prst="rect">
            <a:avLst/>
          </a:prstGeom>
        </p:spPr>
      </p:pic>
      <p:sp>
        <p:nvSpPr>
          <p:cNvPr id="6" name="テキスト ボックス 5">
            <a:extLst>
              <a:ext uri="{FF2B5EF4-FFF2-40B4-BE49-F238E27FC236}">
                <a16:creationId xmlns:a16="http://schemas.microsoft.com/office/drawing/2014/main" id="{ABE202D3-8723-42AC-E348-85AC28AB90DF}"/>
              </a:ext>
            </a:extLst>
          </p:cNvPr>
          <p:cNvSpPr txBox="1"/>
          <p:nvPr/>
        </p:nvSpPr>
        <p:spPr>
          <a:xfrm>
            <a:off x="3288861" y="3690815"/>
            <a:ext cx="2382758" cy="1169551"/>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積極的に取り組む者だけでなく、健康に関心が薄い者も含め、幅広い層にアプローチ</a:t>
            </a:r>
            <a:endParaRPr lang="en-US" altLang="ja-JP" sz="1400" dirty="0">
              <a:latin typeface="UD デジタル 教科書体 NK-R" panose="02020400000000000000" pitchFamily="18" charset="-128"/>
              <a:ea typeface="UD デジタル 教科書体 NK-R" panose="02020400000000000000" pitchFamily="18" charset="-128"/>
            </a:endParaRPr>
          </a:p>
          <a:p>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7" name="テキスト ボックス 6">
            <a:extLst>
              <a:ext uri="{FF2B5EF4-FFF2-40B4-BE49-F238E27FC236}">
                <a16:creationId xmlns:a16="http://schemas.microsoft.com/office/drawing/2014/main" id="{DBA7883D-1F01-030F-E8FE-DE6B9C0BA090}"/>
              </a:ext>
            </a:extLst>
          </p:cNvPr>
          <p:cNvSpPr txBox="1"/>
          <p:nvPr/>
        </p:nvSpPr>
        <p:spPr>
          <a:xfrm>
            <a:off x="9225594" y="3731981"/>
            <a:ext cx="2740995" cy="1169551"/>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ねらい</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事業者等とも連携することで様々な場面でアプローチ</a:t>
            </a:r>
          </a:p>
          <a:p>
            <a:r>
              <a:rPr lang="ja-JP" altLang="en-US" sz="1400" dirty="0">
                <a:latin typeface="UD デジタル 教科書体 NK-R" panose="02020400000000000000" pitchFamily="18" charset="-128"/>
                <a:ea typeface="UD デジタル 教科書体 NK-R" panose="02020400000000000000" pitchFamily="18" charset="-128"/>
              </a:rPr>
              <a:t>健康づくりを始めるきっかけや継続を応援</a:t>
            </a:r>
          </a:p>
        </p:txBody>
      </p:sp>
      <p:sp>
        <p:nvSpPr>
          <p:cNvPr id="9" name="スライド番号プレースホルダー 4">
            <a:extLst>
              <a:ext uri="{FF2B5EF4-FFF2-40B4-BE49-F238E27FC236}">
                <a16:creationId xmlns:a16="http://schemas.microsoft.com/office/drawing/2014/main" id="{49EF143F-1182-0FDC-F4D1-F21C186A1F70}"/>
              </a:ext>
            </a:extLst>
          </p:cNvPr>
          <p:cNvSpPr>
            <a:spLocks noGrp="1"/>
          </p:cNvSpPr>
          <p:nvPr>
            <p:ph type="sldNum" sz="quarter" idx="12"/>
          </p:nvPr>
        </p:nvSpPr>
        <p:spPr>
          <a:xfrm>
            <a:off x="8610600" y="6356350"/>
            <a:ext cx="2743200" cy="365125"/>
          </a:xfrm>
        </p:spPr>
        <p:txBody>
          <a:bodyPr/>
          <a:lstStyle/>
          <a:p>
            <a:fld id="{751D15A4-3738-4E47-9CFF-156915CB89CC}" type="slidenum">
              <a:rPr kumimoji="1" lang="ja-JP" altLang="en-US" smtClean="0"/>
              <a:t>28</a:t>
            </a:fld>
            <a:endParaRPr kumimoji="1" lang="ja-JP" altLang="en-US"/>
          </a:p>
        </p:txBody>
      </p:sp>
      <p:pic>
        <p:nvPicPr>
          <p:cNvPr id="22" name="図 21"/>
          <p:cNvPicPr>
            <a:picLocks noChangeAspect="1"/>
          </p:cNvPicPr>
          <p:nvPr/>
        </p:nvPicPr>
        <p:blipFill>
          <a:blip r:embed="rId5"/>
          <a:stretch>
            <a:fillRect/>
          </a:stretch>
        </p:blipFill>
        <p:spPr>
          <a:xfrm>
            <a:off x="2853347" y="4880886"/>
            <a:ext cx="3065963" cy="1040797"/>
          </a:xfrm>
          <a:prstGeom prst="rect">
            <a:avLst/>
          </a:prstGeom>
        </p:spPr>
      </p:pic>
    </p:spTree>
    <p:extLst>
      <p:ext uri="{BB962C8B-B14F-4D97-AF65-F5344CB8AC3E}">
        <p14:creationId xmlns:p14="http://schemas.microsoft.com/office/powerpoint/2010/main" val="1417460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12854"/>
            <a:ext cx="12192000" cy="584775"/>
          </a:xfrm>
          <a:prstGeom prst="rect">
            <a:avLst/>
          </a:prstGeom>
          <a:solidFill>
            <a:schemeClr val="accent5">
              <a:lumMod val="50000"/>
            </a:schemeClr>
          </a:solidFill>
        </p:spPr>
        <p:txBody>
          <a:bodyPr wrap="square" rtlCol="0">
            <a:spAutoFit/>
          </a:bodyPr>
          <a:lstStyle/>
          <a:p>
            <a:pPr lvl="0"/>
            <a:r>
              <a:rPr kumimoji="1" lang="en-US" altLang="ja-JP" sz="32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Ⅷ</a:t>
            </a:r>
            <a:r>
              <a:rPr kumimoji="1" lang="ja-JP" altLang="en-US" sz="3200"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rPr>
              <a:t>．地域とのつながりの支援</a:t>
            </a:r>
            <a:r>
              <a:rPr lang="ja-JP" altLang="en-US"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 </a:t>
            </a:r>
            <a:endParaRPr kumimoji="1" lang="ja-JP" altLang="en-US" b="0" i="0" u="none" strike="noStrike" kern="1200" cap="none" spc="0" normalizeH="0" baseline="0" noProof="0" dirty="0">
              <a:ln>
                <a:noFill/>
              </a:ln>
              <a:solidFill>
                <a:prstClr val="white"/>
              </a:solidFill>
              <a:effectLst/>
              <a:uLnTx/>
              <a:uFillTx/>
              <a:latin typeface="UD デジタル 教科書体 NK-B" panose="02020700000000000000" pitchFamily="18" charset="-128"/>
              <a:ea typeface="UD デジタル 教科書体 NK-B" panose="02020700000000000000" pitchFamily="18" charset="-128"/>
            </a:endParaRPr>
          </a:p>
        </p:txBody>
      </p:sp>
      <p:sp>
        <p:nvSpPr>
          <p:cNvPr id="3" name="正方形/長方形 2"/>
          <p:cNvSpPr/>
          <p:nvPr/>
        </p:nvSpPr>
        <p:spPr>
          <a:xfrm>
            <a:off x="114128" y="667776"/>
            <a:ext cx="5864986" cy="50450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 name="テキスト ボックス 3"/>
          <p:cNvSpPr txBox="1"/>
          <p:nvPr/>
        </p:nvSpPr>
        <p:spPr>
          <a:xfrm>
            <a:off x="140255" y="764020"/>
            <a:ext cx="567262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effectLst/>
                <a:uLnTx/>
                <a:uFillTx/>
                <a:latin typeface="UD デジタル 教科書体 NK-B" panose="02020700000000000000" pitchFamily="18" charset="-128"/>
                <a:ea typeface="UD デジタル 教科書体 NK-B" panose="02020700000000000000" pitchFamily="18" charset="-128"/>
              </a:rPr>
              <a:t>ポイント１　</a:t>
            </a:r>
            <a:r>
              <a:rPr kumimoji="1" lang="ja-JP" altLang="en-US" sz="2000" b="0" i="0" u="sng" strike="noStrike" kern="1200" cap="none" spc="0" normalizeH="0" baseline="0" noProof="0" dirty="0">
                <a:ln>
                  <a:noFill/>
                </a:ln>
                <a:effectLst/>
                <a:uLnTx/>
                <a:uFillTx/>
                <a:latin typeface="UD デジタル 教科書体 NK-B" panose="02020700000000000000" pitchFamily="18" charset="-128"/>
                <a:ea typeface="UD デジタル 教科書体 NK-B" panose="02020700000000000000" pitchFamily="18" charset="-128"/>
              </a:rPr>
              <a:t>地域のネットワークを活用した健康づくり</a:t>
            </a:r>
          </a:p>
        </p:txBody>
      </p:sp>
      <p:sp>
        <p:nvSpPr>
          <p:cNvPr id="5" name="正方形/長方形 4"/>
          <p:cNvSpPr/>
          <p:nvPr/>
        </p:nvSpPr>
        <p:spPr>
          <a:xfrm>
            <a:off x="6052432" y="667775"/>
            <a:ext cx="6006217" cy="50450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6" name="テキスト ボックス 5"/>
          <p:cNvSpPr txBox="1"/>
          <p:nvPr/>
        </p:nvSpPr>
        <p:spPr>
          <a:xfrm>
            <a:off x="6104108" y="764020"/>
            <a:ext cx="571683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0" cap="none" spc="0" normalizeH="0" baseline="0" noProof="0" dirty="0">
                <a:ln>
                  <a:noFill/>
                </a:ln>
                <a:effectLst/>
                <a:uLnTx/>
                <a:uFillTx/>
                <a:latin typeface="UD デジタル 教科書体 NK-B" panose="02020700000000000000" pitchFamily="18" charset="-128"/>
                <a:ea typeface="UD デジタル 教科書体 NK-B" panose="02020700000000000000" pitchFamily="18" charset="-128"/>
              </a:rPr>
              <a:t>ポイント２　</a:t>
            </a:r>
            <a:r>
              <a:rPr kumimoji="1" lang="ja-JP" altLang="en-US" sz="2000" b="0" i="0" u="sng" strike="noStrike" kern="0" cap="none" spc="0" normalizeH="0" baseline="0" noProof="0" dirty="0">
                <a:ln>
                  <a:noFill/>
                </a:ln>
                <a:effectLst/>
                <a:uLnTx/>
                <a:uFillTx/>
                <a:latin typeface="UD デジタル 教科書体 NK-B" panose="02020700000000000000" pitchFamily="18" charset="-128"/>
                <a:ea typeface="UD デジタル 教科書体 NK-B" panose="02020700000000000000" pitchFamily="18" charset="-128"/>
              </a:rPr>
              <a:t>健康づくりを支える人や活動の支援</a:t>
            </a:r>
            <a:endParaRPr kumimoji="1" lang="ja-JP" altLang="en-US" sz="2000" b="0" i="0" u="sng" strike="noStrike" kern="1200" cap="none" spc="0" normalizeH="0" baseline="0" noProof="0" dirty="0">
              <a:ln>
                <a:noFill/>
              </a:ln>
              <a:effectLst/>
              <a:uLnTx/>
              <a:uFillTx/>
              <a:latin typeface="UD デジタル 教科書体 NK-B" panose="02020700000000000000" pitchFamily="18" charset="-128"/>
              <a:ea typeface="UD デジタル 教科書体 NK-B" panose="02020700000000000000" pitchFamily="18" charset="-128"/>
            </a:endParaRPr>
          </a:p>
        </p:txBody>
      </p:sp>
      <p:sp>
        <p:nvSpPr>
          <p:cNvPr id="10" name="右矢印 9"/>
          <p:cNvSpPr/>
          <p:nvPr/>
        </p:nvSpPr>
        <p:spPr>
          <a:xfrm>
            <a:off x="3062895" y="1716817"/>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1" name="テキスト ボックス 10"/>
          <p:cNvSpPr txBox="1"/>
          <p:nvPr/>
        </p:nvSpPr>
        <p:spPr>
          <a:xfrm>
            <a:off x="3479390" y="1281212"/>
            <a:ext cx="2467082" cy="2246769"/>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各分野の地域課題について、様々な地域のつながりの場を通じて、健康づくりの課題解決にもつなげていけるよう庁内関係課との連携強化を図ります。</a:t>
            </a:r>
            <a:endParaRPr kumimoji="1" lang="en-US" altLang="ja-JP"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また、様々な主体と連携した地域のネットワークを活用して、市民の健康づくりを後押しする仕組みを検討します。</a:t>
            </a:r>
          </a:p>
        </p:txBody>
      </p:sp>
      <p:sp>
        <p:nvSpPr>
          <p:cNvPr id="13" name="右矢印 12"/>
          <p:cNvSpPr/>
          <p:nvPr/>
        </p:nvSpPr>
        <p:spPr>
          <a:xfrm>
            <a:off x="8912103" y="1635186"/>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4" name="テキスト ボックス 13"/>
          <p:cNvSpPr txBox="1"/>
          <p:nvPr/>
        </p:nvSpPr>
        <p:spPr>
          <a:xfrm>
            <a:off x="9295474" y="1299522"/>
            <a:ext cx="2657215" cy="1815882"/>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＜取組＞</a:t>
            </a:r>
            <a:endParaRPr lang="en-US" altLang="ja-JP" sz="1400" dirty="0">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食生活改善推進員など地域で健康づくりを</a:t>
            </a: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サポートする人材の確保・育成を進めるとともに、</a:t>
            </a:r>
            <a:r>
              <a:rPr lang="ja-JP" altLang="en-US" sz="1400" dirty="0">
                <a:latin typeface="UD デジタル 教科書体 NK-R" panose="02020400000000000000" pitchFamily="18" charset="-128"/>
                <a:ea typeface="UD デジタル 教科書体 NK-R" panose="02020400000000000000" pitchFamily="18" charset="-128"/>
              </a:rPr>
              <a:t>市民推進員等</a:t>
            </a:r>
            <a:r>
              <a:rPr kumimoji="1" lang="ja-JP" altLang="en-US"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rPr>
              <a:t>の活動の場づくりやその充実を進めていきます。</a:t>
            </a:r>
            <a:endParaRPr kumimoji="1" lang="en-US" altLang="ja-JP" sz="1400" b="0" i="0" u="none" strike="noStrike" kern="1200" cap="none" spc="0" normalizeH="0" baseline="0" noProof="0" dirty="0">
              <a:ln>
                <a:noFill/>
              </a:ln>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endParaRPr>
          </a:p>
        </p:txBody>
      </p:sp>
      <p:pic>
        <p:nvPicPr>
          <p:cNvPr id="17" name="図 16"/>
          <p:cNvPicPr>
            <a:picLocks noChangeAspect="1"/>
          </p:cNvPicPr>
          <p:nvPr/>
        </p:nvPicPr>
        <p:blipFill>
          <a:blip r:embed="rId2"/>
          <a:stretch>
            <a:fillRect/>
          </a:stretch>
        </p:blipFill>
        <p:spPr>
          <a:xfrm>
            <a:off x="329453" y="3176367"/>
            <a:ext cx="2647114" cy="1132335"/>
          </a:xfrm>
          <a:prstGeom prst="rect">
            <a:avLst/>
          </a:prstGeom>
        </p:spPr>
      </p:pic>
      <p:pic>
        <p:nvPicPr>
          <p:cNvPr id="18" name="図 17"/>
          <p:cNvPicPr>
            <a:picLocks noChangeAspect="1"/>
          </p:cNvPicPr>
          <p:nvPr/>
        </p:nvPicPr>
        <p:blipFill>
          <a:blip r:embed="rId3"/>
          <a:stretch>
            <a:fillRect/>
          </a:stretch>
        </p:blipFill>
        <p:spPr>
          <a:xfrm>
            <a:off x="329453" y="4474406"/>
            <a:ext cx="2647114" cy="939060"/>
          </a:xfrm>
          <a:prstGeom prst="rect">
            <a:avLst/>
          </a:prstGeom>
        </p:spPr>
      </p:pic>
      <p:sp>
        <p:nvSpPr>
          <p:cNvPr id="19" name="正方形/長方形 18"/>
          <p:cNvSpPr/>
          <p:nvPr/>
        </p:nvSpPr>
        <p:spPr>
          <a:xfrm>
            <a:off x="225829" y="1264686"/>
            <a:ext cx="2800407" cy="1600438"/>
          </a:xfrm>
          <a:prstGeom prst="rect">
            <a:avLst/>
          </a:prstGeom>
        </p:spPr>
        <p:txBody>
          <a:bodyPr wrap="square">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地域のつながりが強いと思う人は、健康感が高い傾向がみられます。健康づくりの視点で、様々な関係者と協力・連携して、地域のつながりを大切にして、一人ひとりの健康づくり活動を支援する必要があります。</a:t>
            </a:r>
          </a:p>
        </p:txBody>
      </p:sp>
      <p:sp>
        <p:nvSpPr>
          <p:cNvPr id="20" name="正方形/長方形 19"/>
          <p:cNvSpPr/>
          <p:nvPr/>
        </p:nvSpPr>
        <p:spPr>
          <a:xfrm>
            <a:off x="6162116" y="1325649"/>
            <a:ext cx="2800407" cy="1815882"/>
          </a:xfrm>
          <a:prstGeom prst="rect">
            <a:avLst/>
          </a:prstGeom>
        </p:spPr>
        <p:txBody>
          <a:bodyPr wrap="square">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＜課題＞</a:t>
            </a:r>
            <a:endParaRPr lang="en-US" altLang="ja-JP" sz="1400" dirty="0">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地域には、一人ひとりの健康づくりを支えている人や活動があります。</a:t>
            </a:r>
            <a:endParaRPr kumimoji="1" lang="en-US" altLang="ja-JP"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UD デジタル 教科書体 NK-R" panose="02020400000000000000" pitchFamily="18" charset="-128"/>
                <a:ea typeface="UD デジタル 教科書体 NK-R" panose="02020400000000000000" pitchFamily="18" charset="-128"/>
              </a:rPr>
              <a:t>その多様な人や活動と連携しながら、市民の健康を支えていけるよう、地域の健康づくり活動に関わる市民ボランティアの育成や取り組みを進めていくことが大切です。</a:t>
            </a:r>
          </a:p>
        </p:txBody>
      </p:sp>
      <p:pic>
        <p:nvPicPr>
          <p:cNvPr id="8" name="図 7"/>
          <p:cNvPicPr>
            <a:picLocks noChangeAspect="1"/>
          </p:cNvPicPr>
          <p:nvPr/>
        </p:nvPicPr>
        <p:blipFill>
          <a:blip r:embed="rId4"/>
          <a:stretch>
            <a:fillRect/>
          </a:stretch>
        </p:blipFill>
        <p:spPr>
          <a:xfrm>
            <a:off x="6292187" y="3429000"/>
            <a:ext cx="2863828" cy="1115386"/>
          </a:xfrm>
          <a:prstGeom prst="rect">
            <a:avLst/>
          </a:prstGeom>
        </p:spPr>
      </p:pic>
      <p:sp>
        <p:nvSpPr>
          <p:cNvPr id="7" name="テキスト ボックス 6">
            <a:extLst>
              <a:ext uri="{FF2B5EF4-FFF2-40B4-BE49-F238E27FC236}">
                <a16:creationId xmlns:a16="http://schemas.microsoft.com/office/drawing/2014/main" id="{555DEF82-B9C0-74A4-20E0-0BA6C458C512}"/>
              </a:ext>
            </a:extLst>
          </p:cNvPr>
          <p:cNvSpPr txBox="1"/>
          <p:nvPr/>
        </p:nvSpPr>
        <p:spPr>
          <a:xfrm>
            <a:off x="3433958" y="3738055"/>
            <a:ext cx="2467082" cy="1169551"/>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地域のつながりによりこころの健康感をアップ</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地域のネットワークを通じて、市民の健康課題に対応</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9" name="テキスト ボックス 8">
            <a:extLst>
              <a:ext uri="{FF2B5EF4-FFF2-40B4-BE49-F238E27FC236}">
                <a16:creationId xmlns:a16="http://schemas.microsoft.com/office/drawing/2014/main" id="{0C8C67E1-0ED4-625E-374B-39F73A0378A8}"/>
              </a:ext>
            </a:extLst>
          </p:cNvPr>
          <p:cNvSpPr txBox="1"/>
          <p:nvPr/>
        </p:nvSpPr>
        <p:spPr>
          <a:xfrm>
            <a:off x="9344375" y="2817142"/>
            <a:ext cx="2518171" cy="1169551"/>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市民と協働した健康づくり活動により、健康への理解を促し、生きがいを持って自分らしく暮らせる</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2" name="スライド番号プレースホルダー 4">
            <a:extLst>
              <a:ext uri="{FF2B5EF4-FFF2-40B4-BE49-F238E27FC236}">
                <a16:creationId xmlns:a16="http://schemas.microsoft.com/office/drawing/2014/main" id="{25C843EF-3E66-1CB3-74C3-9D7AA37DEBD3}"/>
              </a:ext>
            </a:extLst>
          </p:cNvPr>
          <p:cNvSpPr>
            <a:spLocks noGrp="1"/>
          </p:cNvSpPr>
          <p:nvPr>
            <p:ph type="sldNum" sz="quarter" idx="12"/>
          </p:nvPr>
        </p:nvSpPr>
        <p:spPr>
          <a:xfrm>
            <a:off x="8610600" y="6356350"/>
            <a:ext cx="2743200" cy="365125"/>
          </a:xfrm>
        </p:spPr>
        <p:txBody>
          <a:bodyPr/>
          <a:lstStyle/>
          <a:p>
            <a:fld id="{751D15A4-3738-4E47-9CFF-156915CB89CC}" type="slidenum">
              <a:rPr kumimoji="1" lang="ja-JP" altLang="en-US" smtClean="0"/>
              <a:t>29</a:t>
            </a:fld>
            <a:endParaRPr kumimoji="1" lang="ja-JP" altLang="en-US"/>
          </a:p>
        </p:txBody>
      </p:sp>
    </p:spTree>
    <p:extLst>
      <p:ext uri="{BB962C8B-B14F-4D97-AF65-F5344CB8AC3E}">
        <p14:creationId xmlns:p14="http://schemas.microsoft.com/office/powerpoint/2010/main" val="3520669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8932"/>
            <a:ext cx="12192000" cy="584775"/>
          </a:xfrm>
          <a:prstGeom prst="rect">
            <a:avLst/>
          </a:prstGeom>
          <a:solidFill>
            <a:schemeClr val="accent5">
              <a:lumMod val="50000"/>
            </a:schemeClr>
          </a:solidFill>
        </p:spPr>
        <p:txBody>
          <a:bodyPr wrap="square" rtlCol="0">
            <a:spAutoFit/>
          </a:bodyPr>
          <a:lstStyle/>
          <a:p>
            <a:r>
              <a:rPr lang="en-US" altLang="ja-JP" sz="3200" dirty="0">
                <a:solidFill>
                  <a:schemeClr val="bg1"/>
                </a:solidFill>
                <a:latin typeface="UD デジタル 教科書体 NK-B" panose="02020700000000000000" pitchFamily="18" charset="-128"/>
                <a:ea typeface="UD デジタル 教科書体 NK-B" panose="02020700000000000000" pitchFamily="18" charset="-128"/>
              </a:rPr>
              <a:t>Ⅸ</a:t>
            </a:r>
            <a:r>
              <a:rPr kumimoji="1" lang="ja-JP" altLang="en-US" sz="3200" dirty="0" err="1">
                <a:solidFill>
                  <a:schemeClr val="bg1"/>
                </a:solidFill>
                <a:latin typeface="UD デジタル 教科書体 NK-B" panose="02020700000000000000" pitchFamily="18" charset="-128"/>
                <a:ea typeface="UD デジタル 教科書体 NK-B" panose="02020700000000000000" pitchFamily="18" charset="-128"/>
              </a:rPr>
              <a:t>．</a:t>
            </a:r>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生きることへの支援</a:t>
            </a:r>
            <a:r>
              <a:rPr lang="ja-JP" altLang="en-US" sz="2000" dirty="0">
                <a:solidFill>
                  <a:schemeClr val="bg1"/>
                </a:solidFill>
                <a:latin typeface="UD デジタル 教科書体 NK-B" panose="02020700000000000000" pitchFamily="18" charset="-128"/>
                <a:ea typeface="UD デジタル 教科書体 NK-B" panose="02020700000000000000" pitchFamily="18" charset="-128"/>
              </a:rPr>
              <a:t>（第４次計画の主な課題に対する取り組みの方向性（重点的な取組））</a:t>
            </a:r>
          </a:p>
        </p:txBody>
      </p:sp>
      <p:sp>
        <p:nvSpPr>
          <p:cNvPr id="3" name="正方形/長方形 2"/>
          <p:cNvSpPr/>
          <p:nvPr/>
        </p:nvSpPr>
        <p:spPr>
          <a:xfrm>
            <a:off x="141423" y="708719"/>
            <a:ext cx="5802177" cy="59836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254068" y="807165"/>
            <a:ext cx="5669933"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ポイント１　</a:t>
            </a:r>
            <a:r>
              <a:rPr kumimoji="1" lang="ja-JP" altLang="en-US" u="sng" dirty="0">
                <a:latin typeface="UD デジタル 教科書体 NK-B" panose="02020700000000000000" pitchFamily="18" charset="-128"/>
                <a:ea typeface="UD デジタル 教科書体 NK-B" panose="02020700000000000000" pitchFamily="18" charset="-128"/>
              </a:rPr>
              <a:t>悩みを抱えた</a:t>
            </a:r>
            <a:r>
              <a:rPr lang="ja-JP" altLang="en-US" u="sng" dirty="0">
                <a:latin typeface="UD デジタル 教科書体 NK-B" panose="02020700000000000000" pitchFamily="18" charset="-128"/>
                <a:ea typeface="UD デジタル 教科書体 NK-B" panose="02020700000000000000" pitchFamily="18" charset="-128"/>
              </a:rPr>
              <a:t>人を孤立させない体制の強化</a:t>
            </a:r>
          </a:p>
        </p:txBody>
      </p:sp>
      <p:sp>
        <p:nvSpPr>
          <p:cNvPr id="5" name="正方形/長方形 4"/>
          <p:cNvSpPr/>
          <p:nvPr/>
        </p:nvSpPr>
        <p:spPr>
          <a:xfrm>
            <a:off x="6036646" y="708720"/>
            <a:ext cx="5979142" cy="5983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6038640" y="807165"/>
            <a:ext cx="5848560" cy="646331"/>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ポイント２　</a:t>
            </a:r>
            <a:r>
              <a:rPr lang="ja-JP" altLang="en-US" u="sng" dirty="0">
                <a:latin typeface="UD デジタル 教科書体 NK-B" panose="02020700000000000000" pitchFamily="18" charset="-128"/>
                <a:ea typeface="UD デジタル 教科書体 NK-B" panose="02020700000000000000" pitchFamily="18" charset="-128"/>
              </a:rPr>
              <a:t>こころにストレスを感じている人に気づき、</a:t>
            </a:r>
            <a:endParaRPr lang="en-US" altLang="ja-JP" u="sng" dirty="0">
              <a:latin typeface="UD デジタル 教科書体 NK-B" panose="02020700000000000000" pitchFamily="18" charset="-128"/>
              <a:ea typeface="UD デジタル 教科書体 NK-B" panose="02020700000000000000" pitchFamily="18" charset="-128"/>
            </a:endParaRPr>
          </a:p>
          <a:p>
            <a:pPr algn="r"/>
            <a:r>
              <a:rPr lang="ja-JP" altLang="en-US" dirty="0">
                <a:latin typeface="UD デジタル 教科書体 NK-B" panose="02020700000000000000" pitchFamily="18" charset="-128"/>
                <a:ea typeface="UD デジタル 教科書体 NK-B" panose="02020700000000000000" pitchFamily="18" charset="-128"/>
              </a:rPr>
              <a:t>　　　　　　　　</a:t>
            </a:r>
            <a:r>
              <a:rPr lang="ja-JP" altLang="en-US" u="sng" dirty="0">
                <a:latin typeface="UD デジタル 教科書体 NK-B" panose="02020700000000000000" pitchFamily="18" charset="-128"/>
                <a:ea typeface="UD デジタル 教科書体 NK-B" panose="02020700000000000000" pitchFamily="18" charset="-128"/>
              </a:rPr>
              <a:t>声をかけ、つなげる人材育成</a:t>
            </a:r>
          </a:p>
        </p:txBody>
      </p:sp>
      <p:sp>
        <p:nvSpPr>
          <p:cNvPr id="9" name="テキスト ボックス 8"/>
          <p:cNvSpPr txBox="1"/>
          <p:nvPr/>
        </p:nvSpPr>
        <p:spPr>
          <a:xfrm>
            <a:off x="143133" y="1390095"/>
            <a:ext cx="2783375" cy="1169551"/>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課題</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悩みの原因は、経済・生活問題、人間関係や健康問題など複合的な背景があることを踏まえた対応が大切です。</a:t>
            </a:r>
          </a:p>
        </p:txBody>
      </p:sp>
      <p:sp>
        <p:nvSpPr>
          <p:cNvPr id="10" name="右矢印 9"/>
          <p:cNvSpPr/>
          <p:nvPr/>
        </p:nvSpPr>
        <p:spPr>
          <a:xfrm>
            <a:off x="2880671" y="1745967"/>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3258360" y="1252691"/>
            <a:ext cx="2665640" cy="1600438"/>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取組</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悩みを抱えた人を孤立させないため、多様な相談窓口の周知と支援者の連携、「自殺対策ネットワーク会議」をはじめとした地域におけるネットワーク体制の強化を重点に取り組みます。</a:t>
            </a:r>
          </a:p>
        </p:txBody>
      </p:sp>
      <p:sp>
        <p:nvSpPr>
          <p:cNvPr id="12" name="テキスト ボックス 11"/>
          <p:cNvSpPr txBox="1"/>
          <p:nvPr/>
        </p:nvSpPr>
        <p:spPr>
          <a:xfrm>
            <a:off x="6093278" y="1409714"/>
            <a:ext cx="2947659" cy="2462213"/>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課題</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悩みやストレスを感じた時の誰かに相談したいという意向は</a:t>
            </a:r>
            <a:r>
              <a:rPr lang="en-US" altLang="ja-JP" sz="1400" dirty="0">
                <a:latin typeface="UD デジタル 教科書体 NK-R" panose="02020400000000000000" pitchFamily="18" charset="-128"/>
                <a:ea typeface="UD デジタル 教科書体 NK-R" panose="02020400000000000000" pitchFamily="18" charset="-128"/>
              </a:rPr>
              <a:t>62.5</a:t>
            </a:r>
            <a:r>
              <a:rPr lang="ja-JP" altLang="en-US" sz="1400" dirty="0">
                <a:latin typeface="UD デジタル 教科書体 NK-R" panose="02020400000000000000" pitchFamily="18" charset="-128"/>
                <a:ea typeface="UD デジタル 教科書体 NK-R" panose="02020400000000000000" pitchFamily="18" charset="-128"/>
              </a:rPr>
              <a:t>％で高く、日常生活でこころにストレスを感じる場面は誰にでも起こりうることがうかがえます。しかしながら、この割合は</a:t>
            </a:r>
            <a:r>
              <a:rPr lang="en-US" altLang="ja-JP" sz="1400" dirty="0">
                <a:latin typeface="UD デジタル 教科書体 NK-R" panose="02020400000000000000" pitchFamily="18" charset="-128"/>
                <a:ea typeface="UD デジタル 教科書体 NK-R" panose="02020400000000000000" pitchFamily="18" charset="-128"/>
              </a:rPr>
              <a:t>R</a:t>
            </a:r>
            <a:r>
              <a:rPr lang="ja-JP" altLang="en-US" sz="1400" dirty="0">
                <a:latin typeface="UD デジタル 教科書体 NK-R" panose="02020400000000000000" pitchFamily="18" charset="-128"/>
                <a:ea typeface="UD デジタル 教科書体 NK-R" panose="02020400000000000000" pitchFamily="18" charset="-128"/>
              </a:rPr>
              <a:t>元年度調査に比べ減少傾向にあることも課題であり、こころのサインに気づき、声をかけ、支援につなげるゲートキーパーの認知度を高めるとともに、人材の育成の強化が課題です。</a:t>
            </a:r>
          </a:p>
        </p:txBody>
      </p:sp>
      <p:sp>
        <p:nvSpPr>
          <p:cNvPr id="13" name="右矢印 12"/>
          <p:cNvSpPr/>
          <p:nvPr/>
        </p:nvSpPr>
        <p:spPr>
          <a:xfrm>
            <a:off x="9033372" y="1944438"/>
            <a:ext cx="377689" cy="749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9424419" y="1531162"/>
            <a:ext cx="2543175" cy="1169551"/>
          </a:xfrm>
          <a:prstGeom prst="rect">
            <a:avLst/>
          </a:prstGeom>
          <a:noFill/>
        </p:spPr>
        <p:txBody>
          <a:bodyPr wrap="square" rtlCol="0">
            <a:spAutoFit/>
          </a:bodyPr>
          <a:lstStyle/>
          <a:p>
            <a:r>
              <a:rPr lang="en-US" altLang="ja-JP" sz="1400" dirty="0">
                <a:latin typeface="UD デジタル 教科書体 NK-R" panose="02020400000000000000" pitchFamily="18" charset="-128"/>
                <a:ea typeface="UD デジタル 教科書体 NK-R" panose="02020400000000000000" pitchFamily="18" charset="-128"/>
              </a:rPr>
              <a:t>&lt;</a:t>
            </a:r>
            <a:r>
              <a:rPr lang="ja-JP" altLang="en-US" sz="1400" dirty="0">
                <a:latin typeface="UD デジタル 教科書体 NK-R" panose="02020400000000000000" pitchFamily="18" charset="-128"/>
                <a:ea typeface="UD デジタル 教科書体 NK-R" panose="02020400000000000000" pitchFamily="18" charset="-128"/>
              </a:rPr>
              <a:t>取組</a:t>
            </a:r>
            <a:r>
              <a:rPr lang="en-US" altLang="ja-JP" sz="1400" dirty="0">
                <a:latin typeface="UD デジタル 教科書体 NK-R" panose="02020400000000000000" pitchFamily="18" charset="-128"/>
                <a:ea typeface="UD デジタル 教科書体 NK-R" panose="02020400000000000000" pitchFamily="18" charset="-128"/>
              </a:rPr>
              <a:t>&gt;</a:t>
            </a:r>
          </a:p>
          <a:p>
            <a:r>
              <a:rPr lang="ja-JP" altLang="en-US" sz="1400" dirty="0">
                <a:latin typeface="UD デジタル 教科書体 NK-R" panose="02020400000000000000" pitchFamily="18" charset="-128"/>
                <a:ea typeface="UD デジタル 教科書体 NK-R" panose="02020400000000000000" pitchFamily="18" charset="-128"/>
              </a:rPr>
              <a:t>ストレスを感じている人に気づき、声をかけ、つなげるゲートキーパーの周知、養成講座の実施により人材育成を重点に進めます。</a:t>
            </a:r>
          </a:p>
        </p:txBody>
      </p:sp>
      <p:pic>
        <p:nvPicPr>
          <p:cNvPr id="7" name="図 6"/>
          <p:cNvPicPr>
            <a:picLocks noChangeAspect="1"/>
          </p:cNvPicPr>
          <p:nvPr/>
        </p:nvPicPr>
        <p:blipFill>
          <a:blip r:embed="rId2"/>
          <a:stretch>
            <a:fillRect/>
          </a:stretch>
        </p:blipFill>
        <p:spPr>
          <a:xfrm>
            <a:off x="6190476" y="3932890"/>
            <a:ext cx="2546074" cy="1297518"/>
          </a:xfrm>
          <a:prstGeom prst="rect">
            <a:avLst/>
          </a:prstGeom>
        </p:spPr>
      </p:pic>
      <p:pic>
        <p:nvPicPr>
          <p:cNvPr id="15" name="図 14"/>
          <p:cNvPicPr>
            <a:picLocks noChangeAspect="1"/>
          </p:cNvPicPr>
          <p:nvPr/>
        </p:nvPicPr>
        <p:blipFill>
          <a:blip r:embed="rId3"/>
          <a:stretch>
            <a:fillRect/>
          </a:stretch>
        </p:blipFill>
        <p:spPr>
          <a:xfrm>
            <a:off x="6190476" y="5313044"/>
            <a:ext cx="2546074" cy="1069025"/>
          </a:xfrm>
          <a:prstGeom prst="rect">
            <a:avLst/>
          </a:prstGeom>
        </p:spPr>
      </p:pic>
      <p:pic>
        <p:nvPicPr>
          <p:cNvPr id="20" name="図 19"/>
          <p:cNvPicPr>
            <a:picLocks noChangeAspect="1"/>
          </p:cNvPicPr>
          <p:nvPr/>
        </p:nvPicPr>
        <p:blipFill>
          <a:blip r:embed="rId4"/>
          <a:stretch>
            <a:fillRect/>
          </a:stretch>
        </p:blipFill>
        <p:spPr>
          <a:xfrm>
            <a:off x="254068" y="4050422"/>
            <a:ext cx="3976053" cy="2000413"/>
          </a:xfrm>
          <a:prstGeom prst="rect">
            <a:avLst/>
          </a:prstGeom>
        </p:spPr>
      </p:pic>
      <p:sp>
        <p:nvSpPr>
          <p:cNvPr id="16" name="テキスト ボックス 15">
            <a:extLst>
              <a:ext uri="{FF2B5EF4-FFF2-40B4-BE49-F238E27FC236}">
                <a16:creationId xmlns:a16="http://schemas.microsoft.com/office/drawing/2014/main" id="{EFEA1E61-1D7A-4706-9400-BE7F0EF17700}"/>
              </a:ext>
            </a:extLst>
          </p:cNvPr>
          <p:cNvSpPr txBox="1"/>
          <p:nvPr/>
        </p:nvSpPr>
        <p:spPr>
          <a:xfrm>
            <a:off x="9416242" y="2889934"/>
            <a:ext cx="2543174" cy="954107"/>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身近な人のこころのサインに気づき、支援につなげられるよう、地域の理解者を増やす</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7" name="テキスト ボックス 16">
            <a:extLst>
              <a:ext uri="{FF2B5EF4-FFF2-40B4-BE49-F238E27FC236}">
                <a16:creationId xmlns:a16="http://schemas.microsoft.com/office/drawing/2014/main" id="{36C43DAA-36C2-4F80-8E83-166E8199D681}"/>
              </a:ext>
            </a:extLst>
          </p:cNvPr>
          <p:cNvSpPr txBox="1"/>
          <p:nvPr/>
        </p:nvSpPr>
        <p:spPr>
          <a:xfrm>
            <a:off x="3228784" y="2986005"/>
            <a:ext cx="2537066" cy="954107"/>
          </a:xfrm>
          <a:prstGeom prst="rect">
            <a:avLst/>
          </a:prstGeom>
          <a:noFill/>
        </p:spPr>
        <p:txBody>
          <a:bodyPr wrap="square" rtlCol="0">
            <a:spAutoFit/>
          </a:bodyPr>
          <a:lstStyle/>
          <a:p>
            <a:r>
              <a:rPr lang="ja-JP" altLang="en-US" sz="1400" dirty="0">
                <a:latin typeface="UD デジタル 教科書体 NK-R" panose="02020400000000000000" pitchFamily="18" charset="-128"/>
                <a:ea typeface="UD デジタル 教科書体 NK-R" panose="02020400000000000000" pitchFamily="18" charset="-128"/>
              </a:rPr>
              <a:t>＜ねらい＞</a:t>
            </a:r>
            <a:endParaRPr lang="en-US" altLang="ja-JP" sz="1400" dirty="0">
              <a:latin typeface="UD デジタル 教科書体 NK-R" panose="02020400000000000000" pitchFamily="18" charset="-128"/>
              <a:ea typeface="UD デジタル 教科書体 NK-R" panose="02020400000000000000" pitchFamily="18" charset="-128"/>
            </a:endParaRPr>
          </a:p>
          <a:p>
            <a:r>
              <a:rPr lang="ja-JP" altLang="en-US" sz="1400" dirty="0">
                <a:latin typeface="UD デジタル 教科書体 NK-R" panose="02020400000000000000" pitchFamily="18" charset="-128"/>
                <a:ea typeface="UD デジタル 教科書体 NK-R" panose="02020400000000000000" pitchFamily="18" charset="-128"/>
              </a:rPr>
              <a:t>悩みを抱えた人の課題を地域全体でサポートし、孤立させず生きることを支援</a:t>
            </a:r>
            <a:endParaRPr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8" name="スライド番号プレースホルダー 7"/>
          <p:cNvSpPr>
            <a:spLocks noGrp="1"/>
          </p:cNvSpPr>
          <p:nvPr>
            <p:ph type="sldNum" sz="quarter" idx="12"/>
          </p:nvPr>
        </p:nvSpPr>
        <p:spPr/>
        <p:txBody>
          <a:bodyPr/>
          <a:lstStyle/>
          <a:p>
            <a:fld id="{751D15A4-3738-4E47-9CFF-156915CB89CC}" type="slidenum">
              <a:rPr kumimoji="1" lang="ja-JP" altLang="en-US" smtClean="0"/>
              <a:t>30</a:t>
            </a:fld>
            <a:endParaRPr kumimoji="1" lang="ja-JP" altLang="en-US"/>
          </a:p>
        </p:txBody>
      </p:sp>
    </p:spTree>
    <p:extLst>
      <p:ext uri="{BB962C8B-B14F-4D97-AF65-F5344CB8AC3E}">
        <p14:creationId xmlns:p14="http://schemas.microsoft.com/office/powerpoint/2010/main" val="25506006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961321" y="2597427"/>
            <a:ext cx="7271542" cy="1323439"/>
          </a:xfrm>
          <a:prstGeom prst="rect">
            <a:avLst/>
          </a:prstGeom>
          <a:noFill/>
        </p:spPr>
        <p:txBody>
          <a:bodyPr wrap="none" rtlCol="0">
            <a:spAutoFit/>
          </a:bodyPr>
          <a:lstStyle/>
          <a:p>
            <a:r>
              <a:rPr kumimoji="1" lang="ja-JP" altLang="en-US" sz="4000" dirty="0">
                <a:latin typeface="UD デジタル 教科書体 NK-B" panose="02020700000000000000" pitchFamily="18" charset="-128"/>
                <a:ea typeface="UD デジタル 教科書体 NK-B" panose="02020700000000000000" pitchFamily="18" charset="-128"/>
              </a:rPr>
              <a:t>詳細な内容は、今後検討・整理し</a:t>
            </a:r>
            <a:endParaRPr kumimoji="1" lang="en-US" altLang="ja-JP" sz="4000" dirty="0">
              <a:latin typeface="UD デジタル 教科書体 NK-B" panose="02020700000000000000" pitchFamily="18" charset="-128"/>
              <a:ea typeface="UD デジタル 教科書体 NK-B" panose="02020700000000000000" pitchFamily="18" charset="-128"/>
            </a:endParaRPr>
          </a:p>
          <a:p>
            <a:r>
              <a:rPr kumimoji="1" lang="ja-JP" altLang="en-US" sz="4000" dirty="0">
                <a:latin typeface="UD デジタル 教科書体 NK-B" panose="02020700000000000000" pitchFamily="18" charset="-128"/>
                <a:ea typeface="UD デジタル 教科書体 NK-B" panose="02020700000000000000" pitchFamily="18" charset="-128"/>
              </a:rPr>
              <a:t>素案でお示しいたし</a:t>
            </a:r>
            <a:r>
              <a:rPr lang="ja-JP" altLang="en-US" sz="4000" dirty="0">
                <a:latin typeface="UD デジタル 教科書体 NK-B" panose="02020700000000000000" pitchFamily="18" charset="-128"/>
                <a:ea typeface="UD デジタル 教科書体 NK-B" panose="02020700000000000000" pitchFamily="18" charset="-128"/>
              </a:rPr>
              <a:t>ます。</a:t>
            </a:r>
            <a:endParaRPr kumimoji="1" lang="ja-JP" altLang="en-US" sz="4000" dirty="0">
              <a:latin typeface="UD デジタル 教科書体 NK-B" panose="02020700000000000000" pitchFamily="18" charset="-128"/>
              <a:ea typeface="UD デジタル 教科書体 NK-B" panose="02020700000000000000" pitchFamily="18" charset="-128"/>
            </a:endParaRPr>
          </a:p>
        </p:txBody>
      </p:sp>
      <p:sp>
        <p:nvSpPr>
          <p:cNvPr id="3" name="スライド番号プレースホルダー 2"/>
          <p:cNvSpPr>
            <a:spLocks noGrp="1"/>
          </p:cNvSpPr>
          <p:nvPr>
            <p:ph type="sldNum" sz="quarter" idx="12"/>
          </p:nvPr>
        </p:nvSpPr>
        <p:spPr/>
        <p:txBody>
          <a:bodyPr/>
          <a:lstStyle/>
          <a:p>
            <a:fld id="{751D15A4-3738-4E47-9CFF-156915CB89CC}" type="slidenum">
              <a:rPr kumimoji="1" lang="ja-JP" altLang="en-US" smtClean="0"/>
              <a:t>31</a:t>
            </a:fld>
            <a:endParaRPr kumimoji="1" lang="ja-JP" altLang="en-US"/>
          </a:p>
        </p:txBody>
      </p:sp>
    </p:spTree>
    <p:extLst>
      <p:ext uri="{BB962C8B-B14F-4D97-AF65-F5344CB8AC3E}">
        <p14:creationId xmlns:p14="http://schemas.microsoft.com/office/powerpoint/2010/main" val="3030141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角丸四角形 104"/>
          <p:cNvSpPr/>
          <p:nvPr/>
        </p:nvSpPr>
        <p:spPr>
          <a:xfrm>
            <a:off x="8336149" y="1499806"/>
            <a:ext cx="3587146" cy="5173839"/>
          </a:xfrm>
          <a:prstGeom prst="round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6" name="テキスト ボックス 5"/>
          <p:cNvSpPr txBox="1"/>
          <p:nvPr/>
        </p:nvSpPr>
        <p:spPr>
          <a:xfrm>
            <a:off x="0" y="16419"/>
            <a:ext cx="12192000" cy="584775"/>
          </a:xfrm>
          <a:prstGeom prst="rect">
            <a:avLst/>
          </a:prstGeom>
          <a:solidFill>
            <a:schemeClr val="accent5">
              <a:lumMod val="75000"/>
            </a:schemeClr>
          </a:solidFill>
        </p:spPr>
        <p:txBody>
          <a:bodyPr wrap="square" rtlCol="0">
            <a:spAutoFit/>
          </a:bodyPr>
          <a:lstStyle/>
          <a:p>
            <a:r>
              <a:rPr kumimoji="1" lang="ja-JP" altLang="en-US" sz="3200" dirty="0">
                <a:solidFill>
                  <a:schemeClr val="bg1"/>
                </a:solidFill>
                <a:latin typeface="UD デジタル 教科書体 NK-B" panose="02020700000000000000" pitchFamily="18" charset="-128"/>
                <a:ea typeface="UD デジタル 教科書体 NK-B" panose="02020700000000000000" pitchFamily="18" charset="-128"/>
              </a:rPr>
              <a:t>　第３次計画と第４次計画の施策体系の比較（参考）</a:t>
            </a:r>
          </a:p>
        </p:txBody>
      </p:sp>
      <p:grpSp>
        <p:nvGrpSpPr>
          <p:cNvPr id="17" name="グループ化 16"/>
          <p:cNvGrpSpPr/>
          <p:nvPr/>
        </p:nvGrpSpPr>
        <p:grpSpPr>
          <a:xfrm>
            <a:off x="6096000" y="1069145"/>
            <a:ext cx="5720863" cy="5668727"/>
            <a:chOff x="68982" y="0"/>
            <a:chExt cx="5259918" cy="6917009"/>
          </a:xfrm>
        </p:grpSpPr>
        <p:sp>
          <p:nvSpPr>
            <p:cNvPr id="19" name="Text Box 386"/>
            <p:cNvSpPr txBox="1">
              <a:spLocks noChangeArrowheads="1"/>
            </p:cNvSpPr>
            <p:nvPr/>
          </p:nvSpPr>
          <p:spPr>
            <a:xfrm>
              <a:off x="68982" y="1995"/>
              <a:ext cx="1985010" cy="436728"/>
            </a:xfrm>
            <a:prstGeom prst="rect">
              <a:avLst/>
            </a:prstGeom>
            <a:solidFill>
              <a:sysClr val="window" lastClr="FFFFFF">
                <a:lumMod val="50000"/>
              </a:sysClr>
            </a:solidFill>
            <a:ln>
              <a:noFill/>
            </a:ln>
          </p:spPr>
          <p:txBody>
            <a:bodyPr rot="0" wrap="square" lIns="74295" tIns="8890" rIns="74295" bIns="8890" anchor="ctr" anchorCtr="0" upright="1">
              <a:noAutofit/>
            </a:bodyPr>
            <a:lstStyle/>
            <a:p>
              <a:pPr algn="ctr">
                <a:spcAft>
                  <a:spcPts val="0"/>
                </a:spcAft>
              </a:pPr>
              <a:r>
                <a:rPr lang="ja-JP" altLang="en-US" kern="100" dirty="0">
                  <a:solidFill>
                    <a:schemeClr val="bg1"/>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基本方針</a:t>
              </a:r>
              <a:endParaRPr lang="ja-JP" kern="100" dirty="0">
                <a:solidFill>
                  <a:schemeClr val="bg1"/>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20" name="Text Box 386"/>
            <p:cNvSpPr txBox="1">
              <a:spLocks noChangeArrowheads="1"/>
            </p:cNvSpPr>
            <p:nvPr/>
          </p:nvSpPr>
          <p:spPr>
            <a:xfrm>
              <a:off x="2338161" y="0"/>
              <a:ext cx="2778854" cy="440720"/>
            </a:xfrm>
            <a:prstGeom prst="rect">
              <a:avLst/>
            </a:prstGeom>
            <a:solidFill>
              <a:sysClr val="window" lastClr="FFFFFF">
                <a:lumMod val="50000"/>
              </a:sysClr>
            </a:solidFill>
            <a:ln>
              <a:noFill/>
            </a:ln>
          </p:spPr>
          <p:txBody>
            <a:bodyPr rot="0" wrap="square" lIns="74295" tIns="8890" rIns="74295" bIns="8890" anchor="t" anchorCtr="0" upright="1">
              <a:noAutofit/>
            </a:bodyPr>
            <a:lstStyle/>
            <a:p>
              <a:pPr algn="ctr">
                <a:lnSpc>
                  <a:spcPts val="2600"/>
                </a:lnSpc>
                <a:spcAft>
                  <a:spcPts val="0"/>
                </a:spcAft>
              </a:pPr>
              <a:r>
                <a:rPr lang="ja-JP" sz="1800" kern="100" dirty="0">
                  <a:solidFill>
                    <a:srgbClr val="FFFFFF"/>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取組分野・領域</a:t>
              </a:r>
              <a:endParaRPr lang="ja-JP" sz="105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23" name="テキスト ボックス 19"/>
            <p:cNvSpPr txBox="1"/>
            <p:nvPr/>
          </p:nvSpPr>
          <p:spPr>
            <a:xfrm>
              <a:off x="155276" y="631272"/>
              <a:ext cx="1746913" cy="3424555"/>
            </a:xfrm>
            <a:prstGeom prst="rect">
              <a:avLst/>
            </a:prstGeom>
            <a:solidFill>
              <a:srgbClr val="66FFFF"/>
            </a:solidFill>
            <a:ln w="190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一人ひとりの</a:t>
              </a:r>
              <a:endParaRPr lang="ja-JP" sz="10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lgn="just">
                <a:spcAft>
                  <a:spcPts val="0"/>
                </a:spcAft>
              </a:pPr>
              <a:r>
                <a:rPr lang="ja-JP" altLang="en-US"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健康づくり</a:t>
              </a:r>
              <a:endParaRPr lang="ja-JP" sz="10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24" name="テキスト ボックス 20"/>
            <p:cNvSpPr txBox="1"/>
            <p:nvPr/>
          </p:nvSpPr>
          <p:spPr>
            <a:xfrm>
              <a:off x="155276" y="4157932"/>
              <a:ext cx="1746866" cy="2032472"/>
            </a:xfrm>
            <a:prstGeom prst="rect">
              <a:avLst/>
            </a:prstGeom>
            <a:solidFill>
              <a:srgbClr val="66FF66"/>
            </a:solidFill>
            <a:ln w="19050">
              <a:solidFill>
                <a:prstClr val="black"/>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みんなの健康を支える</a:t>
              </a:r>
              <a:endParaRPr lang="ja-JP" sz="9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lgn="just">
                <a:spcAft>
                  <a:spcPts val="0"/>
                </a:spcAft>
              </a:pP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環境づくり</a:t>
              </a:r>
              <a:endParaRPr lang="ja-JP" sz="9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25" name="角丸四角形 24"/>
            <p:cNvSpPr/>
            <p:nvPr/>
          </p:nvSpPr>
          <p:spPr>
            <a:xfrm>
              <a:off x="2128635" y="6289688"/>
              <a:ext cx="3200265" cy="627321"/>
            </a:xfrm>
            <a:prstGeom prst="roundRect">
              <a:avLst/>
            </a:prstGeom>
            <a:solidFill>
              <a:schemeClr val="accent1">
                <a:lumMod val="20000"/>
                <a:lumOff val="80000"/>
                <a:alpha val="0"/>
              </a:scheme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800"/>
                </a:lnSpc>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ライフコースアプローチを</a:t>
              </a:r>
              <a:endParaRPr lang="ja-JP" sz="105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lgn="ctr">
                <a:lnSpc>
                  <a:spcPts val="1800"/>
                </a:lnSpc>
                <a:spcAft>
                  <a:spcPts val="0"/>
                </a:spcAft>
              </a:pPr>
              <a:r>
                <a:rPr lang="ja-JP" sz="16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踏まえた健康づくり</a:t>
              </a:r>
              <a:endParaRPr lang="ja-JP" sz="105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algn="just">
                <a:spcAft>
                  <a:spcPts val="0"/>
                </a:spcAft>
              </a:pPr>
              <a:r>
                <a:rPr lang="en-US" sz="105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endParaRPr lang="ja-JP" sz="105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grpSp>
      <p:graphicFrame>
        <p:nvGraphicFramePr>
          <p:cNvPr id="7" name="表 6"/>
          <p:cNvGraphicFramePr>
            <a:graphicFrameLocks noGrp="1"/>
          </p:cNvGraphicFramePr>
          <p:nvPr>
            <p:extLst>
              <p:ext uri="{D42A27DB-BD31-4B8C-83A1-F6EECF244321}">
                <p14:modId xmlns:p14="http://schemas.microsoft.com/office/powerpoint/2010/main" val="576356271"/>
              </p:ext>
            </p:extLst>
          </p:nvPr>
        </p:nvGraphicFramePr>
        <p:xfrm>
          <a:off x="8739962" y="1618658"/>
          <a:ext cx="2849526" cy="2774376"/>
        </p:xfrm>
        <a:graphic>
          <a:graphicData uri="http://schemas.openxmlformats.org/drawingml/2006/table">
            <a:tbl>
              <a:tblPr firstRow="1" firstCol="1" bandRow="1">
                <a:tableStyleId>{D7AC3CCA-C797-4891-BE02-D94E43425B78}</a:tableStyleId>
              </a:tblPr>
              <a:tblGrid>
                <a:gridCol w="1391733">
                  <a:extLst>
                    <a:ext uri="{9D8B030D-6E8A-4147-A177-3AD203B41FA5}">
                      <a16:colId xmlns:a16="http://schemas.microsoft.com/office/drawing/2014/main" val="2981053499"/>
                    </a:ext>
                  </a:extLst>
                </a:gridCol>
                <a:gridCol w="1457793">
                  <a:extLst>
                    <a:ext uri="{9D8B030D-6E8A-4147-A177-3AD203B41FA5}">
                      <a16:colId xmlns:a16="http://schemas.microsoft.com/office/drawing/2014/main" val="3918620845"/>
                    </a:ext>
                  </a:extLst>
                </a:gridCol>
              </a:tblGrid>
              <a:tr h="462396">
                <a:tc gridSpan="2">
                  <a:txBody>
                    <a:bodyPr/>
                    <a:lstStyle/>
                    <a:p>
                      <a:pPr algn="just">
                        <a:lnSpc>
                          <a:spcPct val="100000"/>
                        </a:lnSpc>
                        <a:spcAft>
                          <a:spcPts val="0"/>
                        </a:spcAft>
                      </a:pPr>
                      <a:r>
                        <a:rPr lang="ja-JP" sz="1400" kern="100" dirty="0">
                          <a:effectLst/>
                          <a:latin typeface="UD デジタル 教科書体 NK-B" panose="02020700000000000000" pitchFamily="18" charset="-128"/>
                          <a:ea typeface="UD デジタル 教科書体 NK-B" panose="02020700000000000000" pitchFamily="18" charset="-128"/>
                        </a:rPr>
                        <a:t>Ⅰ　栄養・食生活　</a:t>
                      </a:r>
                      <a:r>
                        <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rPr>
                        <a:t>（食育推進計画）</a:t>
                      </a:r>
                      <a:endPar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chemeClr val="accent4">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1746873917"/>
                  </a:ext>
                </a:extLst>
              </a:tr>
              <a:tr h="462396">
                <a:tc gridSpan="2">
                  <a:txBody>
                    <a:bodyPr/>
                    <a:lstStyle/>
                    <a:p>
                      <a:pPr algn="just">
                        <a:lnSpc>
                          <a:spcPct val="100000"/>
                        </a:lnSpc>
                        <a:spcAft>
                          <a:spcPts val="0"/>
                        </a:spcAft>
                      </a:pPr>
                      <a:r>
                        <a:rPr lang="ja-JP" sz="1400" kern="100" dirty="0">
                          <a:effectLst/>
                          <a:latin typeface="UD デジタル 教科書体 NK-B" panose="02020700000000000000" pitchFamily="18" charset="-128"/>
                          <a:ea typeface="UD デジタル 教科書体 NK-B" panose="02020700000000000000" pitchFamily="18" charset="-128"/>
                        </a:rPr>
                        <a:t>Ⅱ　身体活動・運動</a:t>
                      </a:r>
                      <a:r>
                        <a:rPr lang="ja-JP" altLang="en-US" sz="1100" kern="100" dirty="0">
                          <a:solidFill>
                            <a:srgbClr val="FF0000"/>
                          </a:solidFill>
                          <a:effectLst/>
                          <a:latin typeface="UD デジタル 教科書体 NK-B" panose="02020700000000000000" pitchFamily="18" charset="-128"/>
                          <a:ea typeface="UD デジタル 教科書体 NK-B" panose="02020700000000000000" pitchFamily="18" charset="-128"/>
                        </a:rPr>
                        <a:t>（健康増進計画）</a:t>
                      </a:r>
                      <a:endParaRPr lang="ja-JP" sz="14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CCFFCC"/>
                    </a:solidFill>
                  </a:tcPr>
                </a:tc>
                <a:tc hMerge="1">
                  <a:txBody>
                    <a:bodyPr/>
                    <a:lstStyle/>
                    <a:p>
                      <a:endParaRPr kumimoji="1" lang="ja-JP" altLang="en-US"/>
                    </a:p>
                  </a:txBody>
                  <a:tcPr/>
                </a:tc>
                <a:extLst>
                  <a:ext uri="{0D108BD9-81ED-4DB2-BD59-A6C34878D82A}">
                    <a16:rowId xmlns:a16="http://schemas.microsoft.com/office/drawing/2014/main" val="3468302554"/>
                  </a:ext>
                </a:extLst>
              </a:tr>
              <a:tr h="462396">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sz="1400" kern="100" dirty="0">
                          <a:effectLst/>
                          <a:latin typeface="UD デジタル 教科書体 NK-B" panose="02020700000000000000" pitchFamily="18" charset="-128"/>
                          <a:ea typeface="UD デジタル 教科書体 NK-B" panose="02020700000000000000" pitchFamily="18" charset="-128"/>
                        </a:rPr>
                        <a:t>Ⅲ　休養</a:t>
                      </a:r>
                      <a:r>
                        <a:rPr lang="en-US" altLang="ja-JP" sz="1400" kern="100" dirty="0">
                          <a:effectLst/>
                          <a:latin typeface="UD デジタル 教科書体 NK-B" panose="02020700000000000000" pitchFamily="18" charset="-128"/>
                          <a:ea typeface="UD デジタル 教科書体 NK-B" panose="02020700000000000000" pitchFamily="18" charset="-128"/>
                        </a:rPr>
                        <a:t> </a:t>
                      </a:r>
                      <a:r>
                        <a:rPr lang="ja-JP" sz="1400" kern="100" dirty="0">
                          <a:effectLst/>
                          <a:latin typeface="UD デジタル 教科書体 NK-B" panose="02020700000000000000" pitchFamily="18" charset="-128"/>
                          <a:ea typeface="UD デジタル 教科書体 NK-B" panose="02020700000000000000" pitchFamily="18" charset="-128"/>
                        </a:rPr>
                        <a:t>・</a:t>
                      </a:r>
                      <a:r>
                        <a:rPr lang="ja-JP" altLang="ja-JP" sz="1400" kern="100" dirty="0">
                          <a:effectLst/>
                          <a:latin typeface="UD デジタル 教科書体 NK-B" panose="02020700000000000000" pitchFamily="18" charset="-128"/>
                          <a:ea typeface="UD デジタル 教科書体 NK-B" panose="02020700000000000000" pitchFamily="18" charset="-128"/>
                        </a:rPr>
                        <a:t>ここ</a:t>
                      </a:r>
                      <a:r>
                        <a:rPr lang="ja-JP" altLang="en-US" sz="1400" kern="100" dirty="0">
                          <a:effectLst/>
                          <a:latin typeface="UD デジタル 教科書体 NK-B" panose="02020700000000000000" pitchFamily="18" charset="-128"/>
                          <a:ea typeface="UD デジタル 教科書体 NK-B" panose="02020700000000000000" pitchFamily="18" charset="-128"/>
                        </a:rPr>
                        <a:t>ろ</a:t>
                      </a:r>
                      <a:endParaRPr lang="en-US" altLang="ja-JP" sz="1400" kern="100" dirty="0">
                        <a:effectLst/>
                        <a:latin typeface="UD デジタル 教科書体 NK-B" panose="02020700000000000000" pitchFamily="18" charset="-128"/>
                        <a:ea typeface="UD デジタル 教科書体 NK-B" panose="02020700000000000000" pitchFamily="18"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100" kern="100" dirty="0">
                          <a:solidFill>
                            <a:srgbClr val="FF0000"/>
                          </a:solidFill>
                          <a:effectLst/>
                          <a:latin typeface="UD デジタル 教科書体 NK-B" panose="02020700000000000000" pitchFamily="18" charset="-128"/>
                          <a:ea typeface="UD デジタル 教科書体 NK-B" panose="02020700000000000000" pitchFamily="18" charset="-128"/>
                        </a:rPr>
                        <a:t>　　　（健康増進計画）</a:t>
                      </a:r>
                      <a:endParaRPr lang="ja-JP" altLang="ja-JP" sz="14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0" marT="0" marB="0" anchor="ctr">
                    <a:lnR w="12700" cap="flat" cmpd="sng" algn="ctr">
                      <a:solidFill>
                        <a:srgbClr val="CCFFCC"/>
                      </a:solidFill>
                      <a:prstDash val="solid"/>
                      <a:round/>
                      <a:headEnd type="none" w="med" len="med"/>
                      <a:tailEnd type="none" w="med" len="med"/>
                    </a:lnR>
                    <a:solidFill>
                      <a:srgbClr val="CCFFCC"/>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400" kern="100" dirty="0">
                          <a:effectLst/>
                          <a:latin typeface="UD デジタル 教科書体 NK-B" panose="02020700000000000000" pitchFamily="18" charset="-128"/>
                          <a:ea typeface="UD デジタル 教科書体 NK-B" panose="02020700000000000000" pitchFamily="18" charset="-128"/>
                        </a:rPr>
                        <a:t>の</a:t>
                      </a:r>
                      <a:r>
                        <a:rPr lang="ja-JP" altLang="ja-JP" sz="1400" kern="100" dirty="0">
                          <a:effectLst/>
                          <a:latin typeface="UD デジタル 教科書体 NK-B" panose="02020700000000000000" pitchFamily="18" charset="-128"/>
                          <a:ea typeface="UD デジタル 教科書体 NK-B" panose="02020700000000000000" pitchFamily="18" charset="-128"/>
                        </a:rPr>
                        <a:t>健康</a:t>
                      </a:r>
                      <a:endParaRPr lang="en-US" altLang="ja-JP" sz="1400" kern="100" dirty="0">
                        <a:effectLst/>
                        <a:latin typeface="UD デジタル 教科書体 NK-B" panose="02020700000000000000" pitchFamily="18" charset="-128"/>
                        <a:ea typeface="UD デジタル 教科書体 NK-B" panose="02020700000000000000" pitchFamily="18"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rPr>
                        <a:t>（自殺対策計画）</a:t>
                      </a:r>
                      <a:endPar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0" marR="68580" marT="0" marB="0" anchor="ctr">
                    <a:lnL w="12700" cap="flat" cmpd="sng" algn="ctr">
                      <a:solidFill>
                        <a:srgbClr val="CCFFCC"/>
                      </a:solidFill>
                      <a:prstDash val="solid"/>
                      <a:round/>
                      <a:headEnd type="none" w="med" len="med"/>
                      <a:tailEnd type="none" w="med" len="med"/>
                    </a:lnL>
                    <a:solidFill>
                      <a:schemeClr val="accent1">
                        <a:lumMod val="20000"/>
                        <a:lumOff val="80000"/>
                      </a:schemeClr>
                    </a:solidFill>
                  </a:tcPr>
                </a:tc>
                <a:extLst>
                  <a:ext uri="{0D108BD9-81ED-4DB2-BD59-A6C34878D82A}">
                    <a16:rowId xmlns:a16="http://schemas.microsoft.com/office/drawing/2014/main" val="3607644893"/>
                  </a:ext>
                </a:extLst>
              </a:tr>
              <a:tr h="462396">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sz="1400" kern="100" dirty="0">
                          <a:effectLst/>
                          <a:latin typeface="UD デジタル 教科書体 NK-B" panose="02020700000000000000" pitchFamily="18" charset="-128"/>
                          <a:ea typeface="UD デジタル 教科書体 NK-B" panose="02020700000000000000" pitchFamily="18" charset="-128"/>
                        </a:rPr>
                        <a:t>Ⅳ　飲酒・喫煙</a:t>
                      </a:r>
                      <a:r>
                        <a:rPr lang="ja-JP" altLang="en-US" sz="1100" kern="100" dirty="0">
                          <a:solidFill>
                            <a:srgbClr val="FF0000"/>
                          </a:solidFill>
                          <a:effectLst/>
                          <a:latin typeface="UD デジタル 教科書体 NK-B" panose="02020700000000000000" pitchFamily="18" charset="-128"/>
                          <a:ea typeface="UD デジタル 教科書体 NK-B" panose="02020700000000000000" pitchFamily="18" charset="-128"/>
                        </a:rPr>
                        <a:t>（健康増進計画）</a:t>
                      </a:r>
                      <a:endParaRPr lang="ja-JP" altLang="ja-JP" sz="14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CCFFCC"/>
                    </a:solidFill>
                  </a:tcPr>
                </a:tc>
                <a:tc hMerge="1">
                  <a:txBody>
                    <a:bodyPr/>
                    <a:lstStyle/>
                    <a:p>
                      <a:endParaRPr kumimoji="1" lang="ja-JP" altLang="en-US"/>
                    </a:p>
                  </a:txBody>
                  <a:tcPr/>
                </a:tc>
                <a:extLst>
                  <a:ext uri="{0D108BD9-81ED-4DB2-BD59-A6C34878D82A}">
                    <a16:rowId xmlns:a16="http://schemas.microsoft.com/office/drawing/2014/main" val="4221854630"/>
                  </a:ext>
                </a:extLst>
              </a:tr>
              <a:tr h="462396">
                <a:tc gridSpan="2">
                  <a:txBody>
                    <a:bodyPr/>
                    <a:lstStyle/>
                    <a:p>
                      <a:pPr algn="just">
                        <a:lnSpc>
                          <a:spcPct val="100000"/>
                        </a:lnSpc>
                        <a:spcAft>
                          <a:spcPts val="0"/>
                        </a:spcAft>
                      </a:pPr>
                      <a:r>
                        <a:rPr lang="ja-JP" sz="1400" kern="100" dirty="0">
                          <a:effectLst/>
                          <a:latin typeface="UD デジタル 教科書体 NK-B" panose="02020700000000000000" pitchFamily="18" charset="-128"/>
                          <a:ea typeface="UD デジタル 教科書体 NK-B" panose="02020700000000000000" pitchFamily="18" charset="-128"/>
                        </a:rPr>
                        <a:t>Ⅴ　歯・口腔の健康</a:t>
                      </a:r>
                    </a:p>
                    <a:p>
                      <a:pPr indent="330200" algn="just">
                        <a:lnSpc>
                          <a:spcPct val="100000"/>
                        </a:lnSpc>
                        <a:spcAft>
                          <a:spcPts val="0"/>
                        </a:spcAft>
                      </a:pPr>
                      <a:r>
                        <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rPr>
                        <a:t>（歯科口腔保健推進計画）</a:t>
                      </a:r>
                      <a:endPar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FFCCFF"/>
                    </a:solidFill>
                  </a:tcPr>
                </a:tc>
                <a:tc hMerge="1">
                  <a:txBody>
                    <a:bodyPr/>
                    <a:lstStyle/>
                    <a:p>
                      <a:endParaRPr kumimoji="1" lang="ja-JP" altLang="en-US"/>
                    </a:p>
                  </a:txBody>
                  <a:tcPr/>
                </a:tc>
                <a:extLst>
                  <a:ext uri="{0D108BD9-81ED-4DB2-BD59-A6C34878D82A}">
                    <a16:rowId xmlns:a16="http://schemas.microsoft.com/office/drawing/2014/main" val="467732182"/>
                  </a:ext>
                </a:extLst>
              </a:tr>
              <a:tr h="462396">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sz="1400" kern="100" dirty="0">
                          <a:effectLst/>
                          <a:latin typeface="UD デジタル 教科書体 NK-B" panose="02020700000000000000" pitchFamily="18" charset="-128"/>
                          <a:ea typeface="UD デジタル 教科書体 NK-B" panose="02020700000000000000" pitchFamily="18" charset="-128"/>
                        </a:rPr>
                        <a:t>Ⅵ　生活習慣病予防</a:t>
                      </a:r>
                      <a:r>
                        <a:rPr lang="ja-JP" altLang="en-US" sz="1100" kern="100" dirty="0">
                          <a:solidFill>
                            <a:srgbClr val="FF0000"/>
                          </a:solidFill>
                          <a:effectLst/>
                          <a:latin typeface="UD デジタル 教科書体 NK-B" panose="02020700000000000000" pitchFamily="18" charset="-128"/>
                          <a:ea typeface="UD デジタル 教科書体 NK-B" panose="02020700000000000000" pitchFamily="18" charset="-128"/>
                        </a:rPr>
                        <a:t>（健康増進計画）</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CCFFCC"/>
                    </a:solidFill>
                  </a:tcPr>
                </a:tc>
                <a:tc hMerge="1">
                  <a:txBody>
                    <a:bodyPr/>
                    <a:lstStyle/>
                    <a:p>
                      <a:endParaRPr kumimoji="1" lang="ja-JP" altLang="en-US"/>
                    </a:p>
                  </a:txBody>
                  <a:tcPr/>
                </a:tc>
                <a:extLst>
                  <a:ext uri="{0D108BD9-81ED-4DB2-BD59-A6C34878D82A}">
                    <a16:rowId xmlns:a16="http://schemas.microsoft.com/office/drawing/2014/main" val="3410763013"/>
                  </a:ext>
                </a:extLst>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244168541"/>
              </p:ext>
            </p:extLst>
          </p:nvPr>
        </p:nvGraphicFramePr>
        <p:xfrm>
          <a:off x="8710121" y="4589314"/>
          <a:ext cx="2876289" cy="1524030"/>
        </p:xfrm>
        <a:graphic>
          <a:graphicData uri="http://schemas.openxmlformats.org/drawingml/2006/table">
            <a:tbl>
              <a:tblPr firstRow="1" firstCol="1" bandRow="1">
                <a:tableStyleId>{D7AC3CCA-C797-4891-BE02-D94E43425B78}</a:tableStyleId>
              </a:tblPr>
              <a:tblGrid>
                <a:gridCol w="2876289">
                  <a:extLst>
                    <a:ext uri="{9D8B030D-6E8A-4147-A177-3AD203B41FA5}">
                      <a16:colId xmlns:a16="http://schemas.microsoft.com/office/drawing/2014/main" val="3186732573"/>
                    </a:ext>
                  </a:extLst>
                </a:gridCol>
              </a:tblGrid>
              <a:tr h="508015">
                <a:tc>
                  <a:txBody>
                    <a:bodyPr/>
                    <a:lstStyle/>
                    <a:p>
                      <a:pPr marL="406400" indent="-406400" algn="just">
                        <a:lnSpc>
                          <a:spcPts val="2000"/>
                        </a:lnSpc>
                        <a:spcAft>
                          <a:spcPts val="0"/>
                        </a:spcAft>
                      </a:pPr>
                      <a:r>
                        <a:rPr lang="ja-JP" sz="1400" kern="100" dirty="0">
                          <a:effectLst/>
                          <a:latin typeface="UD デジタル 教科書体 NK-B" panose="02020700000000000000" pitchFamily="18" charset="-128"/>
                          <a:ea typeface="UD デジタル 教科書体 NK-B" panose="02020700000000000000" pitchFamily="18" charset="-128"/>
                        </a:rPr>
                        <a:t>Ⅶ　自然に健康になれる環境づくり</a:t>
                      </a:r>
                      <a:endParaRPr lang="en-US" altLang="ja-JP" sz="1400" kern="100" dirty="0">
                        <a:effectLst/>
                        <a:latin typeface="UD デジタル 教科書体 NK-B" panose="02020700000000000000" pitchFamily="18" charset="-128"/>
                        <a:ea typeface="UD デジタル 教科書体 NK-B" panose="02020700000000000000" pitchFamily="18" charset="-128"/>
                      </a:endParaRPr>
                    </a:p>
                    <a:p>
                      <a:pPr marL="406400" indent="-406400" algn="just">
                        <a:lnSpc>
                          <a:spcPts val="2000"/>
                        </a:lnSpc>
                        <a:spcAft>
                          <a:spcPts val="0"/>
                        </a:spcAft>
                      </a:pP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（４計画共通）</a:t>
                      </a:r>
                      <a:endPar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66"/>
                    </a:solidFill>
                  </a:tcPr>
                </a:tc>
                <a:extLst>
                  <a:ext uri="{0D108BD9-81ED-4DB2-BD59-A6C34878D82A}">
                    <a16:rowId xmlns:a16="http://schemas.microsoft.com/office/drawing/2014/main" val="2060869559"/>
                  </a:ext>
                </a:extLst>
              </a:tr>
              <a:tr h="508015">
                <a:tc>
                  <a:txBody>
                    <a:bodyPr/>
                    <a:lstStyle/>
                    <a:p>
                      <a:pPr algn="just">
                        <a:lnSpc>
                          <a:spcPts val="2000"/>
                        </a:lnSpc>
                        <a:spcAft>
                          <a:spcPts val="0"/>
                        </a:spcAft>
                      </a:pPr>
                      <a:r>
                        <a:rPr lang="ja-JP" sz="1400" kern="100" dirty="0">
                          <a:effectLst/>
                          <a:latin typeface="UD デジタル 教科書体 NK-B" panose="02020700000000000000" pitchFamily="18" charset="-128"/>
                          <a:ea typeface="UD デジタル 教科書体 NK-B" panose="02020700000000000000" pitchFamily="18" charset="-128"/>
                        </a:rPr>
                        <a:t>Ⅷ　地域とのつながりの支援</a:t>
                      </a:r>
                      <a:endParaRPr lang="en-US" altLang="ja-JP" sz="1400" kern="100" dirty="0">
                        <a:effectLst/>
                        <a:latin typeface="UD デジタル 教科書体 NK-B" panose="02020700000000000000" pitchFamily="18" charset="-128"/>
                        <a:ea typeface="UD デジタル 教科書体 NK-B" panose="02020700000000000000" pitchFamily="18" charset="-128"/>
                      </a:endParaRPr>
                    </a:p>
                    <a:p>
                      <a:pPr algn="just">
                        <a:lnSpc>
                          <a:spcPts val="2000"/>
                        </a:lnSpc>
                        <a:spcAft>
                          <a:spcPts val="0"/>
                        </a:spcAft>
                      </a:pPr>
                      <a:r>
                        <a:rPr lang="ja-JP" altLang="en-US"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　　</a:t>
                      </a:r>
                      <a:r>
                        <a:rPr lang="ja-JP" altLang="en-US"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（４計画共通）</a:t>
                      </a:r>
                      <a:endPar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rgbClr val="66FF66"/>
                    </a:solidFill>
                  </a:tcPr>
                </a:tc>
                <a:extLst>
                  <a:ext uri="{0D108BD9-81ED-4DB2-BD59-A6C34878D82A}">
                    <a16:rowId xmlns:a16="http://schemas.microsoft.com/office/drawing/2014/main" val="2597797242"/>
                  </a:ext>
                </a:extLst>
              </a:tr>
              <a:tr h="497570">
                <a:tc>
                  <a:txBody>
                    <a:bodyPr/>
                    <a:lstStyle/>
                    <a:p>
                      <a:pPr marL="304800" indent="-304800" algn="just">
                        <a:lnSpc>
                          <a:spcPts val="2000"/>
                        </a:lnSpc>
                        <a:spcAft>
                          <a:spcPts val="0"/>
                        </a:spcAft>
                      </a:pPr>
                      <a:r>
                        <a:rPr lang="ja-JP" sz="1400" kern="100" dirty="0">
                          <a:effectLst/>
                          <a:latin typeface="UD デジタル 教科書体 NK-B" panose="02020700000000000000" pitchFamily="18" charset="-128"/>
                          <a:ea typeface="UD デジタル 教科書体 NK-B" panose="02020700000000000000" pitchFamily="18" charset="-128"/>
                        </a:rPr>
                        <a:t>Ⅸ　生きることへの包括的な支援</a:t>
                      </a:r>
                      <a:endParaRPr lang="en-US" altLang="ja-JP" sz="1400" kern="100" dirty="0">
                        <a:effectLst/>
                        <a:latin typeface="UD デジタル 教科書体 NK-B" panose="02020700000000000000" pitchFamily="18" charset="-128"/>
                        <a:ea typeface="UD デジタル 教科書体 NK-B" panose="02020700000000000000" pitchFamily="18" charset="-128"/>
                      </a:endParaRPr>
                    </a:p>
                    <a:p>
                      <a:pPr marL="304800" indent="-304800" algn="just">
                        <a:lnSpc>
                          <a:spcPts val="2000"/>
                        </a:lnSpc>
                        <a:spcAft>
                          <a:spcPts val="0"/>
                        </a:spcAft>
                      </a:pPr>
                      <a:r>
                        <a:rPr lang="ja-JP" altLang="en-US" sz="1400" kern="100" dirty="0">
                          <a:solidFill>
                            <a:srgbClr val="FF0000"/>
                          </a:solidFill>
                          <a:effectLst/>
                          <a:latin typeface="UD デジタル 教科書体 NK-B" panose="02020700000000000000" pitchFamily="18" charset="-128"/>
                          <a:ea typeface="UD デジタル 教科書体 NK-B" panose="02020700000000000000" pitchFamily="18" charset="-128"/>
                        </a:rPr>
                        <a:t>　　</a:t>
                      </a:r>
                      <a:r>
                        <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rPr>
                        <a:t>（自殺対策計画）</a:t>
                      </a:r>
                      <a:endParaRPr lang="ja-JP" sz="1100" kern="100" dirty="0">
                        <a:solidFill>
                          <a:srgbClr val="FF0000"/>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3088727575"/>
                  </a:ext>
                </a:extLst>
              </a:tr>
            </a:tbl>
          </a:graphicData>
        </a:graphic>
      </p:graphicFrame>
      <p:sp>
        <p:nvSpPr>
          <p:cNvPr id="26" name="テキスト ボックス 25"/>
          <p:cNvSpPr txBox="1"/>
          <p:nvPr/>
        </p:nvSpPr>
        <p:spPr>
          <a:xfrm>
            <a:off x="8115089" y="630337"/>
            <a:ext cx="1420837"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第４次計画</a:t>
            </a:r>
          </a:p>
        </p:txBody>
      </p:sp>
      <p:sp>
        <p:nvSpPr>
          <p:cNvPr id="27" name="テキスト ボックス 26"/>
          <p:cNvSpPr txBox="1"/>
          <p:nvPr/>
        </p:nvSpPr>
        <p:spPr>
          <a:xfrm>
            <a:off x="2118050" y="620069"/>
            <a:ext cx="1420837" cy="369332"/>
          </a:xfrm>
          <a:prstGeom prst="rect">
            <a:avLst/>
          </a:prstGeom>
          <a:noFill/>
        </p:spPr>
        <p:txBody>
          <a:bodyPr wrap="square" rtlCol="0">
            <a:spAutoFit/>
          </a:bodyPr>
          <a:lstStyle/>
          <a:p>
            <a:r>
              <a:rPr kumimoji="1" lang="ja-JP" altLang="en-US" dirty="0">
                <a:latin typeface="UD デジタル 教科書体 NK-B" panose="02020700000000000000" pitchFamily="18" charset="-128"/>
                <a:ea typeface="UD デジタル 教科書体 NK-B" panose="02020700000000000000" pitchFamily="18" charset="-128"/>
              </a:rPr>
              <a:t>第３次計画</a:t>
            </a:r>
          </a:p>
        </p:txBody>
      </p:sp>
      <p:grpSp>
        <p:nvGrpSpPr>
          <p:cNvPr id="73" name="グループ化 72"/>
          <p:cNvGrpSpPr/>
          <p:nvPr/>
        </p:nvGrpSpPr>
        <p:grpSpPr>
          <a:xfrm>
            <a:off x="2298719" y="1690572"/>
            <a:ext cx="612340" cy="4927766"/>
            <a:chOff x="-43996" y="-139939"/>
            <a:chExt cx="516855" cy="8086293"/>
          </a:xfrm>
        </p:grpSpPr>
        <p:grpSp>
          <p:nvGrpSpPr>
            <p:cNvPr id="74" name="グループ化 73"/>
            <p:cNvGrpSpPr/>
            <p:nvPr/>
          </p:nvGrpSpPr>
          <p:grpSpPr>
            <a:xfrm>
              <a:off x="-43996" y="-139939"/>
              <a:ext cx="516855" cy="1576065"/>
              <a:chOff x="-104539" y="-139939"/>
              <a:chExt cx="517645" cy="1576065"/>
            </a:xfrm>
          </p:grpSpPr>
          <p:cxnSp>
            <p:nvCxnSpPr>
              <p:cNvPr id="97" name="Line 396"/>
              <p:cNvCxnSpPr/>
              <p:nvPr/>
            </p:nvCxnSpPr>
            <p:spPr>
              <a:xfrm flipV="1">
                <a:off x="184136" y="435582"/>
                <a:ext cx="212090" cy="0"/>
              </a:xfrm>
              <a:prstGeom prst="line">
                <a:avLst/>
              </a:prstGeom>
              <a:noFill/>
              <a:ln w="19050">
                <a:solidFill>
                  <a:sysClr val="window" lastClr="FFFFFF">
                    <a:lumMod val="50000"/>
                  </a:sysClr>
                </a:solidFill>
                <a:round/>
                <a:headEnd/>
                <a:tailEnd/>
              </a:ln>
            </p:spPr>
          </p:cxnSp>
          <p:cxnSp>
            <p:nvCxnSpPr>
              <p:cNvPr id="98" name="Line 485"/>
              <p:cNvCxnSpPr/>
              <p:nvPr/>
            </p:nvCxnSpPr>
            <p:spPr>
              <a:xfrm flipV="1">
                <a:off x="-104539" y="573920"/>
                <a:ext cx="273452" cy="4422"/>
              </a:xfrm>
              <a:prstGeom prst="line">
                <a:avLst/>
              </a:prstGeom>
              <a:noFill/>
              <a:ln w="19050">
                <a:solidFill>
                  <a:sysClr val="window" lastClr="FFFFFF">
                    <a:lumMod val="50000"/>
                  </a:sysClr>
                </a:solidFill>
                <a:round/>
                <a:headEnd/>
                <a:tailEnd/>
              </a:ln>
            </p:spPr>
          </p:cxnSp>
          <p:cxnSp>
            <p:nvCxnSpPr>
              <p:cNvPr id="99" name="Line 420"/>
              <p:cNvCxnSpPr/>
              <p:nvPr/>
            </p:nvCxnSpPr>
            <p:spPr>
              <a:xfrm>
                <a:off x="182601" y="1436126"/>
                <a:ext cx="230505" cy="0"/>
              </a:xfrm>
              <a:prstGeom prst="line">
                <a:avLst/>
              </a:prstGeom>
              <a:noFill/>
              <a:ln w="19050">
                <a:solidFill>
                  <a:sysClr val="window" lastClr="FFFFFF">
                    <a:lumMod val="50000"/>
                  </a:sysClr>
                </a:solidFill>
                <a:round/>
                <a:headEnd/>
                <a:tailEnd/>
              </a:ln>
            </p:spPr>
          </p:cxnSp>
          <p:cxnSp>
            <p:nvCxnSpPr>
              <p:cNvPr id="100" name="Line 390"/>
              <p:cNvCxnSpPr/>
              <p:nvPr/>
            </p:nvCxnSpPr>
            <p:spPr>
              <a:xfrm>
                <a:off x="170956" y="-139939"/>
                <a:ext cx="5801" cy="1571616"/>
              </a:xfrm>
              <a:prstGeom prst="line">
                <a:avLst/>
              </a:prstGeom>
              <a:noFill/>
              <a:ln w="19050">
                <a:solidFill>
                  <a:sysClr val="window" lastClr="FFFFFF">
                    <a:lumMod val="50000"/>
                  </a:sysClr>
                </a:solidFill>
                <a:round/>
                <a:headEnd/>
                <a:tailEnd/>
              </a:ln>
            </p:spPr>
          </p:cxnSp>
          <p:cxnSp>
            <p:nvCxnSpPr>
              <p:cNvPr id="101" name="Line 418"/>
              <p:cNvCxnSpPr/>
              <p:nvPr/>
            </p:nvCxnSpPr>
            <p:spPr>
              <a:xfrm flipV="1">
                <a:off x="182601" y="873441"/>
                <a:ext cx="213626" cy="714"/>
              </a:xfrm>
              <a:prstGeom prst="line">
                <a:avLst/>
              </a:prstGeom>
              <a:noFill/>
              <a:ln w="19050">
                <a:solidFill>
                  <a:sysClr val="window" lastClr="FFFFFF">
                    <a:lumMod val="50000"/>
                  </a:sysClr>
                </a:solidFill>
                <a:round/>
                <a:headEnd/>
                <a:tailEnd/>
              </a:ln>
            </p:spPr>
          </p:cxnSp>
          <p:cxnSp>
            <p:nvCxnSpPr>
              <p:cNvPr id="102" name="Line 419"/>
              <p:cNvCxnSpPr/>
              <p:nvPr/>
            </p:nvCxnSpPr>
            <p:spPr>
              <a:xfrm>
                <a:off x="174929" y="-133109"/>
                <a:ext cx="230505" cy="0"/>
              </a:xfrm>
              <a:prstGeom prst="line">
                <a:avLst/>
              </a:prstGeom>
              <a:noFill/>
              <a:ln w="19050">
                <a:solidFill>
                  <a:sysClr val="window" lastClr="FFFFFF">
                    <a:lumMod val="50000"/>
                  </a:sysClr>
                </a:solidFill>
                <a:round/>
                <a:headEnd/>
                <a:tailEnd/>
              </a:ln>
            </p:spPr>
          </p:cxnSp>
        </p:grpSp>
        <p:grpSp>
          <p:nvGrpSpPr>
            <p:cNvPr id="75" name="グループ化 74"/>
            <p:cNvGrpSpPr/>
            <p:nvPr/>
          </p:nvGrpSpPr>
          <p:grpSpPr>
            <a:xfrm>
              <a:off x="-1893" y="1955111"/>
              <a:ext cx="447951" cy="938965"/>
              <a:chOff x="-45097" y="16970"/>
              <a:chExt cx="448658" cy="939603"/>
            </a:xfrm>
          </p:grpSpPr>
          <p:cxnSp>
            <p:nvCxnSpPr>
              <p:cNvPr id="92" name="Line 392"/>
              <p:cNvCxnSpPr/>
              <p:nvPr/>
            </p:nvCxnSpPr>
            <p:spPr>
              <a:xfrm>
                <a:off x="176398" y="18266"/>
                <a:ext cx="0" cy="938307"/>
              </a:xfrm>
              <a:prstGeom prst="line">
                <a:avLst/>
              </a:prstGeom>
              <a:noFill/>
              <a:ln w="19050">
                <a:solidFill>
                  <a:sysClr val="window" lastClr="FFFFFF">
                    <a:lumMod val="50000"/>
                  </a:sysClr>
                </a:solidFill>
                <a:round/>
                <a:headEnd/>
                <a:tailEnd/>
              </a:ln>
            </p:spPr>
          </p:cxnSp>
          <p:cxnSp>
            <p:nvCxnSpPr>
              <p:cNvPr id="93" name="Line 394"/>
              <p:cNvCxnSpPr/>
              <p:nvPr/>
            </p:nvCxnSpPr>
            <p:spPr>
              <a:xfrm>
                <a:off x="163835" y="414784"/>
                <a:ext cx="239726" cy="0"/>
              </a:xfrm>
              <a:prstGeom prst="line">
                <a:avLst/>
              </a:prstGeom>
              <a:noFill/>
              <a:ln w="19050">
                <a:solidFill>
                  <a:sysClr val="window" lastClr="FFFFFF">
                    <a:lumMod val="50000"/>
                  </a:sysClr>
                </a:solidFill>
                <a:round/>
                <a:headEnd/>
                <a:tailEnd/>
              </a:ln>
            </p:spPr>
          </p:cxnSp>
          <p:cxnSp>
            <p:nvCxnSpPr>
              <p:cNvPr id="94" name="Line 416"/>
              <p:cNvCxnSpPr/>
              <p:nvPr/>
            </p:nvCxnSpPr>
            <p:spPr>
              <a:xfrm>
                <a:off x="170782" y="16970"/>
                <a:ext cx="230505" cy="0"/>
              </a:xfrm>
              <a:prstGeom prst="line">
                <a:avLst/>
              </a:prstGeom>
              <a:noFill/>
              <a:ln w="19050">
                <a:solidFill>
                  <a:sysClr val="window" lastClr="FFFFFF">
                    <a:lumMod val="50000"/>
                  </a:sysClr>
                </a:solidFill>
                <a:round/>
                <a:headEnd/>
                <a:tailEnd/>
              </a:ln>
            </p:spPr>
          </p:cxnSp>
          <p:cxnSp>
            <p:nvCxnSpPr>
              <p:cNvPr id="95" name="Line 417"/>
              <p:cNvCxnSpPr/>
              <p:nvPr/>
            </p:nvCxnSpPr>
            <p:spPr>
              <a:xfrm>
                <a:off x="165773" y="932802"/>
                <a:ext cx="230505" cy="0"/>
              </a:xfrm>
              <a:prstGeom prst="line">
                <a:avLst/>
              </a:prstGeom>
              <a:noFill/>
              <a:ln w="19050">
                <a:solidFill>
                  <a:sysClr val="window" lastClr="FFFFFF">
                    <a:lumMod val="50000"/>
                  </a:sysClr>
                </a:solidFill>
                <a:round/>
                <a:headEnd/>
                <a:tailEnd/>
              </a:ln>
            </p:spPr>
          </p:cxnSp>
          <p:cxnSp>
            <p:nvCxnSpPr>
              <p:cNvPr id="96" name="Line 485"/>
              <p:cNvCxnSpPr/>
              <p:nvPr/>
            </p:nvCxnSpPr>
            <p:spPr>
              <a:xfrm flipV="1">
                <a:off x="-45097" y="430502"/>
                <a:ext cx="235423" cy="2"/>
              </a:xfrm>
              <a:prstGeom prst="line">
                <a:avLst/>
              </a:prstGeom>
              <a:noFill/>
              <a:ln w="19050">
                <a:solidFill>
                  <a:sysClr val="window" lastClr="FFFFFF">
                    <a:lumMod val="50000"/>
                  </a:sysClr>
                </a:solidFill>
                <a:round/>
                <a:headEnd/>
                <a:tailEnd/>
              </a:ln>
            </p:spPr>
          </p:cxnSp>
        </p:grpSp>
        <p:grpSp>
          <p:nvGrpSpPr>
            <p:cNvPr id="76" name="グループ化 75"/>
            <p:cNvGrpSpPr/>
            <p:nvPr/>
          </p:nvGrpSpPr>
          <p:grpSpPr>
            <a:xfrm>
              <a:off x="-20399" y="3443275"/>
              <a:ext cx="464550" cy="1920918"/>
              <a:chOff x="-20399" y="-15920"/>
              <a:chExt cx="464550" cy="1921196"/>
            </a:xfrm>
          </p:grpSpPr>
          <p:cxnSp>
            <p:nvCxnSpPr>
              <p:cNvPr id="85" name="Line 391"/>
              <p:cNvCxnSpPr/>
              <p:nvPr/>
            </p:nvCxnSpPr>
            <p:spPr>
              <a:xfrm>
                <a:off x="198759" y="-15920"/>
                <a:ext cx="23" cy="1921196"/>
              </a:xfrm>
              <a:prstGeom prst="line">
                <a:avLst/>
              </a:prstGeom>
              <a:noFill/>
              <a:ln w="19050">
                <a:solidFill>
                  <a:sysClr val="window" lastClr="FFFFFF">
                    <a:lumMod val="50000"/>
                  </a:sysClr>
                </a:solidFill>
                <a:round/>
                <a:headEnd/>
                <a:tailEnd/>
              </a:ln>
            </p:spPr>
          </p:cxnSp>
          <p:cxnSp>
            <p:nvCxnSpPr>
              <p:cNvPr id="86" name="Line 395"/>
              <p:cNvCxnSpPr/>
              <p:nvPr/>
            </p:nvCxnSpPr>
            <p:spPr>
              <a:xfrm>
                <a:off x="206709" y="939756"/>
                <a:ext cx="207645" cy="0"/>
              </a:xfrm>
              <a:prstGeom prst="line">
                <a:avLst/>
              </a:prstGeom>
              <a:noFill/>
              <a:ln w="19050">
                <a:solidFill>
                  <a:sysClr val="window" lastClr="FFFFFF">
                    <a:lumMod val="50000"/>
                  </a:sysClr>
                </a:solidFill>
                <a:round/>
                <a:headEnd/>
                <a:tailEnd/>
              </a:ln>
            </p:spPr>
          </p:cxnSp>
          <p:cxnSp>
            <p:nvCxnSpPr>
              <p:cNvPr id="87" name="Line 412"/>
              <p:cNvCxnSpPr/>
              <p:nvPr/>
            </p:nvCxnSpPr>
            <p:spPr>
              <a:xfrm>
                <a:off x="189240" y="1905276"/>
                <a:ext cx="230505" cy="0"/>
              </a:xfrm>
              <a:prstGeom prst="line">
                <a:avLst/>
              </a:prstGeom>
              <a:noFill/>
              <a:ln w="19050">
                <a:solidFill>
                  <a:sysClr val="window" lastClr="FFFFFF">
                    <a:lumMod val="50000"/>
                  </a:sysClr>
                </a:solidFill>
                <a:round/>
                <a:headEnd/>
                <a:tailEnd/>
              </a:ln>
            </p:spPr>
          </p:cxnSp>
          <p:cxnSp>
            <p:nvCxnSpPr>
              <p:cNvPr id="88" name="Line 413"/>
              <p:cNvCxnSpPr/>
              <p:nvPr/>
            </p:nvCxnSpPr>
            <p:spPr>
              <a:xfrm>
                <a:off x="198759" y="441917"/>
                <a:ext cx="230505" cy="0"/>
              </a:xfrm>
              <a:prstGeom prst="line">
                <a:avLst/>
              </a:prstGeom>
              <a:noFill/>
              <a:ln w="19050">
                <a:solidFill>
                  <a:sysClr val="window" lastClr="FFFFFF">
                    <a:lumMod val="50000"/>
                  </a:sysClr>
                </a:solidFill>
                <a:round/>
                <a:headEnd/>
                <a:tailEnd/>
              </a:ln>
            </p:spPr>
          </p:cxnSp>
          <p:cxnSp>
            <p:nvCxnSpPr>
              <p:cNvPr id="89" name="Line 414"/>
              <p:cNvCxnSpPr/>
              <p:nvPr/>
            </p:nvCxnSpPr>
            <p:spPr>
              <a:xfrm>
                <a:off x="198759" y="1446830"/>
                <a:ext cx="230505" cy="0"/>
              </a:xfrm>
              <a:prstGeom prst="line">
                <a:avLst/>
              </a:prstGeom>
              <a:noFill/>
              <a:ln w="19050">
                <a:solidFill>
                  <a:sysClr val="window" lastClr="FFFFFF">
                    <a:lumMod val="50000"/>
                  </a:sysClr>
                </a:solidFill>
                <a:round/>
                <a:headEnd/>
                <a:tailEnd/>
              </a:ln>
            </p:spPr>
          </p:cxnSp>
          <p:cxnSp>
            <p:nvCxnSpPr>
              <p:cNvPr id="90" name="Line 415"/>
              <p:cNvCxnSpPr/>
              <p:nvPr/>
            </p:nvCxnSpPr>
            <p:spPr>
              <a:xfrm>
                <a:off x="213646" y="-15920"/>
                <a:ext cx="230505" cy="0"/>
              </a:xfrm>
              <a:prstGeom prst="line">
                <a:avLst/>
              </a:prstGeom>
              <a:noFill/>
              <a:ln w="19050">
                <a:solidFill>
                  <a:sysClr val="window" lastClr="FFFFFF">
                    <a:lumMod val="50000"/>
                  </a:sysClr>
                </a:solidFill>
                <a:round/>
                <a:headEnd/>
                <a:tailEnd/>
              </a:ln>
            </p:spPr>
          </p:cxnSp>
          <p:cxnSp>
            <p:nvCxnSpPr>
              <p:cNvPr id="91" name="Line 395"/>
              <p:cNvCxnSpPr/>
              <p:nvPr/>
            </p:nvCxnSpPr>
            <p:spPr>
              <a:xfrm>
                <a:off x="-20399" y="966174"/>
                <a:ext cx="207645" cy="0"/>
              </a:xfrm>
              <a:prstGeom prst="line">
                <a:avLst/>
              </a:prstGeom>
              <a:noFill/>
              <a:ln w="19050">
                <a:solidFill>
                  <a:sysClr val="window" lastClr="FFFFFF">
                    <a:lumMod val="50000"/>
                  </a:sysClr>
                </a:solidFill>
                <a:round/>
                <a:headEnd/>
                <a:tailEnd/>
              </a:ln>
            </p:spPr>
          </p:cxnSp>
        </p:grpSp>
        <p:grpSp>
          <p:nvGrpSpPr>
            <p:cNvPr id="77" name="グループ化 76"/>
            <p:cNvGrpSpPr/>
            <p:nvPr/>
          </p:nvGrpSpPr>
          <p:grpSpPr>
            <a:xfrm>
              <a:off x="-7143" y="5858679"/>
              <a:ext cx="445930" cy="2087675"/>
              <a:chOff x="-7144" y="130739"/>
              <a:chExt cx="445984" cy="2087675"/>
            </a:xfrm>
          </p:grpSpPr>
          <p:cxnSp>
            <p:nvCxnSpPr>
              <p:cNvPr id="78" name="Line 413"/>
              <p:cNvCxnSpPr/>
              <p:nvPr/>
            </p:nvCxnSpPr>
            <p:spPr>
              <a:xfrm>
                <a:off x="220416" y="653701"/>
                <a:ext cx="204465" cy="0"/>
              </a:xfrm>
              <a:prstGeom prst="line">
                <a:avLst/>
              </a:prstGeom>
              <a:noFill/>
              <a:ln w="19050">
                <a:solidFill>
                  <a:sysClr val="window" lastClr="FFFFFF">
                    <a:lumMod val="50000"/>
                  </a:sysClr>
                </a:solidFill>
                <a:round/>
                <a:headEnd/>
                <a:tailEnd/>
              </a:ln>
            </p:spPr>
          </p:cxnSp>
          <p:cxnSp>
            <p:nvCxnSpPr>
              <p:cNvPr id="79" name="Line 414"/>
              <p:cNvCxnSpPr/>
              <p:nvPr/>
            </p:nvCxnSpPr>
            <p:spPr>
              <a:xfrm>
                <a:off x="208335" y="1688614"/>
                <a:ext cx="230505" cy="0"/>
              </a:xfrm>
              <a:prstGeom prst="line">
                <a:avLst/>
              </a:prstGeom>
              <a:noFill/>
              <a:ln w="19050">
                <a:solidFill>
                  <a:sysClr val="window" lastClr="FFFFFF">
                    <a:lumMod val="50000"/>
                  </a:sysClr>
                </a:solidFill>
                <a:round/>
                <a:headEnd/>
                <a:tailEnd/>
              </a:ln>
            </p:spPr>
          </p:cxnSp>
          <p:cxnSp>
            <p:nvCxnSpPr>
              <p:cNvPr id="80" name="Line 414"/>
              <p:cNvCxnSpPr/>
              <p:nvPr/>
            </p:nvCxnSpPr>
            <p:spPr>
              <a:xfrm>
                <a:off x="222637" y="2218414"/>
                <a:ext cx="200025" cy="0"/>
              </a:xfrm>
              <a:prstGeom prst="line">
                <a:avLst/>
              </a:prstGeom>
              <a:noFill/>
              <a:ln w="19050">
                <a:solidFill>
                  <a:sysClr val="window" lastClr="FFFFFF">
                    <a:lumMod val="50000"/>
                  </a:sysClr>
                </a:solidFill>
                <a:round/>
                <a:headEnd/>
                <a:tailEnd/>
              </a:ln>
            </p:spPr>
          </p:cxnSp>
          <p:cxnSp>
            <p:nvCxnSpPr>
              <p:cNvPr id="81" name="Line 395"/>
              <p:cNvCxnSpPr/>
              <p:nvPr/>
            </p:nvCxnSpPr>
            <p:spPr>
              <a:xfrm rot="60000" flipV="1">
                <a:off x="209003" y="1212967"/>
                <a:ext cx="207466" cy="3622"/>
              </a:xfrm>
              <a:prstGeom prst="line">
                <a:avLst/>
              </a:prstGeom>
              <a:noFill/>
              <a:ln w="19050">
                <a:solidFill>
                  <a:sysClr val="window" lastClr="FFFFFF">
                    <a:lumMod val="50000"/>
                  </a:sysClr>
                </a:solidFill>
                <a:round/>
                <a:headEnd/>
                <a:tailEnd/>
              </a:ln>
            </p:spPr>
          </p:cxnSp>
          <p:cxnSp>
            <p:nvCxnSpPr>
              <p:cNvPr id="82" name="Line 391"/>
              <p:cNvCxnSpPr/>
              <p:nvPr/>
            </p:nvCxnSpPr>
            <p:spPr>
              <a:xfrm>
                <a:off x="211934" y="161965"/>
                <a:ext cx="6483" cy="2056449"/>
              </a:xfrm>
              <a:prstGeom prst="line">
                <a:avLst/>
              </a:prstGeom>
              <a:noFill/>
              <a:ln w="19050">
                <a:solidFill>
                  <a:sysClr val="window" lastClr="FFFFFF">
                    <a:lumMod val="50000"/>
                  </a:sysClr>
                </a:solidFill>
                <a:round/>
                <a:headEnd/>
                <a:tailEnd/>
              </a:ln>
            </p:spPr>
          </p:cxnSp>
          <p:cxnSp>
            <p:nvCxnSpPr>
              <p:cNvPr id="83" name="Line 415"/>
              <p:cNvCxnSpPr/>
              <p:nvPr/>
            </p:nvCxnSpPr>
            <p:spPr>
              <a:xfrm>
                <a:off x="206734" y="130739"/>
                <a:ext cx="230505" cy="0"/>
              </a:xfrm>
              <a:prstGeom prst="line">
                <a:avLst/>
              </a:prstGeom>
              <a:noFill/>
              <a:ln w="19050">
                <a:solidFill>
                  <a:sysClr val="window" lastClr="FFFFFF">
                    <a:lumMod val="50000"/>
                  </a:sysClr>
                </a:solidFill>
                <a:round/>
                <a:headEnd/>
                <a:tailEnd/>
              </a:ln>
            </p:spPr>
          </p:cxnSp>
          <p:cxnSp>
            <p:nvCxnSpPr>
              <p:cNvPr id="84" name="Line 395"/>
              <p:cNvCxnSpPr/>
              <p:nvPr/>
            </p:nvCxnSpPr>
            <p:spPr>
              <a:xfrm rot="60000" flipV="1">
                <a:off x="-7144" y="1005194"/>
                <a:ext cx="207466" cy="3621"/>
              </a:xfrm>
              <a:prstGeom prst="line">
                <a:avLst/>
              </a:prstGeom>
              <a:noFill/>
              <a:ln w="19050">
                <a:solidFill>
                  <a:sysClr val="window" lastClr="FFFFFF">
                    <a:lumMod val="50000"/>
                  </a:sysClr>
                </a:solidFill>
                <a:round/>
                <a:headEnd/>
                <a:tailEnd/>
              </a:ln>
            </p:spPr>
          </p:cxnSp>
        </p:grpSp>
      </p:grpSp>
      <p:graphicFrame>
        <p:nvGraphicFramePr>
          <p:cNvPr id="103" name="表 102"/>
          <p:cNvGraphicFramePr>
            <a:graphicFrameLocks noGrp="1"/>
          </p:cNvGraphicFramePr>
          <p:nvPr>
            <p:extLst>
              <p:ext uri="{D42A27DB-BD31-4B8C-83A1-F6EECF244321}">
                <p14:modId xmlns:p14="http://schemas.microsoft.com/office/powerpoint/2010/main" val="2749594459"/>
              </p:ext>
            </p:extLst>
          </p:nvPr>
        </p:nvGraphicFramePr>
        <p:xfrm>
          <a:off x="2924814" y="1562337"/>
          <a:ext cx="2644726" cy="5181600"/>
        </p:xfrm>
        <a:graphic>
          <a:graphicData uri="http://schemas.openxmlformats.org/drawingml/2006/table">
            <a:tbl>
              <a:tblPr firstRow="1" firstCol="1" bandRow="1">
                <a:tableStyleId>{D7AC3CCA-C797-4891-BE02-D94E43425B78}</a:tableStyleId>
              </a:tblPr>
              <a:tblGrid>
                <a:gridCol w="2644726">
                  <a:extLst>
                    <a:ext uri="{9D8B030D-6E8A-4147-A177-3AD203B41FA5}">
                      <a16:colId xmlns:a16="http://schemas.microsoft.com/office/drawing/2014/main" val="3840651060"/>
                    </a:ext>
                  </a:extLst>
                </a:gridCol>
              </a:tblGrid>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１．生活習慣の改善</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B w="6350" cap="flat" cmpd="sng" algn="ctr">
                      <a:solidFill>
                        <a:schemeClr val="tx1"/>
                      </a:solidFill>
                      <a:prstDash val="sysDot"/>
                      <a:round/>
                      <a:headEnd type="none" w="med" len="med"/>
                      <a:tailEnd type="none" w="med" len="med"/>
                    </a:lnB>
                    <a:solidFill>
                      <a:srgbClr val="CCFFCC"/>
                    </a:solidFill>
                  </a:tcPr>
                </a:tc>
                <a:extLst>
                  <a:ext uri="{0D108BD9-81ED-4DB2-BD59-A6C34878D82A}">
                    <a16:rowId xmlns:a16="http://schemas.microsoft.com/office/drawing/2014/main" val="140345849"/>
                  </a:ext>
                </a:extLst>
              </a:tr>
              <a:tr h="304800">
                <a:tc>
                  <a:txBody>
                    <a:bodyPr/>
                    <a:lstStyle/>
                    <a:p>
                      <a:pPr marL="203200" indent="-203200"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２．社会生活を営むために必要な機　能の維持・向上</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CCFFCC"/>
                    </a:solidFill>
                  </a:tcPr>
                </a:tc>
                <a:extLst>
                  <a:ext uri="{0D108BD9-81ED-4DB2-BD59-A6C34878D82A}">
                    <a16:rowId xmlns:a16="http://schemas.microsoft.com/office/drawing/2014/main" val="1768515842"/>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３．生活習慣病の発症予防と重症化の予防</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CCFFCC"/>
                    </a:solidFill>
                  </a:tcPr>
                </a:tc>
                <a:extLst>
                  <a:ext uri="{0D108BD9-81ED-4DB2-BD59-A6C34878D82A}">
                    <a16:rowId xmlns:a16="http://schemas.microsoft.com/office/drawing/2014/main" val="335598626"/>
                  </a:ext>
                </a:extLst>
              </a:tr>
              <a:tr h="304800">
                <a:tc>
                  <a:txBody>
                    <a:bodyPr/>
                    <a:lstStyle/>
                    <a:p>
                      <a:pPr marL="203200" indent="-203200"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４．健康を支え、守るための社会環境の整備</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solidFill>
                      <a:srgbClr val="CCFFCC"/>
                    </a:solidFill>
                  </a:tcPr>
                </a:tc>
                <a:extLst>
                  <a:ext uri="{0D108BD9-81ED-4DB2-BD59-A6C34878D82A}">
                    <a16:rowId xmlns:a16="http://schemas.microsoft.com/office/drawing/2014/main" val="3683277723"/>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１．食と健康づくりの推進</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B w="6350" cap="flat" cmpd="sng" algn="ctr">
                      <a:solidFill>
                        <a:schemeClr val="tx1"/>
                      </a:solidFill>
                      <a:prstDash val="sys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07896538"/>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２．</a:t>
                      </a:r>
                      <a:r>
                        <a:rPr lang="ja-JP" sz="1000" kern="100" spc="-20" dirty="0">
                          <a:effectLst/>
                          <a:latin typeface="UD デジタル 教科書体 NK-B" panose="02020700000000000000" pitchFamily="18" charset="-128"/>
                          <a:ea typeface="UD デジタル 教科書体 NK-B" panose="02020700000000000000" pitchFamily="18" charset="-128"/>
                        </a:rPr>
                        <a:t>食を通じたコミュニケーション</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668887004"/>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３．食育を推進するための食環境の整備</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solidFill>
                      <a:schemeClr val="accent4">
                        <a:lumMod val="20000"/>
                        <a:lumOff val="80000"/>
                      </a:schemeClr>
                    </a:solidFill>
                  </a:tcPr>
                </a:tc>
                <a:extLst>
                  <a:ext uri="{0D108BD9-81ED-4DB2-BD59-A6C34878D82A}">
                    <a16:rowId xmlns:a16="http://schemas.microsoft.com/office/drawing/2014/main" val="362896462"/>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１．歯科口腔保健の意識と生活習慣の改善</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B w="6350" cap="flat" cmpd="sng" algn="ctr">
                      <a:solidFill>
                        <a:schemeClr val="tx1"/>
                      </a:solidFill>
                      <a:prstDash val="sysDot"/>
                      <a:round/>
                      <a:headEnd type="none" w="med" len="med"/>
                      <a:tailEnd type="none" w="med" len="med"/>
                    </a:lnB>
                    <a:solidFill>
                      <a:srgbClr val="FFCCFF"/>
                    </a:solidFill>
                  </a:tcPr>
                </a:tc>
                <a:extLst>
                  <a:ext uri="{0D108BD9-81ED-4DB2-BD59-A6C34878D82A}">
                    <a16:rowId xmlns:a16="http://schemas.microsoft.com/office/drawing/2014/main" val="688962056"/>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２．歯科疾患の予防</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CCFF"/>
                    </a:solidFill>
                  </a:tcPr>
                </a:tc>
                <a:extLst>
                  <a:ext uri="{0D108BD9-81ED-4DB2-BD59-A6C34878D82A}">
                    <a16:rowId xmlns:a16="http://schemas.microsoft.com/office/drawing/2014/main" val="3403569892"/>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３．生活の質の向上に向けた口腔機能の維持</a:t>
                      </a:r>
                      <a:endParaRPr lang="en-US" altLang="ja-JP" sz="1000" kern="100" dirty="0">
                        <a:effectLst/>
                        <a:latin typeface="UD デジタル 教科書体 NK-B" panose="02020700000000000000" pitchFamily="18" charset="-128"/>
                        <a:ea typeface="UD デジタル 教科書体 NK-B" panose="02020700000000000000" pitchFamily="18" charset="-128"/>
                      </a:endParaRPr>
                    </a:p>
                    <a:p>
                      <a:pPr algn="just">
                        <a:spcAft>
                          <a:spcPts val="0"/>
                        </a:spcAft>
                      </a:pPr>
                      <a:r>
                        <a:rPr lang="ja-JP" altLang="en-US" sz="1000" kern="100" dirty="0">
                          <a:effectLst/>
                          <a:latin typeface="UD デジタル 教科書体 NK-B" panose="02020700000000000000" pitchFamily="18" charset="-128"/>
                          <a:ea typeface="UD デジタル 教科書体 NK-B" panose="02020700000000000000" pitchFamily="18" charset="-128"/>
                        </a:rPr>
                        <a:t>　　</a:t>
                      </a:r>
                      <a:r>
                        <a:rPr lang="ja-JP" altLang="en-US" sz="1000" kern="100" baseline="0" dirty="0">
                          <a:effectLst/>
                          <a:latin typeface="UD デジタル 教科書体 NK-B" panose="02020700000000000000" pitchFamily="18" charset="-128"/>
                          <a:ea typeface="UD デジタル 教科書体 NK-B" panose="02020700000000000000" pitchFamily="18" charset="-128"/>
                        </a:rPr>
                        <a:t> </a:t>
                      </a:r>
                      <a:r>
                        <a:rPr lang="ja-JP" sz="1000" kern="100" dirty="0">
                          <a:effectLst/>
                          <a:latin typeface="UD デジタル 教科書体 NK-B" panose="02020700000000000000" pitchFamily="18" charset="-128"/>
                          <a:ea typeface="UD デジタル 教科書体 NK-B" panose="02020700000000000000" pitchFamily="18" charset="-128"/>
                        </a:rPr>
                        <a:t>獲得</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CCFF"/>
                    </a:solidFill>
                  </a:tcPr>
                </a:tc>
                <a:extLst>
                  <a:ext uri="{0D108BD9-81ED-4DB2-BD59-A6C34878D82A}">
                    <a16:rowId xmlns:a16="http://schemas.microsoft.com/office/drawing/2014/main" val="2910787976"/>
                  </a:ext>
                </a:extLst>
              </a:tr>
              <a:tr h="304800">
                <a:tc>
                  <a:txBody>
                    <a:bodyPr/>
                    <a:lstStyle/>
                    <a:p>
                      <a:pPr marL="203200" indent="-203200" algn="l">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４．定期的に歯科健診または歯科医療を受けることが困難な人に対する歯科口腔保健</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rgbClr val="FFCCFF"/>
                    </a:solidFill>
                  </a:tcPr>
                </a:tc>
                <a:extLst>
                  <a:ext uri="{0D108BD9-81ED-4DB2-BD59-A6C34878D82A}">
                    <a16:rowId xmlns:a16="http://schemas.microsoft.com/office/drawing/2014/main" val="289864090"/>
                  </a:ext>
                </a:extLst>
              </a:tr>
              <a:tr h="304800">
                <a:tc>
                  <a:txBody>
                    <a:bodyPr/>
                    <a:lstStyle/>
                    <a:p>
                      <a:pPr marL="203200" indent="-203200"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５．</a:t>
                      </a:r>
                      <a:r>
                        <a:rPr lang="ja-JP" sz="1000" kern="100" spc="-20" dirty="0">
                          <a:effectLst/>
                          <a:latin typeface="UD デジタル 教科書体 NK-B" panose="02020700000000000000" pitchFamily="18" charset="-128"/>
                          <a:ea typeface="UD デジタル 教科書体 NK-B" panose="02020700000000000000" pitchFamily="18" charset="-128"/>
                        </a:rPr>
                        <a:t>歯科口腔保健を推進するために</a:t>
                      </a:r>
                      <a:r>
                        <a:rPr lang="ja-JP" sz="1000" kern="100" dirty="0">
                          <a:effectLst/>
                          <a:latin typeface="UD デジタル 教科書体 NK-B" panose="02020700000000000000" pitchFamily="18" charset="-128"/>
                          <a:ea typeface="UD デジタル 教科書体 NK-B" panose="02020700000000000000" pitchFamily="18" charset="-128"/>
                        </a:rPr>
                        <a:t>必要な社会環境の整備</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solidFill>
                      <a:srgbClr val="FFCCFF"/>
                    </a:solidFill>
                  </a:tcPr>
                </a:tc>
                <a:extLst>
                  <a:ext uri="{0D108BD9-81ED-4DB2-BD59-A6C34878D82A}">
                    <a16:rowId xmlns:a16="http://schemas.microsoft.com/office/drawing/2014/main" val="1726924801"/>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１．地域におけるネットワークの強化</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B w="6350" cap="flat" cmpd="sng" algn="ctr">
                      <a:solidFill>
                        <a:schemeClr val="tx1"/>
                      </a:solidFill>
                      <a:prstDash val="sysDot"/>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41394064"/>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２．自殺対策を支える人材の育成</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06819843"/>
                  </a:ext>
                </a:extLst>
              </a:tr>
              <a:tr h="304800">
                <a:tc>
                  <a:txBody>
                    <a:bodyPr/>
                    <a:lstStyle/>
                    <a:p>
                      <a:pPr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３．市民への啓発と周知</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54027337"/>
                  </a:ext>
                </a:extLst>
              </a:tr>
              <a:tr h="304800">
                <a:tc>
                  <a:txBody>
                    <a:bodyPr/>
                    <a:lstStyle/>
                    <a:p>
                      <a:pPr marL="203200" indent="-203200"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４．生きることの促進要因への支援</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03696938"/>
                  </a:ext>
                </a:extLst>
              </a:tr>
              <a:tr h="304800">
                <a:tc>
                  <a:txBody>
                    <a:bodyPr/>
                    <a:lstStyle/>
                    <a:p>
                      <a:pPr marL="203200" indent="-203200" algn="just">
                        <a:spcAft>
                          <a:spcPts val="0"/>
                        </a:spcAft>
                      </a:pPr>
                      <a:r>
                        <a:rPr lang="ja-JP" sz="1000" kern="100" dirty="0">
                          <a:effectLst/>
                          <a:latin typeface="UD デジタル 教科書体 NK-B" panose="02020700000000000000" pitchFamily="18" charset="-128"/>
                          <a:ea typeface="UD デジタル 教科書体 NK-B" panose="02020700000000000000" pitchFamily="18" charset="-128"/>
                        </a:rPr>
                        <a:t>５．児童生徒のＳＯＳの出し方に関する教育</a:t>
                      </a:r>
                      <a:endParaRPr lang="ja-JP" sz="1400"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txBody>
                  <a:tcPr marL="68580" marR="68580" marT="0" marB="0" anchor="ctr">
                    <a:lnT w="6350" cap="flat" cmpd="sng" algn="ctr">
                      <a:solidFill>
                        <a:schemeClr val="tx1"/>
                      </a:solidFill>
                      <a:prstDash val="sysDot"/>
                      <a:round/>
                      <a:headEnd type="none" w="med" len="med"/>
                      <a:tailEnd type="none" w="med" len="med"/>
                    </a:lnT>
                    <a:solidFill>
                      <a:schemeClr val="accent1">
                        <a:lumMod val="20000"/>
                        <a:lumOff val="80000"/>
                      </a:schemeClr>
                    </a:solidFill>
                  </a:tcPr>
                </a:tc>
                <a:extLst>
                  <a:ext uri="{0D108BD9-81ED-4DB2-BD59-A6C34878D82A}">
                    <a16:rowId xmlns:a16="http://schemas.microsoft.com/office/drawing/2014/main" val="341268788"/>
                  </a:ext>
                </a:extLst>
              </a:tr>
            </a:tbl>
          </a:graphicData>
        </a:graphic>
      </p:graphicFrame>
      <p:cxnSp>
        <p:nvCxnSpPr>
          <p:cNvPr id="104" name="Line 395"/>
          <p:cNvCxnSpPr/>
          <p:nvPr/>
        </p:nvCxnSpPr>
        <p:spPr>
          <a:xfrm>
            <a:off x="3623265" y="17111974"/>
            <a:ext cx="501008" cy="0"/>
          </a:xfrm>
          <a:prstGeom prst="line">
            <a:avLst/>
          </a:prstGeom>
          <a:noFill/>
          <a:ln w="19050">
            <a:solidFill>
              <a:sysClr val="window" lastClr="FFFFFF">
                <a:lumMod val="50000"/>
              </a:sysClr>
            </a:solidFill>
            <a:round/>
            <a:headEnd/>
            <a:tailEnd/>
          </a:ln>
        </p:spPr>
      </p:cxnSp>
      <p:grpSp>
        <p:nvGrpSpPr>
          <p:cNvPr id="107" name="グループ化 106"/>
          <p:cNvGrpSpPr/>
          <p:nvPr/>
        </p:nvGrpSpPr>
        <p:grpSpPr>
          <a:xfrm>
            <a:off x="378955" y="1564019"/>
            <a:ext cx="1922326" cy="5109626"/>
            <a:chOff x="0" y="-2"/>
            <a:chExt cx="2054052" cy="7971205"/>
          </a:xfrm>
        </p:grpSpPr>
        <p:sp>
          <p:nvSpPr>
            <p:cNvPr id="108" name="AutoShape 380"/>
            <p:cNvSpPr>
              <a:spLocks noChangeArrowheads="1"/>
            </p:cNvSpPr>
            <p:nvPr/>
          </p:nvSpPr>
          <p:spPr>
            <a:xfrm>
              <a:off x="27132" y="1953743"/>
              <a:ext cx="2026920" cy="1427335"/>
            </a:xfrm>
            <a:prstGeom prst="roundRect">
              <a:avLst>
                <a:gd name="adj" fmla="val 9134"/>
              </a:avLst>
            </a:prstGeom>
            <a:solidFill>
              <a:schemeClr val="accent4">
                <a:lumMod val="20000"/>
                <a:lumOff val="80000"/>
              </a:schemeClr>
            </a:solidFill>
            <a:ln w="25400">
              <a:solidFill>
                <a:sysClr val="window" lastClr="FFFFFF">
                  <a:lumMod val="50000"/>
                </a:sysClr>
              </a:solidFill>
              <a:round/>
              <a:headEnd/>
              <a:tailEnd/>
            </a:ln>
          </p:spPr>
          <p:txBody>
            <a:bodyPr rot="0" wrap="square" lIns="74295" tIns="8890" rIns="74295" bIns="8890" anchor="ctr" anchorCtr="0" upright="1"/>
            <a:lstStyle/>
            <a:p>
              <a:pPr algn="ctr">
                <a:spcAft>
                  <a:spcPts val="0"/>
                </a:spcAft>
              </a:pPr>
              <a:r>
                <a:rPr lang="ja-JP" sz="1050" b="1" kern="100" dirty="0">
                  <a:solidFill>
                    <a:srgbClr val="FF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食育推進計画</a:t>
              </a:r>
              <a:r>
                <a:rPr lang="ja-JP" sz="9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のめざす姿</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r>
                <a:rPr lang="ja-JP" altLang="en-US" sz="1100" b="1"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b="1" kern="100" spc="-3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いっしょに食べよう</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r>
                <a:rPr lang="ja-JP" altLang="en-US" sz="1100" b="1" kern="100" spc="-5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b="1" kern="100" spc="-5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心も体もおいしい食事</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r>
                <a:rPr lang="ja-JP" sz="7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コミュニケーションを大切にし、心にも体にも健康的でおいしい食事がとれるように、みんなで取り組んでいきます。</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109" name="AutoShape 421"/>
            <p:cNvSpPr>
              <a:spLocks noChangeArrowheads="1"/>
            </p:cNvSpPr>
            <p:nvPr/>
          </p:nvSpPr>
          <p:spPr>
            <a:xfrm>
              <a:off x="0" y="-2"/>
              <a:ext cx="2026920" cy="1848789"/>
            </a:xfrm>
            <a:prstGeom prst="roundRect">
              <a:avLst>
                <a:gd name="adj" fmla="val 6644"/>
              </a:avLst>
            </a:prstGeom>
            <a:solidFill>
              <a:srgbClr val="CCFFCC"/>
            </a:solidFill>
            <a:ln w="25400">
              <a:solidFill>
                <a:sysClr val="window" lastClr="FFFFFF">
                  <a:lumMod val="50000"/>
                </a:sysClr>
              </a:solidFill>
              <a:round/>
              <a:headEnd/>
              <a:tailEnd/>
            </a:ln>
          </p:spPr>
          <p:txBody>
            <a:bodyPr rot="0" wrap="square" lIns="74295" tIns="8890" rIns="74295" bIns="8890" anchor="ctr" anchorCtr="0" upright="1"/>
            <a:lstStyle/>
            <a:p>
              <a:pPr algn="ctr">
                <a:spcAft>
                  <a:spcPts val="0"/>
                </a:spcAft>
              </a:pPr>
              <a:r>
                <a:rPr lang="ja-JP" sz="1050" b="1" kern="100" dirty="0">
                  <a:solidFill>
                    <a:srgbClr val="FF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健康増進計画</a:t>
              </a:r>
              <a:r>
                <a:rPr lang="ja-JP" sz="9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のめざす姿</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218440" algn="l">
                <a:spcAft>
                  <a:spcPts val="0"/>
                </a:spcAft>
              </a:pPr>
              <a:r>
                <a:rPr lang="ja-JP" sz="1100" b="1" kern="100" spc="-8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いきいき元気！</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363855" algn="l">
                <a:spcAft>
                  <a:spcPts val="0"/>
                </a:spcAft>
              </a:pPr>
              <a:r>
                <a:rPr lang="ja-JP" sz="1100" b="1" kern="100" spc="-8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未来につなげる</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l">
                <a:spcAft>
                  <a:spcPts val="0"/>
                </a:spcAft>
              </a:pPr>
              <a:r>
                <a:rPr lang="en-US" sz="1100" b="1" kern="100" spc="-8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b="1" kern="100" spc="-8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altLang="en-US" sz="1100" b="1" kern="100" spc="-8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b="1" kern="100" spc="-8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健康づくり</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r>
                <a:rPr lang="ja-JP" sz="7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自分が考える健康な姿をイメージし、いつまでもいきいきと元気に過ごせるように、みんなで予防や改善に取り組んでいきます。</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110" name="AutoShape 422"/>
            <p:cNvSpPr>
              <a:spLocks noChangeArrowheads="1"/>
            </p:cNvSpPr>
            <p:nvPr/>
          </p:nvSpPr>
          <p:spPr>
            <a:xfrm>
              <a:off x="27132" y="3464071"/>
              <a:ext cx="2026920" cy="2193027"/>
            </a:xfrm>
            <a:prstGeom prst="roundRect">
              <a:avLst>
                <a:gd name="adj" fmla="val 10088"/>
              </a:avLst>
            </a:prstGeom>
            <a:solidFill>
              <a:srgbClr val="FFCCFF"/>
            </a:solidFill>
            <a:ln w="25400">
              <a:solidFill>
                <a:sysClr val="window" lastClr="FFFFFF">
                  <a:lumMod val="50000"/>
                </a:sysClr>
              </a:solidFill>
              <a:round/>
              <a:headEnd/>
              <a:tailEnd/>
            </a:ln>
          </p:spPr>
          <p:txBody>
            <a:bodyPr rot="0" wrap="square" lIns="74295" tIns="8890" rIns="74295" bIns="8890" anchor="ctr" anchorCtr="0" upright="1"/>
            <a:lstStyle/>
            <a:p>
              <a:pPr algn="just">
                <a:spcAft>
                  <a:spcPts val="0"/>
                </a:spcAft>
              </a:pPr>
              <a:r>
                <a:rPr lang="ja-JP" sz="1050" b="1" kern="100" dirty="0">
                  <a:solidFill>
                    <a:srgbClr val="FF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歯科口腔保健推進計画</a:t>
              </a:r>
              <a:r>
                <a:rPr lang="ja-JP" sz="9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の</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r>
                <a:rPr lang="ja-JP" sz="9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めざす姿</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89535" algn="l">
                <a:spcAft>
                  <a:spcPts val="0"/>
                </a:spcAft>
              </a:pPr>
              <a:r>
                <a:rPr lang="ja-JP"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歯でつくる</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267970" algn="l">
                <a:spcAft>
                  <a:spcPts val="0"/>
                </a:spcAft>
              </a:pPr>
              <a:r>
                <a:rPr lang="ja-JP"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食べる楽しみ</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446405" algn="l">
                <a:spcAft>
                  <a:spcPts val="0"/>
                </a:spcAft>
              </a:pPr>
              <a:r>
                <a:rPr lang="ja-JP"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はつらつ生活</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r>
                <a:rPr lang="ja-JP" sz="7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生涯食事をおいしく食べ、はつらつとした生活が送れるように、みんなで歯と口の健康づくりに取り組んでいきます。</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sp>
          <p:nvSpPr>
            <p:cNvPr id="111" name="AutoShape 422"/>
            <p:cNvSpPr>
              <a:spLocks noChangeArrowheads="1"/>
            </p:cNvSpPr>
            <p:nvPr/>
          </p:nvSpPr>
          <p:spPr>
            <a:xfrm>
              <a:off x="25879" y="5736566"/>
              <a:ext cx="2026920" cy="2234637"/>
            </a:xfrm>
            <a:prstGeom prst="roundRect">
              <a:avLst>
                <a:gd name="adj" fmla="val 10088"/>
              </a:avLst>
            </a:prstGeom>
            <a:solidFill>
              <a:schemeClr val="accent1">
                <a:lumMod val="20000"/>
                <a:lumOff val="80000"/>
              </a:schemeClr>
            </a:solidFill>
            <a:ln w="25400">
              <a:solidFill>
                <a:sysClr val="window" lastClr="FFFFFF">
                  <a:lumMod val="50000"/>
                </a:sysClr>
              </a:solidFill>
              <a:round/>
              <a:headEnd/>
              <a:tailEnd/>
            </a:ln>
          </p:spPr>
          <p:txBody>
            <a:bodyPr rot="0" wrap="square" lIns="74295" tIns="8890" rIns="74295" bIns="8890" anchor="ctr" anchorCtr="0" upright="1"/>
            <a:lstStyle/>
            <a:p>
              <a:pPr algn="ctr">
                <a:spcAft>
                  <a:spcPts val="600"/>
                </a:spcAft>
              </a:pPr>
              <a:r>
                <a:rPr lang="ja-JP" sz="1050" b="1" kern="100" dirty="0">
                  <a:solidFill>
                    <a:srgbClr val="FF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自殺対策計画</a:t>
              </a:r>
              <a:r>
                <a:rPr lang="ja-JP" sz="9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のめざす姿</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69850" algn="l">
                <a:spcAft>
                  <a:spcPts val="0"/>
                </a:spcAft>
              </a:pPr>
              <a:r>
                <a:rPr lang="ja-JP"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誰も自殺に追い込</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marL="69850" algn="l">
                <a:spcAft>
                  <a:spcPts val="0"/>
                </a:spcAft>
              </a:pPr>
              <a:r>
                <a:rPr lang="ja-JP" altLang="en-US"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まれ</a:t>
              </a:r>
              <a:r>
                <a:rPr lang="ja-JP" sz="1100" b="1" kern="100" dirty="0" err="1">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る</a:t>
              </a:r>
              <a:r>
                <a:rPr lang="ja-JP"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ことのない</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indent="89535" algn="l">
                <a:spcAft>
                  <a:spcPts val="600"/>
                </a:spcAft>
              </a:pPr>
              <a:r>
                <a:rPr lang="ja-JP" altLang="en-US"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　　　　　</a:t>
              </a:r>
              <a:r>
                <a:rPr lang="ja-JP" sz="1100" b="1"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白井市の実現</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a:p>
              <a:pPr algn="just">
                <a:spcAft>
                  <a:spcPts val="0"/>
                </a:spcAft>
              </a:pPr>
              <a:r>
                <a:rPr lang="ja-JP" sz="700" kern="100" dirty="0">
                  <a:solidFill>
                    <a:srgbClr val="000000"/>
                  </a:solidFill>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rPr>
                <a:t>「生きることの包括的な支援（＝自殺対策）」を市民と地域、行政などが互いに協力しながらみんなで取り組んでいきます。</a:t>
              </a:r>
              <a:endParaRPr lang="ja-JP" sz="1000" kern="100" dirty="0">
                <a:effectLst/>
                <a:latin typeface="UD デジタル 教科書体 NK-R" panose="02020400000000000000" pitchFamily="18" charset="-128"/>
                <a:ea typeface="UD デジタル 教科書体 NK-R" panose="02020400000000000000" pitchFamily="18" charset="-128"/>
                <a:cs typeface="Times New Roman" panose="02020603050405020304" pitchFamily="18" charset="0"/>
              </a:endParaRPr>
            </a:p>
          </p:txBody>
        </p:sp>
      </p:grpSp>
      <p:sp>
        <p:nvSpPr>
          <p:cNvPr id="112" name="Text Box 386"/>
          <p:cNvSpPr txBox="1">
            <a:spLocks noChangeArrowheads="1"/>
          </p:cNvSpPr>
          <p:nvPr/>
        </p:nvSpPr>
        <p:spPr>
          <a:xfrm>
            <a:off x="378954" y="1015205"/>
            <a:ext cx="2005578" cy="396898"/>
          </a:xfrm>
          <a:prstGeom prst="rect">
            <a:avLst/>
          </a:prstGeom>
          <a:solidFill>
            <a:sysClr val="window" lastClr="FFFFFF">
              <a:lumMod val="50000"/>
            </a:sysClr>
          </a:solidFill>
          <a:ln>
            <a:noFill/>
          </a:ln>
        </p:spPr>
        <p:txBody>
          <a:bodyPr rot="0" wrap="square" lIns="74295" tIns="36000" rIns="74295" bIns="0" anchor="ctr" anchorCtr="1" upright="1"/>
          <a:lstStyle/>
          <a:p>
            <a:pPr algn="ctr">
              <a:spcAft>
                <a:spcPts val="0"/>
              </a:spcAft>
            </a:pPr>
            <a:r>
              <a:rPr lang="ja-JP" b="1" kern="100" dirty="0">
                <a:solidFill>
                  <a:srgbClr val="FFFFFF"/>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めざす姿</a:t>
            </a:r>
            <a:endParaRPr lang="ja-JP"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113" name="正方形/長方形 112"/>
          <p:cNvSpPr/>
          <p:nvPr/>
        </p:nvSpPr>
        <p:spPr>
          <a:xfrm>
            <a:off x="2926080" y="1028812"/>
            <a:ext cx="2643460" cy="399881"/>
          </a:xfrm>
          <a:prstGeom prst="rect">
            <a:avLst/>
          </a:prstGeom>
          <a:solidFill>
            <a:sysClr val="window" lastClr="FFFFFF">
              <a:lumMod val="50000"/>
            </a:sysClr>
          </a:solidFill>
          <a:ln w="25400" cap="flat" cmpd="sng" algn="ctr">
            <a:noFill/>
            <a:prstDash val="solid"/>
          </a:ln>
          <a:effectLst/>
        </p:spPr>
        <p:txBody>
          <a:bodyPr rot="0" wrap="square" tIns="108000" bIns="0" numCol="1" spcCol="0" rtlCol="0" fromWordArt="0" anchor="ctr" anchorCtr="1" forceAA="0" compatLnSpc="1"/>
          <a:lstStyle/>
          <a:p>
            <a:pPr algn="ctr">
              <a:lnSpc>
                <a:spcPts val="1300"/>
              </a:lnSpc>
              <a:spcAft>
                <a:spcPts val="1200"/>
              </a:spcAft>
            </a:pPr>
            <a:r>
              <a:rPr lang="ja-JP" b="1" kern="100" dirty="0">
                <a:solidFill>
                  <a:srgbClr val="FFFFFF"/>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施策の方向性</a:t>
            </a:r>
            <a:endParaRPr lang="ja-JP" kern="100" dirty="0">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55" name="右中かっこ 54"/>
          <p:cNvSpPr/>
          <p:nvPr/>
        </p:nvSpPr>
        <p:spPr>
          <a:xfrm>
            <a:off x="8115089" y="4552470"/>
            <a:ext cx="375769" cy="1550444"/>
          </a:xfrm>
          <a:prstGeom prst="rightBrace">
            <a:avLst>
              <a:gd name="adj1" fmla="val 24019"/>
              <a:gd name="adj2" fmla="val 50000"/>
            </a:avLst>
          </a:prstGeom>
          <a:noFill/>
          <a:ln w="19050" cap="flat" cmpd="sng" algn="ctr">
            <a:solidFill>
              <a:sysClr val="windowText" lastClr="000000">
                <a:lumMod val="50000"/>
                <a:lumOff val="50000"/>
              </a:sysClr>
            </a:solidFill>
            <a:prstDash val="sys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6" name="右中かっこ 55"/>
          <p:cNvSpPr/>
          <p:nvPr/>
        </p:nvSpPr>
        <p:spPr>
          <a:xfrm>
            <a:off x="8115090" y="1586125"/>
            <a:ext cx="375768" cy="2806910"/>
          </a:xfrm>
          <a:prstGeom prst="rightBrace">
            <a:avLst>
              <a:gd name="adj1" fmla="val 24019"/>
              <a:gd name="adj2" fmla="val 50000"/>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43" name="右矢印 42"/>
          <p:cNvSpPr/>
          <p:nvPr/>
        </p:nvSpPr>
        <p:spPr>
          <a:xfrm>
            <a:off x="5691116" y="3411940"/>
            <a:ext cx="404884" cy="9810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p:cNvSpPr>
            <a:spLocks noGrp="1"/>
          </p:cNvSpPr>
          <p:nvPr>
            <p:ph type="sldNum" sz="quarter" idx="12"/>
          </p:nvPr>
        </p:nvSpPr>
        <p:spPr/>
        <p:txBody>
          <a:bodyPr/>
          <a:lstStyle/>
          <a:p>
            <a:fld id="{751D15A4-3738-4E47-9CFF-156915CB89CC}" type="slidenum">
              <a:rPr kumimoji="1" lang="ja-JP" altLang="en-US" smtClean="0"/>
              <a:t>32</a:t>
            </a:fld>
            <a:endParaRPr kumimoji="1" lang="ja-JP" altLang="en-US"/>
          </a:p>
        </p:txBody>
      </p:sp>
    </p:spTree>
    <p:extLst>
      <p:ext uri="{BB962C8B-B14F-4D97-AF65-F5344CB8AC3E}">
        <p14:creationId xmlns:p14="http://schemas.microsoft.com/office/powerpoint/2010/main" val="282798837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3447</TotalTime>
  <Words>10196</Words>
  <Application>Microsoft Office PowerPoint</Application>
  <PresentationFormat>ワイド画面</PresentationFormat>
  <Paragraphs>840</Paragraphs>
  <Slides>32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32</vt:i4>
      </vt:variant>
    </vt:vector>
  </HeadingPairs>
  <TitlesOfParts>
    <vt:vector size="44" baseType="lpstr">
      <vt:lpstr>BIZ UDPゴシック</vt:lpstr>
      <vt:lpstr>HGｺﾞｼｯｸM</vt:lpstr>
      <vt:lpstr>ＭＳ ゴシック</vt:lpstr>
      <vt:lpstr>ＭＳ 明朝</vt:lpstr>
      <vt:lpstr>UD デジタル 教科書体 NK-B</vt:lpstr>
      <vt:lpstr>UD デジタル 教科書体 NK-R</vt:lpstr>
      <vt:lpstr>游ゴシック</vt:lpstr>
      <vt:lpstr>游ゴシック Light</vt:lpstr>
      <vt:lpstr>Arial</vt:lpstr>
      <vt:lpstr>Century</vt:lpstr>
      <vt:lpstr>Times New Roman</vt:lpstr>
      <vt:lpstr>Office テーマ</vt:lpstr>
      <vt:lpstr>第４次しろい健康プラン骨子（案） と計画の方向性について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第４次計画に向けて 現状把握と施策推進の考え方について （第2章）</vt:lpstr>
      <vt:lpstr>PowerPoint プレゼンテーション</vt:lpstr>
      <vt:lpstr>PowerPoint プレゼンテーション</vt:lpstr>
      <vt:lpstr>PowerPoint プレゼンテーション</vt:lpstr>
      <vt:lpstr>PowerPoint プレゼンテーション</vt:lpstr>
      <vt:lpstr>第４次計画の目標（項目）について （第３章）</vt:lpstr>
      <vt:lpstr>PowerPoint プレゼンテーション</vt:lpstr>
      <vt:lpstr>PowerPoint プレゼンテーション</vt:lpstr>
      <vt:lpstr>PowerPoint プレゼンテーション</vt:lpstr>
      <vt:lpstr>第４次計画に向けた分野毎の 主な課題などの整理 （第３章・第4章）</vt:lpstr>
      <vt:lpstr>PowerPoint プレゼンテーション</vt:lpstr>
      <vt:lpstr>PowerPoint プレゼンテーション</vt:lpstr>
      <vt:lpstr>PowerPoint プレゼンテーション</vt:lpstr>
      <vt:lpstr>第４次計画の主な課題に対する 取組の方向性（重点的な取組） （第３章・第４章）</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第４次しろい健康プラン 骨子（案）</dc:title>
  <dc:creator>Windows ユーザー</dc:creator>
  <cp:lastModifiedBy>永井康弘</cp:lastModifiedBy>
  <cp:revision>403</cp:revision>
  <cp:lastPrinted>2026-07-13T11:04:43Z</cp:lastPrinted>
  <dcterms:created xsi:type="dcterms:W3CDTF">2026-06-10T08:46:04Z</dcterms:created>
  <dcterms:modified xsi:type="dcterms:W3CDTF">2026-07-15T01:31:54Z</dcterms:modified>
</cp:coreProperties>
</file>