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2" r:id="rId1"/>
  </p:sldMasterIdLst>
  <p:notesMasterIdLst>
    <p:notesMasterId r:id="rId16"/>
  </p:notesMasterIdLst>
  <p:handoutMasterIdLst>
    <p:handoutMasterId r:id="rId17"/>
  </p:handoutMasterIdLst>
  <p:sldIdLst>
    <p:sldId id="256" r:id="rId2"/>
    <p:sldId id="265" r:id="rId3"/>
    <p:sldId id="258" r:id="rId4"/>
    <p:sldId id="274" r:id="rId5"/>
    <p:sldId id="275" r:id="rId6"/>
    <p:sldId id="266" r:id="rId7"/>
    <p:sldId id="267" r:id="rId8"/>
    <p:sldId id="257" r:id="rId9"/>
    <p:sldId id="276" r:id="rId10"/>
    <p:sldId id="278" r:id="rId11"/>
    <p:sldId id="259" r:id="rId12"/>
    <p:sldId id="279" r:id="rId13"/>
    <p:sldId id="268" r:id="rId14"/>
    <p:sldId id="269" r:id="rId15"/>
  </p:sldIdLst>
  <p:sldSz cx="12192000" cy="6858000"/>
  <p:notesSz cx="9866313" cy="67357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E5DBA0AB-416D-4A18-94A8-C5BE0D7365DF}">
          <p14:sldIdLst>
            <p14:sldId id="256"/>
            <p14:sldId id="265"/>
          </p14:sldIdLst>
        </p14:section>
        <p14:section name="タイトルなしのセクション" id="{2C050628-11F2-4974-9809-B1D68EA9B66B}">
          <p14:sldIdLst>
            <p14:sldId id="258"/>
            <p14:sldId id="274"/>
          </p14:sldIdLst>
        </p14:section>
        <p14:section name="タイトルなしのセクション" id="{77920005-7494-43B5-A274-08955E38EEA9}">
          <p14:sldIdLst>
            <p14:sldId id="275"/>
            <p14:sldId id="266"/>
            <p14:sldId id="267"/>
            <p14:sldId id="257"/>
            <p14:sldId id="276"/>
            <p14:sldId id="278"/>
            <p14:sldId id="259"/>
            <p14:sldId id="279"/>
            <p14:sldId id="268"/>
            <p14:sldId id="269"/>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國松悟史" initials="國松悟史" lastIdx="0" clrIdx="0">
    <p:extLst>
      <p:ext uri="{19B8F6BF-5375-455C-9EA6-DF929625EA0E}">
        <p15:presenceInfo xmlns:p15="http://schemas.microsoft.com/office/powerpoint/2012/main" userId="S-1-5-21-4000961309-1576897724-3362287296-554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541" autoAdjust="0"/>
    <p:restoredTop sz="94645" autoAdjust="0"/>
  </p:normalViewPr>
  <p:slideViewPr>
    <p:cSldViewPr snapToGrid="0">
      <p:cViewPr varScale="1">
        <p:scale>
          <a:sx n="82" d="100"/>
          <a:sy n="82" d="100"/>
        </p:scale>
        <p:origin x="187" y="58"/>
      </p:cViewPr>
      <p:guideLst/>
    </p:cSldViewPr>
  </p:slideViewPr>
  <p:notesTextViewPr>
    <p:cViewPr>
      <p:scale>
        <a:sx n="1" d="1"/>
        <a:sy n="1" d="1"/>
      </p:scale>
      <p:origin x="0" y="0"/>
    </p:cViewPr>
  </p:notesTextViewPr>
  <p:notesViewPr>
    <p:cSldViewPr snapToGrid="0">
      <p:cViewPr varScale="1">
        <p:scale>
          <a:sx n="74" d="100"/>
          <a:sy n="74" d="100"/>
        </p:scale>
        <p:origin x="1752"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BC0A9AA6-16EC-46FF-A7DB-16BDF19CB88B}"/>
              </a:ext>
            </a:extLst>
          </p:cNvPr>
          <p:cNvSpPr>
            <a:spLocks noGrp="1"/>
          </p:cNvSpPr>
          <p:nvPr>
            <p:ph type="sldNum" sz="quarter" idx="3"/>
          </p:nvPr>
        </p:nvSpPr>
        <p:spPr>
          <a:xfrm>
            <a:off x="5587733" y="6397620"/>
            <a:ext cx="4276254" cy="338143"/>
          </a:xfrm>
          <a:prstGeom prst="rect">
            <a:avLst/>
          </a:prstGeom>
        </p:spPr>
        <p:txBody>
          <a:bodyPr vert="horz" lIns="91440" tIns="45720" rIns="91440" bIns="45720" rtlCol="0" anchor="b"/>
          <a:lstStyle>
            <a:lvl1pPr algn="r">
              <a:defRPr sz="1200"/>
            </a:lvl1pPr>
          </a:lstStyle>
          <a:p>
            <a:fld id="{8BA281C0-E5D4-49E7-9750-EC95E97064BF}" type="slidenum">
              <a:rPr kumimoji="1" lang="ja-JP" altLang="en-US" smtClean="0"/>
              <a:t>‹#›</a:t>
            </a:fld>
            <a:endParaRPr kumimoji="1" lang="ja-JP" altLang="en-US"/>
          </a:p>
        </p:txBody>
      </p:sp>
    </p:spTree>
    <p:extLst>
      <p:ext uri="{BB962C8B-B14F-4D97-AF65-F5344CB8AC3E}">
        <p14:creationId xmlns:p14="http://schemas.microsoft.com/office/powerpoint/2010/main" val="307218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276255" cy="33814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587733" y="0"/>
            <a:ext cx="4276254" cy="338143"/>
          </a:xfrm>
          <a:prstGeom prst="rect">
            <a:avLst/>
          </a:prstGeom>
        </p:spPr>
        <p:txBody>
          <a:bodyPr vert="horz" lIns="91440" tIns="45720" rIns="91440" bIns="45720" rtlCol="0"/>
          <a:lstStyle>
            <a:lvl1pPr algn="r">
              <a:defRPr sz="1200"/>
            </a:lvl1pPr>
          </a:lstStyle>
          <a:p>
            <a:fld id="{BE8469D7-DFEE-4454-B544-B26BAE7E1749}" type="datetimeFigureOut">
              <a:rPr kumimoji="1" lang="ja-JP" altLang="en-US" smtClean="0"/>
              <a:t>2025/5/8</a:t>
            </a:fld>
            <a:endParaRPr kumimoji="1" lang="ja-JP" altLang="en-US"/>
          </a:p>
        </p:txBody>
      </p:sp>
      <p:sp>
        <p:nvSpPr>
          <p:cNvPr id="4" name="スライド イメージ プレースホルダー 3"/>
          <p:cNvSpPr>
            <a:spLocks noGrp="1" noRot="1" noChangeAspect="1"/>
          </p:cNvSpPr>
          <p:nvPr>
            <p:ph type="sldImg" idx="2"/>
          </p:nvPr>
        </p:nvSpPr>
        <p:spPr>
          <a:xfrm>
            <a:off x="2913063" y="841375"/>
            <a:ext cx="4040187" cy="22733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85934" y="3241620"/>
            <a:ext cx="7894446" cy="265203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397620"/>
            <a:ext cx="4276255" cy="338143"/>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87733" y="6397620"/>
            <a:ext cx="4276254" cy="338143"/>
          </a:xfrm>
          <a:prstGeom prst="rect">
            <a:avLst/>
          </a:prstGeom>
        </p:spPr>
        <p:txBody>
          <a:bodyPr vert="horz" lIns="91440" tIns="45720" rIns="91440" bIns="45720" rtlCol="0" anchor="b"/>
          <a:lstStyle>
            <a:lvl1pPr algn="r">
              <a:defRPr sz="1200"/>
            </a:lvl1pPr>
          </a:lstStyle>
          <a:p>
            <a:fld id="{AE5F67F8-39D4-43C7-8C2E-C38DFA5E0A25}" type="slidenum">
              <a:rPr kumimoji="1" lang="ja-JP" altLang="en-US" smtClean="0"/>
              <a:t>‹#›</a:t>
            </a:fld>
            <a:endParaRPr kumimoji="1" lang="ja-JP" altLang="en-US"/>
          </a:p>
        </p:txBody>
      </p:sp>
    </p:spTree>
    <p:extLst>
      <p:ext uri="{BB962C8B-B14F-4D97-AF65-F5344CB8AC3E}">
        <p14:creationId xmlns:p14="http://schemas.microsoft.com/office/powerpoint/2010/main" val="114351918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30D98D-55FA-4C8E-898E-E6D03FA8ADC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54047C6-6F17-403C-B249-0A324EF99F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A65363AF-F524-407E-A233-BEE5730B9F86}"/>
              </a:ext>
            </a:extLst>
          </p:cNvPr>
          <p:cNvSpPr>
            <a:spLocks noGrp="1"/>
          </p:cNvSpPr>
          <p:nvPr>
            <p:ph type="dt" sz="half" idx="10"/>
          </p:nvPr>
        </p:nvSpPr>
        <p:spPr/>
        <p:txBody>
          <a:bodyPr/>
          <a:lstStyle/>
          <a:p>
            <a:fld id="{30ABCB0F-7C64-40E1-9CD0-33B9B1641A4F}" type="datetime1">
              <a:rPr kumimoji="1" lang="ja-JP" altLang="en-US" smtClean="0"/>
              <a:t>2025/5/8</a:t>
            </a:fld>
            <a:endParaRPr kumimoji="1" lang="ja-JP" altLang="en-US"/>
          </a:p>
        </p:txBody>
      </p:sp>
      <p:sp>
        <p:nvSpPr>
          <p:cNvPr id="5" name="フッター プレースホルダー 4">
            <a:extLst>
              <a:ext uri="{FF2B5EF4-FFF2-40B4-BE49-F238E27FC236}">
                <a16:creationId xmlns:a16="http://schemas.microsoft.com/office/drawing/2014/main" id="{DBDD446A-40E1-497C-BCA7-7C4304D9D0D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453721B-6F47-4710-8E2D-C70F3B2DBFF5}"/>
              </a:ext>
            </a:extLst>
          </p:cNvPr>
          <p:cNvSpPr>
            <a:spLocks noGrp="1"/>
          </p:cNvSpPr>
          <p:nvPr>
            <p:ph type="sldNum" sz="quarter" idx="12"/>
          </p:nvPr>
        </p:nvSpPr>
        <p:spPr/>
        <p:txBody>
          <a:bodyPr/>
          <a:lstStyle/>
          <a:p>
            <a:fld id="{5B9893F7-A7B9-4B36-98F8-1FE6E129BD48}" type="slidenum">
              <a:rPr kumimoji="1" lang="ja-JP" altLang="en-US" smtClean="0"/>
              <a:t>‹#›</a:t>
            </a:fld>
            <a:endParaRPr kumimoji="1" lang="ja-JP" altLang="en-US"/>
          </a:p>
        </p:txBody>
      </p:sp>
    </p:spTree>
    <p:extLst>
      <p:ext uri="{BB962C8B-B14F-4D97-AF65-F5344CB8AC3E}">
        <p14:creationId xmlns:p14="http://schemas.microsoft.com/office/powerpoint/2010/main" val="657634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899391-0CA1-4C63-B52B-D6E48BD70F0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6C3A496-8923-4564-95DA-B3A050CBD7B4}"/>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B73808D-93E7-49B9-9241-7BE8CCF950B9}"/>
              </a:ext>
            </a:extLst>
          </p:cNvPr>
          <p:cNvSpPr>
            <a:spLocks noGrp="1"/>
          </p:cNvSpPr>
          <p:nvPr>
            <p:ph type="dt" sz="half" idx="10"/>
          </p:nvPr>
        </p:nvSpPr>
        <p:spPr/>
        <p:txBody>
          <a:bodyPr/>
          <a:lstStyle/>
          <a:p>
            <a:fld id="{8DA5A680-DD1F-47C2-90A7-B2FECCF26855}" type="datetime1">
              <a:rPr kumimoji="1" lang="ja-JP" altLang="en-US" smtClean="0"/>
              <a:t>2025/5/8</a:t>
            </a:fld>
            <a:endParaRPr kumimoji="1" lang="ja-JP" altLang="en-US"/>
          </a:p>
        </p:txBody>
      </p:sp>
      <p:sp>
        <p:nvSpPr>
          <p:cNvPr id="5" name="フッター プレースホルダー 4">
            <a:extLst>
              <a:ext uri="{FF2B5EF4-FFF2-40B4-BE49-F238E27FC236}">
                <a16:creationId xmlns:a16="http://schemas.microsoft.com/office/drawing/2014/main" id="{01ECA73F-CD38-479D-BD82-7B5C79E13E0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6BC0C50-C33C-4A05-B64E-48F43BB832E8}"/>
              </a:ext>
            </a:extLst>
          </p:cNvPr>
          <p:cNvSpPr>
            <a:spLocks noGrp="1"/>
          </p:cNvSpPr>
          <p:nvPr>
            <p:ph type="sldNum" sz="quarter" idx="12"/>
          </p:nvPr>
        </p:nvSpPr>
        <p:spPr/>
        <p:txBody>
          <a:bodyPr/>
          <a:lstStyle/>
          <a:p>
            <a:fld id="{5B9893F7-A7B9-4B36-98F8-1FE6E129BD48}" type="slidenum">
              <a:rPr kumimoji="1" lang="ja-JP" altLang="en-US" smtClean="0"/>
              <a:t>‹#›</a:t>
            </a:fld>
            <a:endParaRPr kumimoji="1" lang="ja-JP" altLang="en-US"/>
          </a:p>
        </p:txBody>
      </p:sp>
    </p:spTree>
    <p:extLst>
      <p:ext uri="{BB962C8B-B14F-4D97-AF65-F5344CB8AC3E}">
        <p14:creationId xmlns:p14="http://schemas.microsoft.com/office/powerpoint/2010/main" val="4173141244"/>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A5EACE5-3608-44C5-9FA8-9AF2FA502069}"/>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F9181B4-3AE4-4E7C-B816-0875F43F617C}"/>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7457F38-C6C6-44D9-9FEF-A2A242C54BB1}"/>
              </a:ext>
            </a:extLst>
          </p:cNvPr>
          <p:cNvSpPr>
            <a:spLocks noGrp="1"/>
          </p:cNvSpPr>
          <p:nvPr>
            <p:ph type="dt" sz="half" idx="10"/>
          </p:nvPr>
        </p:nvSpPr>
        <p:spPr/>
        <p:txBody>
          <a:bodyPr/>
          <a:lstStyle/>
          <a:p>
            <a:fld id="{8DA5A680-DD1F-47C2-90A7-B2FECCF26855}" type="datetime1">
              <a:rPr kumimoji="1" lang="ja-JP" altLang="en-US" smtClean="0"/>
              <a:t>2025/5/8</a:t>
            </a:fld>
            <a:endParaRPr kumimoji="1" lang="ja-JP" altLang="en-US"/>
          </a:p>
        </p:txBody>
      </p:sp>
      <p:sp>
        <p:nvSpPr>
          <p:cNvPr id="5" name="フッター プレースホルダー 4">
            <a:extLst>
              <a:ext uri="{FF2B5EF4-FFF2-40B4-BE49-F238E27FC236}">
                <a16:creationId xmlns:a16="http://schemas.microsoft.com/office/drawing/2014/main" id="{D2D4E9BB-314D-47F7-B193-0A3CDF1196C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55A4BC7-3F05-4F61-88EF-D5FA2C425147}"/>
              </a:ext>
            </a:extLst>
          </p:cNvPr>
          <p:cNvSpPr>
            <a:spLocks noGrp="1"/>
          </p:cNvSpPr>
          <p:nvPr>
            <p:ph type="sldNum" sz="quarter" idx="12"/>
          </p:nvPr>
        </p:nvSpPr>
        <p:spPr/>
        <p:txBody>
          <a:bodyPr/>
          <a:lstStyle/>
          <a:p>
            <a:fld id="{5B9893F7-A7B9-4B36-98F8-1FE6E129BD48}" type="slidenum">
              <a:rPr kumimoji="1" lang="ja-JP" altLang="en-US" smtClean="0"/>
              <a:t>‹#›</a:t>
            </a:fld>
            <a:endParaRPr kumimoji="1" lang="ja-JP" altLang="en-US"/>
          </a:p>
        </p:txBody>
      </p:sp>
    </p:spTree>
    <p:extLst>
      <p:ext uri="{BB962C8B-B14F-4D97-AF65-F5344CB8AC3E}">
        <p14:creationId xmlns:p14="http://schemas.microsoft.com/office/powerpoint/2010/main" val="2435714650"/>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16D89F-11BD-43C7-88B2-1F0F2316D60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4685A93-46AE-4626-82A7-532FF0BE2340}"/>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62998D4-0B14-4331-937E-1D9E6DD4A1F0}"/>
              </a:ext>
            </a:extLst>
          </p:cNvPr>
          <p:cNvSpPr>
            <a:spLocks noGrp="1"/>
          </p:cNvSpPr>
          <p:nvPr>
            <p:ph type="dt" sz="half" idx="10"/>
          </p:nvPr>
        </p:nvSpPr>
        <p:spPr/>
        <p:txBody>
          <a:bodyPr/>
          <a:lstStyle/>
          <a:p>
            <a:fld id="{DC120751-505E-48DF-8F7F-075D80607158}" type="datetime1">
              <a:rPr kumimoji="1" lang="ja-JP" altLang="en-US" smtClean="0"/>
              <a:t>2025/5/8</a:t>
            </a:fld>
            <a:endParaRPr kumimoji="1" lang="ja-JP" altLang="en-US"/>
          </a:p>
        </p:txBody>
      </p:sp>
      <p:sp>
        <p:nvSpPr>
          <p:cNvPr id="5" name="フッター プレースホルダー 4">
            <a:extLst>
              <a:ext uri="{FF2B5EF4-FFF2-40B4-BE49-F238E27FC236}">
                <a16:creationId xmlns:a16="http://schemas.microsoft.com/office/drawing/2014/main" id="{07BEF51F-F0C2-42DC-829F-0B91FB60918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CD249C1-D234-4951-A0B1-6041EAE79D4C}"/>
              </a:ext>
            </a:extLst>
          </p:cNvPr>
          <p:cNvSpPr>
            <a:spLocks noGrp="1"/>
          </p:cNvSpPr>
          <p:nvPr>
            <p:ph type="sldNum" sz="quarter" idx="12"/>
          </p:nvPr>
        </p:nvSpPr>
        <p:spPr/>
        <p:txBody>
          <a:bodyPr/>
          <a:lstStyle/>
          <a:p>
            <a:fld id="{5B9893F7-A7B9-4B36-98F8-1FE6E129BD48}" type="slidenum">
              <a:rPr lang="ja-JP" altLang="en-US" smtClean="0"/>
              <a:pPr/>
              <a:t>‹#›</a:t>
            </a:fld>
            <a:endParaRPr lang="ja-JP" altLang="en-US"/>
          </a:p>
        </p:txBody>
      </p:sp>
    </p:spTree>
    <p:extLst>
      <p:ext uri="{BB962C8B-B14F-4D97-AF65-F5344CB8AC3E}">
        <p14:creationId xmlns:p14="http://schemas.microsoft.com/office/powerpoint/2010/main" val="580029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0B2E7FA-8F2E-4D21-8684-3F27BC318AE2}"/>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B022B30-8BB2-4C82-985D-2B8C34E433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3D85BB07-50E1-4A00-9C5F-1FD7A52C608C}"/>
              </a:ext>
            </a:extLst>
          </p:cNvPr>
          <p:cNvSpPr>
            <a:spLocks noGrp="1"/>
          </p:cNvSpPr>
          <p:nvPr>
            <p:ph type="dt" sz="half" idx="10"/>
          </p:nvPr>
        </p:nvSpPr>
        <p:spPr/>
        <p:txBody>
          <a:bodyPr/>
          <a:lstStyle/>
          <a:p>
            <a:fld id="{12DF8623-93B5-4D32-944A-4971CD29C49F}" type="datetime1">
              <a:rPr kumimoji="1" lang="ja-JP" altLang="en-US" smtClean="0"/>
              <a:t>2025/5/8</a:t>
            </a:fld>
            <a:endParaRPr kumimoji="1" lang="ja-JP" altLang="en-US"/>
          </a:p>
        </p:txBody>
      </p:sp>
      <p:sp>
        <p:nvSpPr>
          <p:cNvPr id="5" name="フッター プレースホルダー 4">
            <a:extLst>
              <a:ext uri="{FF2B5EF4-FFF2-40B4-BE49-F238E27FC236}">
                <a16:creationId xmlns:a16="http://schemas.microsoft.com/office/drawing/2014/main" id="{92D5D52E-137F-4703-AE3A-39A5BF5D10D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119966A-4AB0-4F66-A4A1-A4E82AA14F41}"/>
              </a:ext>
            </a:extLst>
          </p:cNvPr>
          <p:cNvSpPr>
            <a:spLocks noGrp="1"/>
          </p:cNvSpPr>
          <p:nvPr>
            <p:ph type="sldNum" sz="quarter" idx="12"/>
          </p:nvPr>
        </p:nvSpPr>
        <p:spPr/>
        <p:txBody>
          <a:bodyPr/>
          <a:lstStyle/>
          <a:p>
            <a:fld id="{5B9893F7-A7B9-4B36-98F8-1FE6E129BD48}" type="slidenum">
              <a:rPr kumimoji="1" lang="ja-JP" altLang="en-US" smtClean="0"/>
              <a:t>‹#›</a:t>
            </a:fld>
            <a:endParaRPr kumimoji="1" lang="ja-JP" altLang="en-US"/>
          </a:p>
        </p:txBody>
      </p:sp>
    </p:spTree>
    <p:extLst>
      <p:ext uri="{BB962C8B-B14F-4D97-AF65-F5344CB8AC3E}">
        <p14:creationId xmlns:p14="http://schemas.microsoft.com/office/powerpoint/2010/main" val="1677202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F6DA43-A4A3-4F60-80CA-BD6669DE57F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A7C8426-A0D9-4828-A5AC-65F93FA83D66}"/>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614508C-01BD-4829-8730-6779E81D180A}"/>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82ED929D-838C-483E-A24C-E8F40D5471F2}"/>
              </a:ext>
            </a:extLst>
          </p:cNvPr>
          <p:cNvSpPr>
            <a:spLocks noGrp="1"/>
          </p:cNvSpPr>
          <p:nvPr>
            <p:ph type="dt" sz="half" idx="10"/>
          </p:nvPr>
        </p:nvSpPr>
        <p:spPr/>
        <p:txBody>
          <a:bodyPr/>
          <a:lstStyle/>
          <a:p>
            <a:fld id="{C964BAB3-32D2-4463-8A6C-41F220C2FDCC}" type="datetime1">
              <a:rPr kumimoji="1" lang="ja-JP" altLang="en-US" smtClean="0"/>
              <a:t>2025/5/8</a:t>
            </a:fld>
            <a:endParaRPr kumimoji="1" lang="ja-JP" altLang="en-US"/>
          </a:p>
        </p:txBody>
      </p:sp>
      <p:sp>
        <p:nvSpPr>
          <p:cNvPr id="6" name="フッター プレースホルダー 5">
            <a:extLst>
              <a:ext uri="{FF2B5EF4-FFF2-40B4-BE49-F238E27FC236}">
                <a16:creationId xmlns:a16="http://schemas.microsoft.com/office/drawing/2014/main" id="{E93356B2-006A-445C-BD21-3AB0F3AF0D9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0583C1D-054C-44C0-944F-B5963A958FC9}"/>
              </a:ext>
            </a:extLst>
          </p:cNvPr>
          <p:cNvSpPr>
            <a:spLocks noGrp="1"/>
          </p:cNvSpPr>
          <p:nvPr>
            <p:ph type="sldNum" sz="quarter" idx="12"/>
          </p:nvPr>
        </p:nvSpPr>
        <p:spPr/>
        <p:txBody>
          <a:bodyPr/>
          <a:lstStyle/>
          <a:p>
            <a:fld id="{5B9893F7-A7B9-4B36-98F8-1FE6E129BD48}" type="slidenum">
              <a:rPr kumimoji="1" lang="ja-JP" altLang="en-US" smtClean="0"/>
              <a:t>‹#›</a:t>
            </a:fld>
            <a:endParaRPr kumimoji="1" lang="ja-JP" altLang="en-US"/>
          </a:p>
        </p:txBody>
      </p:sp>
    </p:spTree>
    <p:extLst>
      <p:ext uri="{BB962C8B-B14F-4D97-AF65-F5344CB8AC3E}">
        <p14:creationId xmlns:p14="http://schemas.microsoft.com/office/powerpoint/2010/main" val="479863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48F488-ECBF-45A6-B50F-3A23A6DFB65F}"/>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FE50FC8-CCD5-42F5-B0DF-B4C54ADB122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8438B509-7948-422E-98AE-31FD4FE72F89}"/>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DA1FDF85-34EF-46B8-82BA-FCCD1FF002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79A33F9C-502D-405F-A804-0532454892AA}"/>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950F476-CA47-4F43-A832-77D76E7FB39A}"/>
              </a:ext>
            </a:extLst>
          </p:cNvPr>
          <p:cNvSpPr>
            <a:spLocks noGrp="1"/>
          </p:cNvSpPr>
          <p:nvPr>
            <p:ph type="dt" sz="half" idx="10"/>
          </p:nvPr>
        </p:nvSpPr>
        <p:spPr/>
        <p:txBody>
          <a:bodyPr/>
          <a:lstStyle/>
          <a:p>
            <a:fld id="{250B8C26-54BD-4525-9771-54717461B27F}" type="datetime1">
              <a:rPr kumimoji="1" lang="ja-JP" altLang="en-US" smtClean="0"/>
              <a:t>2025/5/8</a:t>
            </a:fld>
            <a:endParaRPr kumimoji="1" lang="ja-JP" altLang="en-US"/>
          </a:p>
        </p:txBody>
      </p:sp>
      <p:sp>
        <p:nvSpPr>
          <p:cNvPr id="8" name="フッター プレースホルダー 7">
            <a:extLst>
              <a:ext uri="{FF2B5EF4-FFF2-40B4-BE49-F238E27FC236}">
                <a16:creationId xmlns:a16="http://schemas.microsoft.com/office/drawing/2014/main" id="{09DAC5AD-6CF4-4A72-9B93-22EA0E007D31}"/>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9D9FCC7-2823-4AC1-949E-AEA947CA44A8}"/>
              </a:ext>
            </a:extLst>
          </p:cNvPr>
          <p:cNvSpPr>
            <a:spLocks noGrp="1"/>
          </p:cNvSpPr>
          <p:nvPr>
            <p:ph type="sldNum" sz="quarter" idx="12"/>
          </p:nvPr>
        </p:nvSpPr>
        <p:spPr/>
        <p:txBody>
          <a:bodyPr/>
          <a:lstStyle/>
          <a:p>
            <a:fld id="{5B9893F7-A7B9-4B36-98F8-1FE6E129BD48}" type="slidenum">
              <a:rPr kumimoji="1" lang="ja-JP" altLang="en-US" smtClean="0"/>
              <a:t>‹#›</a:t>
            </a:fld>
            <a:endParaRPr kumimoji="1" lang="ja-JP" altLang="en-US"/>
          </a:p>
        </p:txBody>
      </p:sp>
    </p:spTree>
    <p:extLst>
      <p:ext uri="{BB962C8B-B14F-4D97-AF65-F5344CB8AC3E}">
        <p14:creationId xmlns:p14="http://schemas.microsoft.com/office/powerpoint/2010/main" val="4025372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464061-4A1B-413C-8D2E-EE5800AEB6FB}"/>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7E1C9DE-BBC0-4885-ACB5-252678C548AB}"/>
              </a:ext>
            </a:extLst>
          </p:cNvPr>
          <p:cNvSpPr>
            <a:spLocks noGrp="1"/>
          </p:cNvSpPr>
          <p:nvPr>
            <p:ph type="dt" sz="half" idx="10"/>
          </p:nvPr>
        </p:nvSpPr>
        <p:spPr/>
        <p:txBody>
          <a:bodyPr/>
          <a:lstStyle/>
          <a:p>
            <a:fld id="{5C454443-9F42-4CE1-89A6-7E02A88F8634}" type="datetime1">
              <a:rPr kumimoji="1" lang="ja-JP" altLang="en-US" smtClean="0"/>
              <a:t>2025/5/8</a:t>
            </a:fld>
            <a:endParaRPr kumimoji="1" lang="ja-JP" altLang="en-US"/>
          </a:p>
        </p:txBody>
      </p:sp>
      <p:sp>
        <p:nvSpPr>
          <p:cNvPr id="4" name="フッター プレースホルダー 3">
            <a:extLst>
              <a:ext uri="{FF2B5EF4-FFF2-40B4-BE49-F238E27FC236}">
                <a16:creationId xmlns:a16="http://schemas.microsoft.com/office/drawing/2014/main" id="{1111EA51-3351-4181-92C0-E4348AFD86A3}"/>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7E37FCE8-923D-416A-894B-4DA77312E7C1}"/>
              </a:ext>
            </a:extLst>
          </p:cNvPr>
          <p:cNvSpPr>
            <a:spLocks noGrp="1"/>
          </p:cNvSpPr>
          <p:nvPr>
            <p:ph type="sldNum" sz="quarter" idx="12"/>
          </p:nvPr>
        </p:nvSpPr>
        <p:spPr/>
        <p:txBody>
          <a:bodyPr/>
          <a:lstStyle/>
          <a:p>
            <a:fld id="{5B9893F7-A7B9-4B36-98F8-1FE6E129BD48}" type="slidenum">
              <a:rPr lang="ja-JP" altLang="en-US" smtClean="0"/>
              <a:pPr/>
              <a:t>‹#›</a:t>
            </a:fld>
            <a:endParaRPr lang="ja-JP" altLang="en-US"/>
          </a:p>
        </p:txBody>
      </p:sp>
    </p:spTree>
    <p:extLst>
      <p:ext uri="{BB962C8B-B14F-4D97-AF65-F5344CB8AC3E}">
        <p14:creationId xmlns:p14="http://schemas.microsoft.com/office/powerpoint/2010/main" val="2376779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8322486-9D9C-489B-A1A4-608359018DA2}"/>
              </a:ext>
            </a:extLst>
          </p:cNvPr>
          <p:cNvSpPr>
            <a:spLocks noGrp="1"/>
          </p:cNvSpPr>
          <p:nvPr>
            <p:ph type="dt" sz="half" idx="10"/>
          </p:nvPr>
        </p:nvSpPr>
        <p:spPr/>
        <p:txBody>
          <a:bodyPr/>
          <a:lstStyle/>
          <a:p>
            <a:fld id="{07584842-761A-4AC1-945B-DCA26520242A}" type="datetime1">
              <a:rPr kumimoji="1" lang="ja-JP" altLang="en-US" smtClean="0"/>
              <a:t>2025/5/8</a:t>
            </a:fld>
            <a:endParaRPr kumimoji="1" lang="ja-JP" altLang="en-US"/>
          </a:p>
        </p:txBody>
      </p:sp>
      <p:sp>
        <p:nvSpPr>
          <p:cNvPr id="3" name="フッター プレースホルダー 2">
            <a:extLst>
              <a:ext uri="{FF2B5EF4-FFF2-40B4-BE49-F238E27FC236}">
                <a16:creationId xmlns:a16="http://schemas.microsoft.com/office/drawing/2014/main" id="{66C22880-16D7-4205-B1CC-BBC02AEB3384}"/>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749F5FEF-EBE8-48BD-B428-9179D38E83BA}"/>
              </a:ext>
            </a:extLst>
          </p:cNvPr>
          <p:cNvSpPr>
            <a:spLocks noGrp="1"/>
          </p:cNvSpPr>
          <p:nvPr>
            <p:ph type="sldNum" sz="quarter" idx="12"/>
          </p:nvPr>
        </p:nvSpPr>
        <p:spPr/>
        <p:txBody>
          <a:bodyPr/>
          <a:lstStyle/>
          <a:p>
            <a:fld id="{5B9893F7-A7B9-4B36-98F8-1FE6E129BD48}" type="slidenum">
              <a:rPr lang="ja-JP" altLang="en-US" smtClean="0"/>
              <a:pPr/>
              <a:t>‹#›</a:t>
            </a:fld>
            <a:endParaRPr lang="ja-JP" altLang="en-US"/>
          </a:p>
        </p:txBody>
      </p:sp>
    </p:spTree>
    <p:extLst>
      <p:ext uri="{BB962C8B-B14F-4D97-AF65-F5344CB8AC3E}">
        <p14:creationId xmlns:p14="http://schemas.microsoft.com/office/powerpoint/2010/main" val="2772132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3E13FA8-5745-48B8-A0A4-9723CD74C39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32F94FF-1900-4EEB-834A-383F01E933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72B55CAD-51BC-41A9-9151-DCD6DB60C9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621C29B-ECA2-440B-9F71-55DC059552E0}"/>
              </a:ext>
            </a:extLst>
          </p:cNvPr>
          <p:cNvSpPr>
            <a:spLocks noGrp="1"/>
          </p:cNvSpPr>
          <p:nvPr>
            <p:ph type="dt" sz="half" idx="10"/>
          </p:nvPr>
        </p:nvSpPr>
        <p:spPr/>
        <p:txBody>
          <a:bodyPr/>
          <a:lstStyle/>
          <a:p>
            <a:fld id="{8DA5A680-DD1F-47C2-90A7-B2FECCF26855}" type="datetime1">
              <a:rPr kumimoji="1" lang="ja-JP" altLang="en-US" smtClean="0"/>
              <a:t>2025/5/8</a:t>
            </a:fld>
            <a:endParaRPr kumimoji="1" lang="ja-JP" altLang="en-US"/>
          </a:p>
        </p:txBody>
      </p:sp>
      <p:sp>
        <p:nvSpPr>
          <p:cNvPr id="6" name="フッター プレースホルダー 5">
            <a:extLst>
              <a:ext uri="{FF2B5EF4-FFF2-40B4-BE49-F238E27FC236}">
                <a16:creationId xmlns:a16="http://schemas.microsoft.com/office/drawing/2014/main" id="{F4FF4FE3-FB0A-4D74-8CCF-293EE975F41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E1AC785-4708-4129-8524-1325B15C1AA0}"/>
              </a:ext>
            </a:extLst>
          </p:cNvPr>
          <p:cNvSpPr>
            <a:spLocks noGrp="1"/>
          </p:cNvSpPr>
          <p:nvPr>
            <p:ph type="sldNum" sz="quarter" idx="12"/>
          </p:nvPr>
        </p:nvSpPr>
        <p:spPr/>
        <p:txBody>
          <a:bodyPr/>
          <a:lstStyle/>
          <a:p>
            <a:fld id="{5B9893F7-A7B9-4B36-98F8-1FE6E129BD48}" type="slidenum">
              <a:rPr kumimoji="1" lang="ja-JP" altLang="en-US" smtClean="0"/>
              <a:t>‹#›</a:t>
            </a:fld>
            <a:endParaRPr kumimoji="1" lang="ja-JP" altLang="en-US"/>
          </a:p>
        </p:txBody>
      </p:sp>
    </p:spTree>
    <p:extLst>
      <p:ext uri="{BB962C8B-B14F-4D97-AF65-F5344CB8AC3E}">
        <p14:creationId xmlns:p14="http://schemas.microsoft.com/office/powerpoint/2010/main" val="91608813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79B2CB-3897-41D1-B84D-4667C440F4B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B66D9ED1-FB39-4ED5-AF1A-6986475A40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2D1A270E-22B7-4A4E-80E8-BF1DA8DC30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9AB47BF-C387-40FE-9667-126710A0FB06}"/>
              </a:ext>
            </a:extLst>
          </p:cNvPr>
          <p:cNvSpPr>
            <a:spLocks noGrp="1"/>
          </p:cNvSpPr>
          <p:nvPr>
            <p:ph type="dt" sz="half" idx="10"/>
          </p:nvPr>
        </p:nvSpPr>
        <p:spPr/>
        <p:txBody>
          <a:bodyPr/>
          <a:lstStyle/>
          <a:p>
            <a:fld id="{8DA5A680-DD1F-47C2-90A7-B2FECCF26855}" type="datetime1">
              <a:rPr kumimoji="1" lang="ja-JP" altLang="en-US" smtClean="0"/>
              <a:t>2025/5/8</a:t>
            </a:fld>
            <a:endParaRPr kumimoji="1" lang="ja-JP" altLang="en-US"/>
          </a:p>
        </p:txBody>
      </p:sp>
      <p:sp>
        <p:nvSpPr>
          <p:cNvPr id="6" name="フッター プレースホルダー 5">
            <a:extLst>
              <a:ext uri="{FF2B5EF4-FFF2-40B4-BE49-F238E27FC236}">
                <a16:creationId xmlns:a16="http://schemas.microsoft.com/office/drawing/2014/main" id="{E866016F-8645-4575-81A6-2063A9E44F7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F162683-D4DE-4DD1-B9B0-BBD233EAB849}"/>
              </a:ext>
            </a:extLst>
          </p:cNvPr>
          <p:cNvSpPr>
            <a:spLocks noGrp="1"/>
          </p:cNvSpPr>
          <p:nvPr>
            <p:ph type="sldNum" sz="quarter" idx="12"/>
          </p:nvPr>
        </p:nvSpPr>
        <p:spPr/>
        <p:txBody>
          <a:bodyPr/>
          <a:lstStyle/>
          <a:p>
            <a:fld id="{5B9893F7-A7B9-4B36-98F8-1FE6E129BD48}" type="slidenum">
              <a:rPr kumimoji="1" lang="ja-JP" altLang="en-US" smtClean="0"/>
              <a:t>‹#›</a:t>
            </a:fld>
            <a:endParaRPr kumimoji="1" lang="ja-JP" altLang="en-US"/>
          </a:p>
        </p:txBody>
      </p:sp>
    </p:spTree>
    <p:extLst>
      <p:ext uri="{BB962C8B-B14F-4D97-AF65-F5344CB8AC3E}">
        <p14:creationId xmlns:p14="http://schemas.microsoft.com/office/powerpoint/2010/main" val="2029861125"/>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0AE11C7-F0D0-4DE2-B7A5-A9AE1552F3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914A2CA-F684-4860-A487-D7BD4267A6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CA631F6-26F3-4873-8EDB-4D0629FC3C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A5A680-DD1F-47C2-90A7-B2FECCF26855}" type="datetime1">
              <a:rPr kumimoji="1" lang="ja-JP" altLang="en-US" smtClean="0"/>
              <a:t>2025/5/8</a:t>
            </a:fld>
            <a:endParaRPr kumimoji="1" lang="ja-JP" altLang="en-US"/>
          </a:p>
        </p:txBody>
      </p:sp>
      <p:sp>
        <p:nvSpPr>
          <p:cNvPr id="5" name="フッター プレースホルダー 4">
            <a:extLst>
              <a:ext uri="{FF2B5EF4-FFF2-40B4-BE49-F238E27FC236}">
                <a16:creationId xmlns:a16="http://schemas.microsoft.com/office/drawing/2014/main" id="{FF0381B7-C86A-4257-8BB4-ADCB60F91E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5736CE57-F9F3-457C-BE63-702EBF275A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9893F7-A7B9-4B36-98F8-1FE6E129BD48}" type="slidenum">
              <a:rPr kumimoji="1" lang="ja-JP" altLang="en-US" smtClean="0"/>
              <a:t>‹#›</a:t>
            </a:fld>
            <a:endParaRPr kumimoji="1" lang="ja-JP" altLang="en-US"/>
          </a:p>
        </p:txBody>
      </p:sp>
    </p:spTree>
    <p:extLst>
      <p:ext uri="{BB962C8B-B14F-4D97-AF65-F5344CB8AC3E}">
        <p14:creationId xmlns:p14="http://schemas.microsoft.com/office/powerpoint/2010/main" val="2895087824"/>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a:extLst>
              <a:ext uri="{FF2B5EF4-FFF2-40B4-BE49-F238E27FC236}">
                <a16:creationId xmlns:a16="http://schemas.microsoft.com/office/drawing/2014/main" id="{6651D3A8-4E5E-43B4-9169-81AE8AD8484B}"/>
              </a:ext>
            </a:extLst>
          </p:cNvPr>
          <p:cNvSpPr>
            <a:spLocks noGrp="1"/>
          </p:cNvSpPr>
          <p:nvPr>
            <p:ph type="title"/>
          </p:nvPr>
        </p:nvSpPr>
        <p:spPr>
          <a:xfrm>
            <a:off x="838200" y="365125"/>
            <a:ext cx="10704443" cy="6128440"/>
          </a:xfrm>
        </p:spPr>
        <p:txBody>
          <a:bodyPr anchor="t">
            <a:normAutofit/>
          </a:bodyPr>
          <a:lstStyle/>
          <a:p>
            <a:br>
              <a:rPr lang="en-US" altLang="ja-JP" sz="2400" b="1" dirty="0"/>
            </a:br>
            <a:r>
              <a:rPr lang="ja-JP" altLang="en-US" sz="2400" b="1" dirty="0"/>
              <a:t>　　　　 </a:t>
            </a:r>
            <a:r>
              <a:rPr lang="ja-JP" altLang="en-US" sz="2800" b="1" dirty="0"/>
              <a:t>令和７年度　第１回白井市国民健康保険運営協議会</a:t>
            </a:r>
            <a:br>
              <a:rPr lang="ja-JP" altLang="en-US" sz="2800" b="1" dirty="0"/>
            </a:br>
            <a:br>
              <a:rPr lang="ja-JP" altLang="en-US" sz="2800" b="1" dirty="0"/>
            </a:br>
            <a:r>
              <a:rPr lang="ja-JP" altLang="en-US" sz="2800" b="1" dirty="0"/>
              <a:t>　</a:t>
            </a:r>
            <a:r>
              <a:rPr lang="ja-JP" altLang="en-US" sz="2500" b="1" dirty="0"/>
              <a:t>議題２　白井市国民健康保険の現状について（加入・給付等の状況）</a:t>
            </a:r>
            <a:r>
              <a:rPr lang="ja-JP" altLang="en-US" sz="2800" dirty="0"/>
              <a:t>　</a:t>
            </a:r>
            <a:br>
              <a:rPr lang="en-US" altLang="ja-JP" sz="2800" dirty="0"/>
            </a:br>
            <a:br>
              <a:rPr lang="en-US" altLang="ja-JP" sz="2400" dirty="0"/>
            </a:br>
            <a:r>
              <a:rPr lang="ja-JP" altLang="en-US" sz="2400" dirty="0"/>
              <a:t>　</a:t>
            </a:r>
            <a:r>
              <a:rPr lang="en-US" altLang="ja-JP" sz="2000" dirty="0"/>
              <a:t>【</a:t>
            </a:r>
            <a:r>
              <a:rPr lang="ja-JP" altLang="en-US" sz="2000" dirty="0"/>
              <a:t>目次</a:t>
            </a:r>
            <a:r>
              <a:rPr lang="en-US" altLang="ja-JP" sz="2000" dirty="0"/>
              <a:t>】</a:t>
            </a:r>
            <a:r>
              <a:rPr lang="ja-JP" altLang="en-US" sz="2000" dirty="0"/>
              <a:t>　</a:t>
            </a:r>
            <a:br>
              <a:rPr lang="ja-JP" altLang="en-US" sz="2000" dirty="0"/>
            </a:br>
            <a:r>
              <a:rPr lang="ja-JP" altLang="en-US" sz="2000" dirty="0"/>
              <a:t>　</a:t>
            </a:r>
            <a:br>
              <a:rPr lang="en-US" altLang="ja-JP" sz="2000" dirty="0"/>
            </a:br>
            <a:r>
              <a:rPr lang="ja-JP" altLang="en-US" sz="2000" dirty="0"/>
              <a:t>１　白井市国民健康保険の加入状況・・・・・・・・・・・・・・</a:t>
            </a:r>
            <a:r>
              <a:rPr lang="en-US" altLang="ja-JP" sz="2000" dirty="0"/>
              <a:t>P</a:t>
            </a:r>
            <a:r>
              <a:rPr lang="ja-JP" altLang="en-US" sz="2000" dirty="0"/>
              <a:t>２　　　</a:t>
            </a:r>
            <a:br>
              <a:rPr lang="ja-JP" altLang="en-US" sz="2000" dirty="0"/>
            </a:br>
            <a:r>
              <a:rPr lang="ja-JP" altLang="en-US" sz="2000" dirty="0"/>
              <a:t>　（１）被保険者数及び加入割合・・・・・・・・・・・・・・・</a:t>
            </a:r>
            <a:r>
              <a:rPr lang="en-US" altLang="ja-JP" sz="2000" dirty="0"/>
              <a:t>P</a:t>
            </a:r>
            <a:r>
              <a:rPr lang="ja-JP" altLang="en-US" sz="2000" dirty="0"/>
              <a:t>３</a:t>
            </a:r>
            <a:br>
              <a:rPr lang="ja-JP" altLang="en-US" sz="2000" dirty="0"/>
            </a:br>
            <a:r>
              <a:rPr lang="ja-JP" altLang="en-US" sz="2000" dirty="0"/>
              <a:t>　（２）年代別人口構成（令和４年度 年間平均）  ・・・・・・・Ｐ４</a:t>
            </a:r>
            <a:br>
              <a:rPr lang="en-US" altLang="ja-JP" sz="2000" dirty="0"/>
            </a:br>
            <a:br>
              <a:rPr lang="en-US" altLang="ja-JP" sz="2000" dirty="0"/>
            </a:br>
            <a:r>
              <a:rPr lang="ja-JP" altLang="en-US" sz="2000" dirty="0"/>
              <a:t>２　白井市国民健康保険の給付等の状況・・・・・・・・・・・・Ｐ５</a:t>
            </a:r>
            <a:br>
              <a:rPr lang="en-US" altLang="ja-JP" sz="2000" dirty="0"/>
            </a:br>
            <a:r>
              <a:rPr lang="ja-JP" altLang="en-US" sz="2000" dirty="0"/>
              <a:t>　（１）医療費の状況・・・・・・・・・・・・・・・・・・・・</a:t>
            </a:r>
            <a:r>
              <a:rPr lang="en-US" altLang="ja-JP" sz="2000" dirty="0"/>
              <a:t>P</a:t>
            </a:r>
            <a:r>
              <a:rPr lang="ja-JP" altLang="en-US" sz="2000" dirty="0"/>
              <a:t>６</a:t>
            </a:r>
            <a:br>
              <a:rPr lang="ja-JP" altLang="en-US" sz="2000" dirty="0"/>
            </a:br>
            <a:r>
              <a:rPr lang="ja-JP" altLang="en-US" sz="2000" dirty="0"/>
              <a:t>　（２）医療費の給付状況（保険者負担分）・・・・・・・・・・</a:t>
            </a:r>
            <a:r>
              <a:rPr lang="en-US" altLang="ja-JP" sz="2000" dirty="0"/>
              <a:t>P</a:t>
            </a:r>
            <a:r>
              <a:rPr lang="ja-JP" altLang="en-US" sz="2000" dirty="0"/>
              <a:t>７　</a:t>
            </a:r>
            <a:br>
              <a:rPr lang="ja-JP" altLang="en-US" sz="2000" dirty="0"/>
            </a:br>
            <a:r>
              <a:rPr lang="ja-JP" altLang="en-US" sz="2000" dirty="0"/>
              <a:t>　（３）疾病状況・・・・・・・・・・・・・・・・・・・・・・</a:t>
            </a:r>
            <a:r>
              <a:rPr lang="en-US" altLang="ja-JP" sz="2000" dirty="0"/>
              <a:t>P</a:t>
            </a:r>
            <a:r>
              <a:rPr lang="ja-JP" altLang="en-US" sz="2000" dirty="0"/>
              <a:t>８～Ｐ１０</a:t>
            </a:r>
            <a:br>
              <a:rPr lang="en-US" altLang="ja-JP" sz="2000" dirty="0"/>
            </a:br>
            <a:r>
              <a:rPr lang="ja-JP" altLang="en-US" sz="2000" dirty="0"/>
              <a:t>　（４）特定健康診査（特定健診）の受診状況・・・・・・・・・Ｐ１１～Ｐ１２</a:t>
            </a:r>
            <a:br>
              <a:rPr lang="en-US" altLang="ja-JP" sz="2000" dirty="0"/>
            </a:br>
            <a:r>
              <a:rPr lang="ja-JP" altLang="en-US" sz="2000" dirty="0"/>
              <a:t>　　</a:t>
            </a:r>
            <a:br>
              <a:rPr lang="en-US" altLang="ja-JP" sz="2000" dirty="0"/>
            </a:br>
            <a:r>
              <a:rPr lang="ja-JP" altLang="en-US" sz="2000" dirty="0"/>
              <a:t>３　白井市の国民健康保険の運営における課題と今後の対応・・・</a:t>
            </a:r>
            <a:r>
              <a:rPr lang="en-US" altLang="ja-JP" sz="2000" dirty="0"/>
              <a:t>P</a:t>
            </a:r>
            <a:r>
              <a:rPr lang="ja-JP" altLang="en-US" sz="2000" dirty="0"/>
              <a:t>１３～Ｐ１４</a:t>
            </a:r>
            <a:endParaRPr kumimoji="1" lang="ja-JP" altLang="en-US" sz="2000" dirty="0"/>
          </a:p>
        </p:txBody>
      </p:sp>
      <p:sp>
        <p:nvSpPr>
          <p:cNvPr id="2" name="スライド番号プレースホルダー 1">
            <a:extLst>
              <a:ext uri="{FF2B5EF4-FFF2-40B4-BE49-F238E27FC236}">
                <a16:creationId xmlns:a16="http://schemas.microsoft.com/office/drawing/2014/main" id="{7337F9DF-827F-4B52-95A6-99AD28C83A51}"/>
              </a:ext>
            </a:extLst>
          </p:cNvPr>
          <p:cNvSpPr>
            <a:spLocks noGrp="1"/>
          </p:cNvSpPr>
          <p:nvPr>
            <p:ph type="sldNum" sz="quarter" idx="12"/>
          </p:nvPr>
        </p:nvSpPr>
        <p:spPr>
          <a:xfrm>
            <a:off x="9011816" y="6310312"/>
            <a:ext cx="2743200" cy="365125"/>
          </a:xfrm>
        </p:spPr>
        <p:txBody>
          <a:bodyPr/>
          <a:lstStyle/>
          <a:p>
            <a:fld id="{5B9893F7-A7B9-4B36-98F8-1FE6E129BD48}" type="slidenum">
              <a:rPr kumimoji="1" lang="ja-JP" altLang="en-US" sz="2000" b="1" smtClean="0">
                <a:latin typeface="ＭＳ ゴシック" panose="020B0609070205080204" pitchFamily="49" charset="-128"/>
                <a:ea typeface="ＭＳ ゴシック" panose="020B0609070205080204" pitchFamily="49" charset="-128"/>
              </a:rPr>
              <a:t>1</a:t>
            </a:fld>
            <a:endParaRPr kumimoji="1" lang="ja-JP" altLang="en-US" sz="2000" b="1" dirty="0">
              <a:latin typeface="ＭＳ ゴシック" panose="020B0609070205080204" pitchFamily="49" charset="-128"/>
              <a:ea typeface="ＭＳ ゴシック" panose="020B0609070205080204" pitchFamily="49" charset="-128"/>
            </a:endParaRPr>
          </a:p>
        </p:txBody>
      </p:sp>
      <p:sp>
        <p:nvSpPr>
          <p:cNvPr id="3" name="正方形/長方形 2">
            <a:extLst>
              <a:ext uri="{FF2B5EF4-FFF2-40B4-BE49-F238E27FC236}">
                <a16:creationId xmlns:a16="http://schemas.microsoft.com/office/drawing/2014/main" id="{CD12E7CA-08A8-414A-8DC5-F3F89234222B}"/>
              </a:ext>
            </a:extLst>
          </p:cNvPr>
          <p:cNvSpPr/>
          <p:nvPr/>
        </p:nvSpPr>
        <p:spPr>
          <a:xfrm>
            <a:off x="824707" y="2177665"/>
            <a:ext cx="10340926" cy="39507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7820812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FE1C957-19AD-4DFF-B74E-14072590C246}"/>
              </a:ext>
            </a:extLst>
          </p:cNvPr>
          <p:cNvSpPr>
            <a:spLocks noGrp="1"/>
          </p:cNvSpPr>
          <p:nvPr>
            <p:ph type="title"/>
          </p:nvPr>
        </p:nvSpPr>
        <p:spPr>
          <a:xfrm>
            <a:off x="838200" y="241462"/>
            <a:ext cx="10515600" cy="1157018"/>
          </a:xfrm>
        </p:spPr>
        <p:txBody>
          <a:bodyPr>
            <a:normAutofit/>
          </a:bodyPr>
          <a:lstStyle/>
          <a:p>
            <a:r>
              <a:rPr lang="ja-JP" altLang="en-US" sz="2400" dirty="0">
                <a:solidFill>
                  <a:prstClr val="black"/>
                </a:solidFill>
              </a:rPr>
              <a:t>（３）疾病状況</a:t>
            </a:r>
            <a:br>
              <a:rPr lang="en-US" altLang="ja-JP" sz="2400" dirty="0">
                <a:solidFill>
                  <a:prstClr val="black"/>
                </a:solidFill>
              </a:rPr>
            </a:br>
            <a:r>
              <a:rPr lang="ja-JP" altLang="en-US" sz="2400" dirty="0">
                <a:solidFill>
                  <a:prstClr val="black"/>
                </a:solidFill>
              </a:rPr>
              <a:t>　</a:t>
            </a:r>
            <a:endParaRPr kumimoji="1" lang="ja-JP" altLang="en-US" sz="2000" dirty="0">
              <a:latin typeface="+mj-ea"/>
            </a:endParaRPr>
          </a:p>
        </p:txBody>
      </p:sp>
      <p:sp>
        <p:nvSpPr>
          <p:cNvPr id="3" name="スライド番号プレースホルダー 2">
            <a:extLst>
              <a:ext uri="{FF2B5EF4-FFF2-40B4-BE49-F238E27FC236}">
                <a16:creationId xmlns:a16="http://schemas.microsoft.com/office/drawing/2014/main" id="{A8FBE6F8-3753-4288-B5D5-D079A9560801}"/>
              </a:ext>
            </a:extLst>
          </p:cNvPr>
          <p:cNvSpPr>
            <a:spLocks noGrp="1"/>
          </p:cNvSpPr>
          <p:nvPr>
            <p:ph type="sldNum" sz="quarter" idx="12"/>
          </p:nvPr>
        </p:nvSpPr>
        <p:spPr>
          <a:xfrm>
            <a:off x="8769220" y="309810"/>
            <a:ext cx="2743200" cy="365125"/>
          </a:xfrm>
        </p:spPr>
        <p:txBody>
          <a:bodyPr/>
          <a:lstStyle/>
          <a:p>
            <a:fld id="{5B9893F7-A7B9-4B36-98F8-1FE6E129BD48}" type="slidenum">
              <a:rPr kumimoji="1" lang="ja-JP" altLang="en-US" sz="2000" smtClean="0"/>
              <a:t>10</a:t>
            </a:fld>
            <a:endParaRPr kumimoji="1" lang="ja-JP" altLang="en-US" sz="2000" dirty="0"/>
          </a:p>
        </p:txBody>
      </p:sp>
      <p:sp>
        <p:nvSpPr>
          <p:cNvPr id="5" name="正方形/長方形 4">
            <a:extLst>
              <a:ext uri="{FF2B5EF4-FFF2-40B4-BE49-F238E27FC236}">
                <a16:creationId xmlns:a16="http://schemas.microsoft.com/office/drawing/2014/main" id="{CE18D5CF-C002-488D-98FB-6B14152D5068}"/>
              </a:ext>
            </a:extLst>
          </p:cNvPr>
          <p:cNvSpPr/>
          <p:nvPr/>
        </p:nvSpPr>
        <p:spPr>
          <a:xfrm>
            <a:off x="1059024" y="914554"/>
            <a:ext cx="10294776" cy="2554545"/>
          </a:xfrm>
          <a:prstGeom prst="rect">
            <a:avLst/>
          </a:prstGeom>
        </p:spPr>
        <p:txBody>
          <a:bodyPr wrap="square">
            <a:spAutoFit/>
          </a:bodyPr>
          <a:lstStyle/>
          <a:p>
            <a:r>
              <a:rPr lang="ja-JP" altLang="en-US" sz="2000" dirty="0">
                <a:solidFill>
                  <a:prstClr val="black"/>
                </a:solidFill>
                <a:latin typeface="+mj-ea"/>
                <a:ea typeface="+mj-ea"/>
              </a:rPr>
              <a:t>（３）－２　長期高額特定疾病該当者数</a:t>
            </a:r>
            <a:endParaRPr lang="en-US" altLang="ja-JP" sz="2000" dirty="0">
              <a:solidFill>
                <a:prstClr val="black"/>
              </a:solidFill>
              <a:latin typeface="+mj-ea"/>
              <a:ea typeface="+mj-ea"/>
            </a:endParaRPr>
          </a:p>
          <a:p>
            <a:r>
              <a:rPr lang="ja-JP" altLang="en-US" sz="2000" dirty="0">
                <a:solidFill>
                  <a:prstClr val="black"/>
                </a:solidFill>
                <a:latin typeface="+mj-ea"/>
                <a:ea typeface="+mj-ea"/>
              </a:rPr>
              <a:t>　長期にわたり高額な医療費を必要とする厚生労働省が指定した疾病（慢性腎不全、血友病、血液製剤によるＨＩＶ感染等）を長期高額特定疾病といい、白井市における該当者は、慢性腎不全による人工透析になります。</a:t>
            </a:r>
            <a:endParaRPr lang="en-US" altLang="ja-JP" sz="2000" dirty="0">
              <a:solidFill>
                <a:prstClr val="black"/>
              </a:solidFill>
              <a:latin typeface="+mj-ea"/>
              <a:ea typeface="+mj-ea"/>
            </a:endParaRPr>
          </a:p>
          <a:p>
            <a:endParaRPr lang="en-US" altLang="ja-JP" sz="2000" dirty="0">
              <a:solidFill>
                <a:prstClr val="black"/>
              </a:solidFill>
              <a:latin typeface="+mj-ea"/>
              <a:ea typeface="+mj-ea"/>
            </a:endParaRPr>
          </a:p>
          <a:p>
            <a:endParaRPr lang="en-US" altLang="ja-JP" sz="2000" dirty="0">
              <a:solidFill>
                <a:prstClr val="black"/>
              </a:solidFill>
              <a:latin typeface="+mj-ea"/>
              <a:ea typeface="+mj-ea"/>
            </a:endParaRPr>
          </a:p>
          <a:p>
            <a:endParaRPr lang="en-US" altLang="ja-JP" sz="2000" dirty="0">
              <a:solidFill>
                <a:prstClr val="black"/>
              </a:solidFill>
              <a:latin typeface="+mj-ea"/>
              <a:ea typeface="+mj-ea"/>
            </a:endParaRPr>
          </a:p>
          <a:p>
            <a:endParaRPr lang="ja-JP" altLang="en-US" sz="2000" dirty="0">
              <a:latin typeface="+mj-ea"/>
              <a:ea typeface="+mj-ea"/>
            </a:endParaRPr>
          </a:p>
        </p:txBody>
      </p:sp>
      <p:graphicFrame>
        <p:nvGraphicFramePr>
          <p:cNvPr id="4" name="表 3">
            <a:extLst>
              <a:ext uri="{FF2B5EF4-FFF2-40B4-BE49-F238E27FC236}">
                <a16:creationId xmlns:a16="http://schemas.microsoft.com/office/drawing/2014/main" id="{73A9BD08-8A0E-42E0-B207-E35BDA06C622}"/>
              </a:ext>
            </a:extLst>
          </p:cNvPr>
          <p:cNvGraphicFramePr>
            <a:graphicFrameLocks noGrp="1"/>
          </p:cNvGraphicFramePr>
          <p:nvPr>
            <p:extLst>
              <p:ext uri="{D42A27DB-BD31-4B8C-83A1-F6EECF244321}">
                <p14:modId xmlns:p14="http://schemas.microsoft.com/office/powerpoint/2010/main" val="874144382"/>
              </p:ext>
            </p:extLst>
          </p:nvPr>
        </p:nvGraphicFramePr>
        <p:xfrm>
          <a:off x="1231122" y="2870757"/>
          <a:ext cx="9901854" cy="1310640"/>
        </p:xfrm>
        <a:graphic>
          <a:graphicData uri="http://schemas.openxmlformats.org/drawingml/2006/table">
            <a:tbl>
              <a:tblPr firstRow="1" firstCol="1" bandRow="1">
                <a:tableStyleId>{7DF18680-E054-41AD-8BC1-D1AEF772440D}</a:tableStyleId>
              </a:tblPr>
              <a:tblGrid>
                <a:gridCol w="1650309">
                  <a:extLst>
                    <a:ext uri="{9D8B030D-6E8A-4147-A177-3AD203B41FA5}">
                      <a16:colId xmlns:a16="http://schemas.microsoft.com/office/drawing/2014/main" val="1666706682"/>
                    </a:ext>
                  </a:extLst>
                </a:gridCol>
                <a:gridCol w="1650309">
                  <a:extLst>
                    <a:ext uri="{9D8B030D-6E8A-4147-A177-3AD203B41FA5}">
                      <a16:colId xmlns:a16="http://schemas.microsoft.com/office/drawing/2014/main" val="2818585652"/>
                    </a:ext>
                  </a:extLst>
                </a:gridCol>
                <a:gridCol w="1650309">
                  <a:extLst>
                    <a:ext uri="{9D8B030D-6E8A-4147-A177-3AD203B41FA5}">
                      <a16:colId xmlns:a16="http://schemas.microsoft.com/office/drawing/2014/main" val="2906584961"/>
                    </a:ext>
                  </a:extLst>
                </a:gridCol>
                <a:gridCol w="1650309">
                  <a:extLst>
                    <a:ext uri="{9D8B030D-6E8A-4147-A177-3AD203B41FA5}">
                      <a16:colId xmlns:a16="http://schemas.microsoft.com/office/drawing/2014/main" val="3193094241"/>
                    </a:ext>
                  </a:extLst>
                </a:gridCol>
                <a:gridCol w="1650309">
                  <a:extLst>
                    <a:ext uri="{9D8B030D-6E8A-4147-A177-3AD203B41FA5}">
                      <a16:colId xmlns:a16="http://schemas.microsoft.com/office/drawing/2014/main" val="1135075089"/>
                    </a:ext>
                  </a:extLst>
                </a:gridCol>
                <a:gridCol w="1650309">
                  <a:extLst>
                    <a:ext uri="{9D8B030D-6E8A-4147-A177-3AD203B41FA5}">
                      <a16:colId xmlns:a16="http://schemas.microsoft.com/office/drawing/2014/main" val="1900057542"/>
                    </a:ext>
                  </a:extLst>
                </a:gridCol>
              </a:tblGrid>
              <a:tr h="267273">
                <a:tc>
                  <a:txBody>
                    <a:bodyPr/>
                    <a:lstStyle/>
                    <a:p>
                      <a:pPr algn="ctr"/>
                      <a:r>
                        <a:rPr kumimoji="1" lang="ja-JP" altLang="en-US" dirty="0"/>
                        <a:t>白井市</a:t>
                      </a:r>
                    </a:p>
                  </a:txBody>
                  <a:tcPr anchor="ctr"/>
                </a:tc>
                <a:tc>
                  <a:txBody>
                    <a:bodyPr/>
                    <a:lstStyle/>
                    <a:p>
                      <a:pPr algn="ctr"/>
                      <a:r>
                        <a:rPr kumimoji="1" lang="ja-JP" altLang="en-US" sz="1400" dirty="0"/>
                        <a:t>平成３１</a:t>
                      </a:r>
                      <a:endParaRPr kumimoji="1" lang="en-US" altLang="ja-JP" sz="1400" dirty="0"/>
                    </a:p>
                    <a:p>
                      <a:pPr algn="ctr"/>
                      <a:r>
                        <a:rPr kumimoji="1" lang="ja-JP" altLang="en-US" sz="1400" dirty="0"/>
                        <a:t>（令和元）年度</a:t>
                      </a:r>
                    </a:p>
                  </a:txBody>
                  <a:tcPr anchor="ctr"/>
                </a:tc>
                <a:tc>
                  <a:txBody>
                    <a:bodyPr/>
                    <a:lstStyle/>
                    <a:p>
                      <a:pPr algn="ctr"/>
                      <a:r>
                        <a:rPr kumimoji="1" lang="ja-JP" altLang="en-US" sz="1400" dirty="0"/>
                        <a:t>令和２年度</a:t>
                      </a:r>
                    </a:p>
                  </a:txBody>
                  <a:tcPr anchor="ctr"/>
                </a:tc>
                <a:tc>
                  <a:txBody>
                    <a:bodyPr/>
                    <a:lstStyle/>
                    <a:p>
                      <a:pPr algn="ctr"/>
                      <a:r>
                        <a:rPr kumimoji="1" lang="ja-JP" altLang="en-US" sz="1400" dirty="0"/>
                        <a:t>令和３年度</a:t>
                      </a:r>
                    </a:p>
                  </a:txBody>
                  <a:tcPr anchor="ctr"/>
                </a:tc>
                <a:tc>
                  <a:txBody>
                    <a:bodyPr/>
                    <a:lstStyle/>
                    <a:p>
                      <a:pPr algn="ctr"/>
                      <a:r>
                        <a:rPr kumimoji="1" lang="ja-JP" altLang="en-US" sz="1400" dirty="0"/>
                        <a:t>令和４年度</a:t>
                      </a:r>
                    </a:p>
                  </a:txBody>
                  <a:tcPr anchor="ctr"/>
                </a:tc>
                <a:tc>
                  <a:txBody>
                    <a:bodyPr/>
                    <a:lstStyle/>
                    <a:p>
                      <a:pPr algn="ctr"/>
                      <a:r>
                        <a:rPr kumimoji="1" lang="ja-JP" altLang="en-US" sz="1400" dirty="0"/>
                        <a:t>令和５年度</a:t>
                      </a:r>
                    </a:p>
                  </a:txBody>
                  <a:tcPr anchor="ctr"/>
                </a:tc>
                <a:extLst>
                  <a:ext uri="{0D108BD9-81ED-4DB2-BD59-A6C34878D82A}">
                    <a16:rowId xmlns:a16="http://schemas.microsoft.com/office/drawing/2014/main" val="951003502"/>
                  </a:ext>
                </a:extLst>
              </a:tr>
              <a:tr h="388968">
                <a:tc>
                  <a:txBody>
                    <a:bodyPr/>
                    <a:lstStyle/>
                    <a:p>
                      <a:pPr algn="ctr"/>
                      <a:r>
                        <a:rPr kumimoji="1" lang="ja-JP" altLang="en-US" dirty="0"/>
                        <a:t>人数</a:t>
                      </a:r>
                    </a:p>
                  </a:txBody>
                  <a:tcPr anchor="ctr"/>
                </a:tc>
                <a:tc>
                  <a:txBody>
                    <a:bodyPr/>
                    <a:lstStyle/>
                    <a:p>
                      <a:pPr algn="ctr"/>
                      <a:r>
                        <a:rPr kumimoji="1" lang="en-US" altLang="ja-JP" sz="2000" dirty="0"/>
                        <a:t>46</a:t>
                      </a:r>
                      <a:r>
                        <a:rPr kumimoji="1" lang="ja-JP" altLang="en-US" sz="2000" dirty="0"/>
                        <a:t>人</a:t>
                      </a:r>
                    </a:p>
                  </a:txBody>
                  <a:tcPr anchor="ctr"/>
                </a:tc>
                <a:tc>
                  <a:txBody>
                    <a:bodyPr/>
                    <a:lstStyle/>
                    <a:p>
                      <a:pPr algn="ctr"/>
                      <a:r>
                        <a:rPr kumimoji="1" lang="en-US" altLang="ja-JP" sz="2000" dirty="0"/>
                        <a:t>47</a:t>
                      </a:r>
                      <a:r>
                        <a:rPr kumimoji="1" lang="ja-JP" altLang="en-US" sz="2000" dirty="0"/>
                        <a:t>人</a:t>
                      </a:r>
                    </a:p>
                  </a:txBody>
                  <a:tcPr anchor="ctr"/>
                </a:tc>
                <a:tc>
                  <a:txBody>
                    <a:bodyPr/>
                    <a:lstStyle/>
                    <a:p>
                      <a:pPr algn="ctr"/>
                      <a:r>
                        <a:rPr kumimoji="1" lang="en-US" altLang="ja-JP" sz="2000" dirty="0"/>
                        <a:t>46</a:t>
                      </a:r>
                      <a:r>
                        <a:rPr kumimoji="1" lang="ja-JP" altLang="en-US" sz="2000" dirty="0"/>
                        <a:t>人</a:t>
                      </a:r>
                    </a:p>
                  </a:txBody>
                  <a:tcPr anchor="ctr"/>
                </a:tc>
                <a:tc>
                  <a:txBody>
                    <a:bodyPr/>
                    <a:lstStyle/>
                    <a:p>
                      <a:pPr algn="ctr"/>
                      <a:r>
                        <a:rPr kumimoji="1" lang="en-US" altLang="ja-JP" sz="2000" dirty="0"/>
                        <a:t>43</a:t>
                      </a:r>
                      <a:r>
                        <a:rPr kumimoji="1" lang="ja-JP" altLang="en-US" sz="2000" dirty="0"/>
                        <a:t>人</a:t>
                      </a:r>
                    </a:p>
                  </a:txBody>
                  <a:tcPr anchor="ctr"/>
                </a:tc>
                <a:tc>
                  <a:txBody>
                    <a:bodyPr/>
                    <a:lstStyle/>
                    <a:p>
                      <a:pPr algn="ctr"/>
                      <a:r>
                        <a:rPr kumimoji="1" lang="en-US" altLang="ja-JP" sz="2000" dirty="0"/>
                        <a:t>46</a:t>
                      </a:r>
                      <a:r>
                        <a:rPr kumimoji="1" lang="ja-JP" altLang="en-US" sz="2000" dirty="0"/>
                        <a:t>人</a:t>
                      </a:r>
                    </a:p>
                  </a:txBody>
                  <a:tcPr anchor="ctr"/>
                </a:tc>
                <a:extLst>
                  <a:ext uri="{0D108BD9-81ED-4DB2-BD59-A6C34878D82A}">
                    <a16:rowId xmlns:a16="http://schemas.microsoft.com/office/drawing/2014/main" val="490592076"/>
                  </a:ext>
                </a:extLst>
              </a:tr>
              <a:tr h="388968">
                <a:tc>
                  <a:txBody>
                    <a:bodyPr/>
                    <a:lstStyle/>
                    <a:p>
                      <a:pPr algn="ctr"/>
                      <a:r>
                        <a:rPr kumimoji="1" lang="ja-JP" altLang="en-US" dirty="0"/>
                        <a:t>割合</a:t>
                      </a:r>
                    </a:p>
                  </a:txBody>
                  <a:tcPr anchor="ctr"/>
                </a:tc>
                <a:tc>
                  <a:txBody>
                    <a:bodyPr/>
                    <a:lstStyle/>
                    <a:p>
                      <a:pPr algn="ctr"/>
                      <a:r>
                        <a:rPr kumimoji="1" lang="en-US" altLang="ja-JP" sz="2000" dirty="0"/>
                        <a:t>0.34</a:t>
                      </a:r>
                      <a:r>
                        <a:rPr kumimoji="1" lang="ja-JP" altLang="en-US" sz="2000" dirty="0"/>
                        <a:t>％</a:t>
                      </a:r>
                    </a:p>
                  </a:txBody>
                  <a:tcPr anchor="ctr"/>
                </a:tc>
                <a:tc>
                  <a:txBody>
                    <a:bodyPr/>
                    <a:lstStyle/>
                    <a:p>
                      <a:pPr algn="ctr"/>
                      <a:r>
                        <a:rPr kumimoji="1" lang="en-US" altLang="ja-JP" sz="2000" dirty="0"/>
                        <a:t>0.35</a:t>
                      </a:r>
                      <a:r>
                        <a:rPr kumimoji="1" lang="ja-JP" altLang="en-US" sz="2000" dirty="0"/>
                        <a:t>％</a:t>
                      </a:r>
                    </a:p>
                  </a:txBody>
                  <a:tcPr anchor="ctr"/>
                </a:tc>
                <a:tc>
                  <a:txBody>
                    <a:bodyPr/>
                    <a:lstStyle/>
                    <a:p>
                      <a:pPr algn="ctr"/>
                      <a:r>
                        <a:rPr kumimoji="1" lang="en-US" altLang="ja-JP" sz="2000" dirty="0"/>
                        <a:t>0.35</a:t>
                      </a:r>
                      <a:r>
                        <a:rPr kumimoji="1" lang="ja-JP" altLang="en-US" sz="2000" dirty="0"/>
                        <a:t>％</a:t>
                      </a:r>
                    </a:p>
                  </a:txBody>
                  <a:tcPr anchor="ctr"/>
                </a:tc>
                <a:tc>
                  <a:txBody>
                    <a:bodyPr/>
                    <a:lstStyle/>
                    <a:p>
                      <a:pPr algn="ctr"/>
                      <a:r>
                        <a:rPr kumimoji="1" lang="en-US" altLang="ja-JP" sz="2000" dirty="0"/>
                        <a:t>0.35%</a:t>
                      </a:r>
                      <a:endParaRPr kumimoji="1" lang="ja-JP" altLang="en-US" sz="2000" dirty="0"/>
                    </a:p>
                  </a:txBody>
                  <a:tcPr anchor="ctr"/>
                </a:tc>
                <a:tc>
                  <a:txBody>
                    <a:bodyPr/>
                    <a:lstStyle/>
                    <a:p>
                      <a:pPr algn="ctr"/>
                      <a:r>
                        <a:rPr kumimoji="1" lang="en-US" altLang="ja-JP" sz="2000" dirty="0"/>
                        <a:t>0.39</a:t>
                      </a:r>
                      <a:r>
                        <a:rPr kumimoji="1" lang="ja-JP" altLang="en-US" sz="2000" dirty="0"/>
                        <a:t>％</a:t>
                      </a:r>
                    </a:p>
                  </a:txBody>
                  <a:tcPr anchor="ctr"/>
                </a:tc>
                <a:extLst>
                  <a:ext uri="{0D108BD9-81ED-4DB2-BD59-A6C34878D82A}">
                    <a16:rowId xmlns:a16="http://schemas.microsoft.com/office/drawing/2014/main" val="2712193106"/>
                  </a:ext>
                </a:extLst>
              </a:tr>
            </a:tbl>
          </a:graphicData>
        </a:graphic>
      </p:graphicFrame>
      <p:graphicFrame>
        <p:nvGraphicFramePr>
          <p:cNvPr id="7" name="表 6">
            <a:extLst>
              <a:ext uri="{FF2B5EF4-FFF2-40B4-BE49-F238E27FC236}">
                <a16:creationId xmlns:a16="http://schemas.microsoft.com/office/drawing/2014/main" id="{FD4B1C8D-975B-4A44-9004-88C0E8077C87}"/>
              </a:ext>
            </a:extLst>
          </p:cNvPr>
          <p:cNvGraphicFramePr>
            <a:graphicFrameLocks noGrp="1"/>
          </p:cNvGraphicFramePr>
          <p:nvPr>
            <p:extLst>
              <p:ext uri="{D42A27DB-BD31-4B8C-83A1-F6EECF244321}">
                <p14:modId xmlns:p14="http://schemas.microsoft.com/office/powerpoint/2010/main" val="1024693065"/>
              </p:ext>
            </p:extLst>
          </p:nvPr>
        </p:nvGraphicFramePr>
        <p:xfrm>
          <a:off x="1231122" y="4557391"/>
          <a:ext cx="9901854" cy="1249680"/>
        </p:xfrm>
        <a:graphic>
          <a:graphicData uri="http://schemas.openxmlformats.org/drawingml/2006/table">
            <a:tbl>
              <a:tblPr firstRow="1" firstCol="1" bandRow="1">
                <a:tableStyleId>{7DF18680-E054-41AD-8BC1-D1AEF772440D}</a:tableStyleId>
              </a:tblPr>
              <a:tblGrid>
                <a:gridCol w="1650309">
                  <a:extLst>
                    <a:ext uri="{9D8B030D-6E8A-4147-A177-3AD203B41FA5}">
                      <a16:colId xmlns:a16="http://schemas.microsoft.com/office/drawing/2014/main" val="4254336870"/>
                    </a:ext>
                  </a:extLst>
                </a:gridCol>
                <a:gridCol w="1650309">
                  <a:extLst>
                    <a:ext uri="{9D8B030D-6E8A-4147-A177-3AD203B41FA5}">
                      <a16:colId xmlns:a16="http://schemas.microsoft.com/office/drawing/2014/main" val="382402150"/>
                    </a:ext>
                  </a:extLst>
                </a:gridCol>
                <a:gridCol w="1650309">
                  <a:extLst>
                    <a:ext uri="{9D8B030D-6E8A-4147-A177-3AD203B41FA5}">
                      <a16:colId xmlns:a16="http://schemas.microsoft.com/office/drawing/2014/main" val="1494141388"/>
                    </a:ext>
                  </a:extLst>
                </a:gridCol>
                <a:gridCol w="1650309">
                  <a:extLst>
                    <a:ext uri="{9D8B030D-6E8A-4147-A177-3AD203B41FA5}">
                      <a16:colId xmlns:a16="http://schemas.microsoft.com/office/drawing/2014/main" val="3216684260"/>
                    </a:ext>
                  </a:extLst>
                </a:gridCol>
                <a:gridCol w="1650309">
                  <a:extLst>
                    <a:ext uri="{9D8B030D-6E8A-4147-A177-3AD203B41FA5}">
                      <a16:colId xmlns:a16="http://schemas.microsoft.com/office/drawing/2014/main" val="2910705362"/>
                    </a:ext>
                  </a:extLst>
                </a:gridCol>
                <a:gridCol w="1650309">
                  <a:extLst>
                    <a:ext uri="{9D8B030D-6E8A-4147-A177-3AD203B41FA5}">
                      <a16:colId xmlns:a16="http://schemas.microsoft.com/office/drawing/2014/main" val="526862457"/>
                    </a:ext>
                  </a:extLst>
                </a:gridCol>
              </a:tblGrid>
              <a:tr h="267273">
                <a:tc>
                  <a:txBody>
                    <a:bodyPr/>
                    <a:lstStyle/>
                    <a:p>
                      <a:pPr algn="ctr"/>
                      <a:r>
                        <a:rPr kumimoji="1" lang="ja-JP" altLang="en-US" dirty="0"/>
                        <a:t>千葉県</a:t>
                      </a:r>
                    </a:p>
                  </a:txBody>
                  <a:tcPr anchor="ctr"/>
                </a:tc>
                <a:tc>
                  <a:txBody>
                    <a:bodyPr/>
                    <a:lstStyle/>
                    <a:p>
                      <a:pPr algn="ctr"/>
                      <a:r>
                        <a:rPr kumimoji="1" lang="ja-JP" altLang="en-US" sz="1400" dirty="0"/>
                        <a:t>平成３１</a:t>
                      </a:r>
                      <a:endParaRPr kumimoji="1" lang="en-US" altLang="ja-JP" sz="1400" dirty="0"/>
                    </a:p>
                    <a:p>
                      <a:pPr algn="ctr"/>
                      <a:r>
                        <a:rPr kumimoji="1" lang="ja-JP" altLang="en-US" sz="1400" dirty="0"/>
                        <a:t>（令和元）年度</a:t>
                      </a:r>
                    </a:p>
                  </a:txBody>
                  <a:tcPr anchor="ctr"/>
                </a:tc>
                <a:tc>
                  <a:txBody>
                    <a:bodyPr/>
                    <a:lstStyle/>
                    <a:p>
                      <a:pPr algn="ctr"/>
                      <a:r>
                        <a:rPr kumimoji="1" lang="ja-JP" altLang="en-US" sz="1400" dirty="0"/>
                        <a:t>令和２年度</a:t>
                      </a:r>
                    </a:p>
                  </a:txBody>
                  <a:tcPr anchor="ctr"/>
                </a:tc>
                <a:tc>
                  <a:txBody>
                    <a:bodyPr/>
                    <a:lstStyle/>
                    <a:p>
                      <a:pPr algn="ctr"/>
                      <a:r>
                        <a:rPr kumimoji="1" lang="ja-JP" altLang="en-US" sz="1400" dirty="0"/>
                        <a:t>令和３年度</a:t>
                      </a:r>
                    </a:p>
                  </a:txBody>
                  <a:tcPr anchor="ctr"/>
                </a:tc>
                <a:tc>
                  <a:txBody>
                    <a:bodyPr/>
                    <a:lstStyle/>
                    <a:p>
                      <a:pPr algn="ctr"/>
                      <a:r>
                        <a:rPr kumimoji="1" lang="ja-JP" altLang="en-US" sz="1400" dirty="0"/>
                        <a:t>令和４年度</a:t>
                      </a:r>
                    </a:p>
                  </a:txBody>
                  <a:tcPr anchor="ctr"/>
                </a:tc>
                <a:tc>
                  <a:txBody>
                    <a:bodyPr/>
                    <a:lstStyle/>
                    <a:p>
                      <a:pPr algn="ctr"/>
                      <a:r>
                        <a:rPr kumimoji="1" lang="ja-JP" altLang="en-US" sz="1400" dirty="0"/>
                        <a:t>令和５年度</a:t>
                      </a:r>
                    </a:p>
                  </a:txBody>
                  <a:tcPr anchor="ctr"/>
                </a:tc>
                <a:extLst>
                  <a:ext uri="{0D108BD9-81ED-4DB2-BD59-A6C34878D82A}">
                    <a16:rowId xmlns:a16="http://schemas.microsoft.com/office/drawing/2014/main" val="3494169835"/>
                  </a:ext>
                </a:extLst>
              </a:tr>
              <a:tr h="282922">
                <a:tc>
                  <a:txBody>
                    <a:bodyPr/>
                    <a:lstStyle/>
                    <a:p>
                      <a:pPr algn="ctr"/>
                      <a:r>
                        <a:rPr kumimoji="1" lang="ja-JP" altLang="en-US" dirty="0"/>
                        <a:t>人数</a:t>
                      </a:r>
                    </a:p>
                  </a:txBody>
                  <a:tcPr anchor="ctr"/>
                </a:tc>
                <a:tc>
                  <a:txBody>
                    <a:bodyPr/>
                    <a:lstStyle/>
                    <a:p>
                      <a:pPr algn="ctr"/>
                      <a:r>
                        <a:rPr kumimoji="1" lang="en-US" altLang="ja-JP" dirty="0"/>
                        <a:t>5,405</a:t>
                      </a:r>
                      <a:r>
                        <a:rPr kumimoji="1" lang="ja-JP" altLang="en-US" dirty="0"/>
                        <a:t>人</a:t>
                      </a:r>
                    </a:p>
                  </a:txBody>
                  <a:tcPr anchor="ctr"/>
                </a:tc>
                <a:tc>
                  <a:txBody>
                    <a:bodyPr/>
                    <a:lstStyle/>
                    <a:p>
                      <a:pPr algn="ctr"/>
                      <a:r>
                        <a:rPr kumimoji="1" lang="en-US" altLang="ja-JP" dirty="0"/>
                        <a:t>5,473</a:t>
                      </a:r>
                      <a:r>
                        <a:rPr kumimoji="1" lang="ja-JP" altLang="en-US" dirty="0"/>
                        <a:t>人</a:t>
                      </a:r>
                    </a:p>
                  </a:txBody>
                  <a:tcPr anchor="ctr"/>
                </a:tc>
                <a:tc>
                  <a:txBody>
                    <a:bodyPr/>
                    <a:lstStyle/>
                    <a:p>
                      <a:pPr algn="ctr"/>
                      <a:r>
                        <a:rPr kumimoji="1" lang="en-US" altLang="ja-JP" dirty="0"/>
                        <a:t>5,451</a:t>
                      </a:r>
                      <a:r>
                        <a:rPr kumimoji="1" lang="ja-JP" altLang="en-US" dirty="0"/>
                        <a:t>人</a:t>
                      </a:r>
                    </a:p>
                  </a:txBody>
                  <a:tcPr anchor="ctr"/>
                </a:tc>
                <a:tc>
                  <a:txBody>
                    <a:bodyPr/>
                    <a:lstStyle/>
                    <a:p>
                      <a:pPr algn="ctr"/>
                      <a:r>
                        <a:rPr kumimoji="1" lang="en-US" altLang="ja-JP" dirty="0"/>
                        <a:t>5,488</a:t>
                      </a:r>
                      <a:r>
                        <a:rPr kumimoji="1" lang="ja-JP" altLang="en-US" dirty="0"/>
                        <a:t>人</a:t>
                      </a:r>
                    </a:p>
                  </a:txBody>
                  <a:tcPr anchor="ctr"/>
                </a:tc>
                <a:tc>
                  <a:txBody>
                    <a:bodyPr/>
                    <a:lstStyle/>
                    <a:p>
                      <a:pPr algn="ctr"/>
                      <a:r>
                        <a:rPr kumimoji="1" lang="en-US" altLang="ja-JP" dirty="0"/>
                        <a:t>―</a:t>
                      </a:r>
                      <a:endParaRPr kumimoji="1" lang="ja-JP" altLang="en-US" dirty="0"/>
                    </a:p>
                  </a:txBody>
                  <a:tcPr anchor="ctr"/>
                </a:tc>
                <a:extLst>
                  <a:ext uri="{0D108BD9-81ED-4DB2-BD59-A6C34878D82A}">
                    <a16:rowId xmlns:a16="http://schemas.microsoft.com/office/drawing/2014/main" val="3121903922"/>
                  </a:ext>
                </a:extLst>
              </a:tr>
              <a:tr h="282922">
                <a:tc>
                  <a:txBody>
                    <a:bodyPr/>
                    <a:lstStyle/>
                    <a:p>
                      <a:pPr algn="ctr"/>
                      <a:r>
                        <a:rPr kumimoji="1" lang="ja-JP" altLang="en-US" dirty="0"/>
                        <a:t>割合</a:t>
                      </a:r>
                    </a:p>
                  </a:txBody>
                  <a:tcPr anchor="ctr"/>
                </a:tc>
                <a:tc>
                  <a:txBody>
                    <a:bodyPr/>
                    <a:lstStyle/>
                    <a:p>
                      <a:pPr algn="ctr"/>
                      <a:r>
                        <a:rPr kumimoji="1" lang="en-US" altLang="ja-JP" dirty="0"/>
                        <a:t>0.39</a:t>
                      </a:r>
                      <a:r>
                        <a:rPr kumimoji="1" lang="ja-JP" altLang="en-US" dirty="0"/>
                        <a:t>％</a:t>
                      </a:r>
                    </a:p>
                  </a:txBody>
                  <a:tcPr anchor="ctr"/>
                </a:tc>
                <a:tc>
                  <a:txBody>
                    <a:bodyPr/>
                    <a:lstStyle/>
                    <a:p>
                      <a:pPr algn="ctr"/>
                      <a:r>
                        <a:rPr kumimoji="1" lang="en-US" altLang="ja-JP" dirty="0"/>
                        <a:t>0.41</a:t>
                      </a:r>
                      <a:r>
                        <a:rPr kumimoji="1" lang="ja-JP" altLang="en-US" dirty="0"/>
                        <a:t>％</a:t>
                      </a:r>
                    </a:p>
                  </a:txBody>
                  <a:tcPr anchor="ctr"/>
                </a:tc>
                <a:tc>
                  <a:txBody>
                    <a:bodyPr/>
                    <a:lstStyle/>
                    <a:p>
                      <a:pPr algn="ctr"/>
                      <a:r>
                        <a:rPr kumimoji="1" lang="en-US" altLang="ja-JP" dirty="0"/>
                        <a:t>0.42</a:t>
                      </a:r>
                      <a:r>
                        <a:rPr kumimoji="1" lang="ja-JP" altLang="en-US" dirty="0"/>
                        <a:t>％</a:t>
                      </a:r>
                    </a:p>
                  </a:txBody>
                  <a:tcPr anchor="ctr"/>
                </a:tc>
                <a:tc>
                  <a:txBody>
                    <a:bodyPr/>
                    <a:lstStyle/>
                    <a:p>
                      <a:pPr algn="ctr"/>
                      <a:r>
                        <a:rPr kumimoji="1" lang="en-US" altLang="ja-JP" dirty="0"/>
                        <a:t>0.44</a:t>
                      </a:r>
                      <a:r>
                        <a:rPr kumimoji="1" lang="ja-JP" altLang="en-US" dirty="0"/>
                        <a:t>％</a:t>
                      </a:r>
                    </a:p>
                  </a:txBody>
                  <a:tcPr anchor="ctr"/>
                </a:tc>
                <a:tc>
                  <a:txBody>
                    <a:bodyPr/>
                    <a:lstStyle/>
                    <a:p>
                      <a:pPr algn="ctr"/>
                      <a:r>
                        <a:rPr kumimoji="1" lang="en-US" altLang="ja-JP" dirty="0"/>
                        <a:t>―</a:t>
                      </a:r>
                      <a:endParaRPr kumimoji="1" lang="ja-JP" altLang="en-US" dirty="0"/>
                    </a:p>
                  </a:txBody>
                  <a:tcPr anchor="ctr"/>
                </a:tc>
                <a:extLst>
                  <a:ext uri="{0D108BD9-81ED-4DB2-BD59-A6C34878D82A}">
                    <a16:rowId xmlns:a16="http://schemas.microsoft.com/office/drawing/2014/main" val="2667030114"/>
                  </a:ext>
                </a:extLst>
              </a:tr>
            </a:tbl>
          </a:graphicData>
        </a:graphic>
      </p:graphicFrame>
      <p:sp>
        <p:nvSpPr>
          <p:cNvPr id="8" name="タイトル 6">
            <a:extLst>
              <a:ext uri="{FF2B5EF4-FFF2-40B4-BE49-F238E27FC236}">
                <a16:creationId xmlns:a16="http://schemas.microsoft.com/office/drawing/2014/main" id="{B5B914BB-3501-4DD0-B5E3-C9D6213FBA95}"/>
              </a:ext>
            </a:extLst>
          </p:cNvPr>
          <p:cNvSpPr txBox="1">
            <a:spLocks/>
          </p:cNvSpPr>
          <p:nvPr/>
        </p:nvSpPr>
        <p:spPr>
          <a:xfrm>
            <a:off x="3411456" y="5817940"/>
            <a:ext cx="7858370" cy="365125"/>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600" b="1" dirty="0"/>
              <a:t>　　　　　　　　　　　　　　　　　　　　　　　　　　　　　　　（県ＨＰより）</a:t>
            </a:r>
          </a:p>
        </p:txBody>
      </p:sp>
    </p:spTree>
    <p:extLst>
      <p:ext uri="{BB962C8B-B14F-4D97-AF65-F5344CB8AC3E}">
        <p14:creationId xmlns:p14="http://schemas.microsoft.com/office/powerpoint/2010/main" val="10240072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B4C2412-35A0-4423-B0DA-032ED043DB61}"/>
              </a:ext>
            </a:extLst>
          </p:cNvPr>
          <p:cNvSpPr>
            <a:spLocks noGrp="1"/>
          </p:cNvSpPr>
          <p:nvPr>
            <p:ph type="sldNum" sz="quarter" idx="12"/>
          </p:nvPr>
        </p:nvSpPr>
        <p:spPr/>
        <p:txBody>
          <a:bodyPr/>
          <a:lstStyle/>
          <a:p>
            <a:fld id="{5B9893F7-A7B9-4B36-98F8-1FE6E129BD48}" type="slidenum">
              <a:rPr kumimoji="1" lang="ja-JP" altLang="en-US" sz="2000" smtClean="0"/>
              <a:t>11</a:t>
            </a:fld>
            <a:endParaRPr kumimoji="1" lang="ja-JP" altLang="en-US" sz="2000" dirty="0"/>
          </a:p>
        </p:txBody>
      </p:sp>
      <p:sp>
        <p:nvSpPr>
          <p:cNvPr id="5" name="タイトル 4">
            <a:extLst>
              <a:ext uri="{FF2B5EF4-FFF2-40B4-BE49-F238E27FC236}">
                <a16:creationId xmlns:a16="http://schemas.microsoft.com/office/drawing/2014/main" id="{CB3FED7C-65F0-4375-997A-BB2C27F32671}"/>
              </a:ext>
            </a:extLst>
          </p:cNvPr>
          <p:cNvSpPr>
            <a:spLocks noGrp="1"/>
          </p:cNvSpPr>
          <p:nvPr>
            <p:ph type="title"/>
          </p:nvPr>
        </p:nvSpPr>
        <p:spPr>
          <a:xfrm>
            <a:off x="838200" y="365126"/>
            <a:ext cx="10515600" cy="1396370"/>
          </a:xfrm>
        </p:spPr>
        <p:txBody>
          <a:bodyPr>
            <a:normAutofit/>
          </a:bodyPr>
          <a:lstStyle/>
          <a:p>
            <a:r>
              <a:rPr lang="ja-JP" altLang="en-US" sz="2200" dirty="0">
                <a:solidFill>
                  <a:prstClr val="black"/>
                </a:solidFill>
              </a:rPr>
              <a:t>（４）特定健康診査（特定健診）の受診状況</a:t>
            </a:r>
            <a:br>
              <a:rPr lang="en-US" altLang="ja-JP" dirty="0">
                <a:solidFill>
                  <a:prstClr val="black"/>
                </a:solidFill>
              </a:rPr>
            </a:br>
            <a:r>
              <a:rPr lang="ja-JP" altLang="en-US" sz="2000" dirty="0">
                <a:solidFill>
                  <a:prstClr val="black"/>
                </a:solidFill>
              </a:rPr>
              <a:t>　令和２年度は新型コロナウイルスの影響により受診率が大幅</a:t>
            </a:r>
            <a:r>
              <a:rPr lang="ja-JP" altLang="en-US" sz="2000">
                <a:solidFill>
                  <a:prstClr val="black"/>
                </a:solidFill>
              </a:rPr>
              <a:t>に下がりました。その後</a:t>
            </a:r>
            <a:r>
              <a:rPr lang="ja-JP" altLang="en-US" sz="2000" dirty="0">
                <a:solidFill>
                  <a:prstClr val="black"/>
                </a:solidFill>
              </a:rPr>
              <a:t>、受診率は上昇し、影響前の数値に戻りつつありますが、計画目標受診率（６０％）は達成できなかったことから、引き続き受診率向上の取り組みが必要になります。</a:t>
            </a:r>
            <a:endParaRPr lang="ja-JP" altLang="en-US" dirty="0"/>
          </a:p>
        </p:txBody>
      </p:sp>
      <p:graphicFrame>
        <p:nvGraphicFramePr>
          <p:cNvPr id="15" name="コンテンツ プレースホルダー 14">
            <a:extLst>
              <a:ext uri="{FF2B5EF4-FFF2-40B4-BE49-F238E27FC236}">
                <a16:creationId xmlns:a16="http://schemas.microsoft.com/office/drawing/2014/main" id="{D6C154A2-3E79-4EFF-88E3-657443B5490A}"/>
              </a:ext>
            </a:extLst>
          </p:cNvPr>
          <p:cNvGraphicFramePr>
            <a:graphicFrameLocks noGrp="1"/>
          </p:cNvGraphicFramePr>
          <p:nvPr>
            <p:ph idx="1"/>
            <p:extLst>
              <p:ext uri="{D42A27DB-BD31-4B8C-83A1-F6EECF244321}">
                <p14:modId xmlns:p14="http://schemas.microsoft.com/office/powerpoint/2010/main" val="3790089048"/>
              </p:ext>
            </p:extLst>
          </p:nvPr>
        </p:nvGraphicFramePr>
        <p:xfrm>
          <a:off x="838200" y="1761496"/>
          <a:ext cx="10515600" cy="1630680"/>
        </p:xfrm>
        <a:graphic>
          <a:graphicData uri="http://schemas.openxmlformats.org/drawingml/2006/table">
            <a:tbl>
              <a:tblPr firstRow="1" firstCol="1" bandRow="1">
                <a:tableStyleId>{7DF18680-E054-41AD-8BC1-D1AEF772440D}</a:tableStyleId>
              </a:tblPr>
              <a:tblGrid>
                <a:gridCol w="1752600">
                  <a:extLst>
                    <a:ext uri="{9D8B030D-6E8A-4147-A177-3AD203B41FA5}">
                      <a16:colId xmlns:a16="http://schemas.microsoft.com/office/drawing/2014/main" val="2435635125"/>
                    </a:ext>
                  </a:extLst>
                </a:gridCol>
                <a:gridCol w="1752600">
                  <a:extLst>
                    <a:ext uri="{9D8B030D-6E8A-4147-A177-3AD203B41FA5}">
                      <a16:colId xmlns:a16="http://schemas.microsoft.com/office/drawing/2014/main" val="757311080"/>
                    </a:ext>
                  </a:extLst>
                </a:gridCol>
                <a:gridCol w="1752600">
                  <a:extLst>
                    <a:ext uri="{9D8B030D-6E8A-4147-A177-3AD203B41FA5}">
                      <a16:colId xmlns:a16="http://schemas.microsoft.com/office/drawing/2014/main" val="2798872905"/>
                    </a:ext>
                  </a:extLst>
                </a:gridCol>
                <a:gridCol w="1752600">
                  <a:extLst>
                    <a:ext uri="{9D8B030D-6E8A-4147-A177-3AD203B41FA5}">
                      <a16:colId xmlns:a16="http://schemas.microsoft.com/office/drawing/2014/main" val="1934392000"/>
                    </a:ext>
                  </a:extLst>
                </a:gridCol>
                <a:gridCol w="1752600">
                  <a:extLst>
                    <a:ext uri="{9D8B030D-6E8A-4147-A177-3AD203B41FA5}">
                      <a16:colId xmlns:a16="http://schemas.microsoft.com/office/drawing/2014/main" val="1046289944"/>
                    </a:ext>
                  </a:extLst>
                </a:gridCol>
                <a:gridCol w="1752600">
                  <a:extLst>
                    <a:ext uri="{9D8B030D-6E8A-4147-A177-3AD203B41FA5}">
                      <a16:colId xmlns:a16="http://schemas.microsoft.com/office/drawing/2014/main" val="980803637"/>
                    </a:ext>
                  </a:extLst>
                </a:gridCol>
              </a:tblGrid>
              <a:tr h="370840">
                <a:tc>
                  <a:txBody>
                    <a:bodyPr/>
                    <a:lstStyle/>
                    <a:p>
                      <a:pPr algn="ctr"/>
                      <a:r>
                        <a:rPr kumimoji="1" lang="ja-JP" altLang="en-US" dirty="0"/>
                        <a:t>白井市</a:t>
                      </a:r>
                      <a:endParaRPr kumimoji="1" lang="en-US" altLang="ja-JP" dirty="0"/>
                    </a:p>
                  </a:txBody>
                  <a:tcPr anchor="ctr"/>
                </a:tc>
                <a:tc>
                  <a:txBody>
                    <a:bodyPr/>
                    <a:lstStyle/>
                    <a:p>
                      <a:pPr algn="ctr"/>
                      <a:r>
                        <a:rPr kumimoji="1" lang="ja-JP" altLang="en-US" sz="1400" dirty="0"/>
                        <a:t>平成３１</a:t>
                      </a:r>
                      <a:endParaRPr kumimoji="1" lang="en-US" altLang="ja-JP" sz="1400" dirty="0"/>
                    </a:p>
                    <a:p>
                      <a:pPr algn="ctr"/>
                      <a:r>
                        <a:rPr kumimoji="1" lang="ja-JP" altLang="en-US" sz="1400" dirty="0"/>
                        <a:t>（令和元）年度</a:t>
                      </a:r>
                    </a:p>
                  </a:txBody>
                  <a:tcPr/>
                </a:tc>
                <a:tc>
                  <a:txBody>
                    <a:bodyPr/>
                    <a:lstStyle/>
                    <a:p>
                      <a:pPr algn="ctr"/>
                      <a:r>
                        <a:rPr kumimoji="1" lang="ja-JP" altLang="en-US" sz="1400" dirty="0"/>
                        <a:t>令和２年度</a:t>
                      </a:r>
                    </a:p>
                  </a:txBody>
                  <a:tcPr anchor="ctr"/>
                </a:tc>
                <a:tc>
                  <a:txBody>
                    <a:bodyPr/>
                    <a:lstStyle/>
                    <a:p>
                      <a:pPr algn="ctr"/>
                      <a:r>
                        <a:rPr kumimoji="1" lang="ja-JP" altLang="en-US" sz="1400" dirty="0"/>
                        <a:t>令和３年度</a:t>
                      </a:r>
                    </a:p>
                  </a:txBody>
                  <a:tcPr anchor="ctr"/>
                </a:tc>
                <a:tc>
                  <a:txBody>
                    <a:bodyPr/>
                    <a:lstStyle/>
                    <a:p>
                      <a:pPr algn="ctr"/>
                      <a:r>
                        <a:rPr kumimoji="1" lang="ja-JP" altLang="en-US" sz="1400" dirty="0"/>
                        <a:t>令和４年度</a:t>
                      </a:r>
                    </a:p>
                  </a:txBody>
                  <a:tcPr anchor="ctr"/>
                </a:tc>
                <a:tc>
                  <a:txBody>
                    <a:bodyPr/>
                    <a:lstStyle/>
                    <a:p>
                      <a:pPr algn="ctr"/>
                      <a:r>
                        <a:rPr kumimoji="1" lang="ja-JP" altLang="en-US" sz="1400" dirty="0"/>
                        <a:t>令和５年度</a:t>
                      </a:r>
                    </a:p>
                  </a:txBody>
                  <a:tcPr anchor="ctr"/>
                </a:tc>
                <a:extLst>
                  <a:ext uri="{0D108BD9-81ED-4DB2-BD59-A6C34878D82A}">
                    <a16:rowId xmlns:a16="http://schemas.microsoft.com/office/drawing/2014/main" val="2773066457"/>
                  </a:ext>
                </a:extLst>
              </a:tr>
              <a:tr h="370840">
                <a:tc>
                  <a:txBody>
                    <a:bodyPr/>
                    <a:lstStyle/>
                    <a:p>
                      <a:pPr algn="ctr"/>
                      <a:r>
                        <a:rPr kumimoji="1" lang="ja-JP" altLang="en-US" dirty="0"/>
                        <a:t>対象者</a:t>
                      </a:r>
                    </a:p>
                  </a:txBody>
                  <a:tcPr anchor="ctr"/>
                </a:tc>
                <a:tc>
                  <a:txBody>
                    <a:bodyPr/>
                    <a:lstStyle/>
                    <a:p>
                      <a:pPr algn="r"/>
                      <a:r>
                        <a:rPr kumimoji="1" lang="en-US" altLang="ja-JP" dirty="0"/>
                        <a:t>9,317</a:t>
                      </a:r>
                      <a:r>
                        <a:rPr kumimoji="1" lang="ja-JP" altLang="en-US" dirty="0"/>
                        <a:t>人</a:t>
                      </a:r>
                    </a:p>
                  </a:txBody>
                  <a:tcPr/>
                </a:tc>
                <a:tc>
                  <a:txBody>
                    <a:bodyPr/>
                    <a:lstStyle/>
                    <a:p>
                      <a:pPr algn="r"/>
                      <a:r>
                        <a:rPr kumimoji="1" lang="en-US" altLang="ja-JP" dirty="0"/>
                        <a:t>9,235</a:t>
                      </a:r>
                      <a:r>
                        <a:rPr kumimoji="1" lang="ja-JP" altLang="en-US" dirty="0"/>
                        <a:t>人</a:t>
                      </a:r>
                    </a:p>
                  </a:txBody>
                  <a:tcPr/>
                </a:tc>
                <a:tc>
                  <a:txBody>
                    <a:bodyPr/>
                    <a:lstStyle/>
                    <a:p>
                      <a:pPr algn="r"/>
                      <a:r>
                        <a:rPr kumimoji="1" lang="en-US" altLang="ja-JP" dirty="0"/>
                        <a:t>8,966</a:t>
                      </a:r>
                      <a:r>
                        <a:rPr kumimoji="1" lang="ja-JP" altLang="en-US" dirty="0"/>
                        <a:t>人</a:t>
                      </a:r>
                    </a:p>
                  </a:txBody>
                  <a:tcPr anchor="ctr"/>
                </a:tc>
                <a:tc>
                  <a:txBody>
                    <a:bodyPr/>
                    <a:lstStyle/>
                    <a:p>
                      <a:pPr algn="r"/>
                      <a:r>
                        <a:rPr kumimoji="1" lang="en-US" altLang="ja-JP" dirty="0"/>
                        <a:t>8,390</a:t>
                      </a:r>
                      <a:r>
                        <a:rPr kumimoji="1" lang="ja-JP" altLang="en-US" dirty="0"/>
                        <a:t>人</a:t>
                      </a:r>
                    </a:p>
                  </a:txBody>
                  <a:tcPr/>
                </a:tc>
                <a:tc>
                  <a:txBody>
                    <a:bodyPr/>
                    <a:lstStyle/>
                    <a:p>
                      <a:pPr algn="r"/>
                      <a:r>
                        <a:rPr kumimoji="1" lang="en-US" altLang="ja-JP" dirty="0"/>
                        <a:t>8,053</a:t>
                      </a:r>
                      <a:r>
                        <a:rPr kumimoji="1" lang="ja-JP" altLang="en-US" dirty="0"/>
                        <a:t>人</a:t>
                      </a:r>
                    </a:p>
                  </a:txBody>
                  <a:tcPr/>
                </a:tc>
                <a:extLst>
                  <a:ext uri="{0D108BD9-81ED-4DB2-BD59-A6C34878D82A}">
                    <a16:rowId xmlns:a16="http://schemas.microsoft.com/office/drawing/2014/main" val="2683514233"/>
                  </a:ext>
                </a:extLst>
              </a:tr>
              <a:tr h="370840">
                <a:tc>
                  <a:txBody>
                    <a:bodyPr/>
                    <a:lstStyle/>
                    <a:p>
                      <a:pPr algn="ctr"/>
                      <a:r>
                        <a:rPr kumimoji="1" lang="ja-JP" altLang="en-US" dirty="0"/>
                        <a:t>受診者</a:t>
                      </a:r>
                    </a:p>
                  </a:txBody>
                  <a:tcPr anchor="ctr"/>
                </a:tc>
                <a:tc>
                  <a:txBody>
                    <a:bodyPr/>
                    <a:lstStyle/>
                    <a:p>
                      <a:pPr algn="r"/>
                      <a:r>
                        <a:rPr kumimoji="1" lang="en-US" altLang="ja-JP" dirty="0"/>
                        <a:t>4,190</a:t>
                      </a:r>
                      <a:r>
                        <a:rPr kumimoji="1" lang="ja-JP" altLang="en-US" dirty="0"/>
                        <a:t>人</a:t>
                      </a:r>
                    </a:p>
                  </a:txBody>
                  <a:tcPr/>
                </a:tc>
                <a:tc>
                  <a:txBody>
                    <a:bodyPr/>
                    <a:lstStyle/>
                    <a:p>
                      <a:pPr algn="r"/>
                      <a:r>
                        <a:rPr kumimoji="1" lang="en-US" altLang="ja-JP" dirty="0"/>
                        <a:t>1,731</a:t>
                      </a:r>
                      <a:r>
                        <a:rPr kumimoji="1" lang="ja-JP" altLang="en-US" dirty="0"/>
                        <a:t>人</a:t>
                      </a:r>
                    </a:p>
                  </a:txBody>
                  <a:tcPr/>
                </a:tc>
                <a:tc>
                  <a:txBody>
                    <a:bodyPr/>
                    <a:lstStyle/>
                    <a:p>
                      <a:pPr algn="r"/>
                      <a:r>
                        <a:rPr kumimoji="1" lang="en-US" altLang="ja-JP" dirty="0"/>
                        <a:t>3,574</a:t>
                      </a:r>
                      <a:r>
                        <a:rPr kumimoji="1" lang="ja-JP" altLang="en-US" dirty="0"/>
                        <a:t>人</a:t>
                      </a:r>
                    </a:p>
                  </a:txBody>
                  <a:tcPr anchor="ctr"/>
                </a:tc>
                <a:tc>
                  <a:txBody>
                    <a:bodyPr/>
                    <a:lstStyle/>
                    <a:p>
                      <a:pPr algn="r"/>
                      <a:r>
                        <a:rPr kumimoji="1" lang="en-US" altLang="ja-JP" dirty="0"/>
                        <a:t>3,609</a:t>
                      </a:r>
                      <a:r>
                        <a:rPr kumimoji="1" lang="ja-JP" altLang="en-US" dirty="0"/>
                        <a:t>人</a:t>
                      </a:r>
                    </a:p>
                  </a:txBody>
                  <a:tcPr/>
                </a:tc>
                <a:tc>
                  <a:txBody>
                    <a:bodyPr/>
                    <a:lstStyle/>
                    <a:p>
                      <a:pPr algn="r"/>
                      <a:r>
                        <a:rPr kumimoji="1" lang="en-US" altLang="ja-JP" dirty="0"/>
                        <a:t>3,709</a:t>
                      </a:r>
                      <a:r>
                        <a:rPr kumimoji="1" lang="ja-JP" altLang="en-US" dirty="0"/>
                        <a:t>人</a:t>
                      </a:r>
                    </a:p>
                  </a:txBody>
                  <a:tcPr/>
                </a:tc>
                <a:extLst>
                  <a:ext uri="{0D108BD9-81ED-4DB2-BD59-A6C34878D82A}">
                    <a16:rowId xmlns:a16="http://schemas.microsoft.com/office/drawing/2014/main" val="2073888700"/>
                  </a:ext>
                </a:extLst>
              </a:tr>
              <a:tr h="370840">
                <a:tc>
                  <a:txBody>
                    <a:bodyPr/>
                    <a:lstStyle/>
                    <a:p>
                      <a:pPr algn="ctr"/>
                      <a:r>
                        <a:rPr kumimoji="1" lang="ja-JP" altLang="en-US" dirty="0"/>
                        <a:t>受診率</a:t>
                      </a:r>
                    </a:p>
                  </a:txBody>
                  <a:tcPr anchor="ctr"/>
                </a:tc>
                <a:tc>
                  <a:txBody>
                    <a:bodyPr/>
                    <a:lstStyle/>
                    <a:p>
                      <a:pPr algn="r"/>
                      <a:r>
                        <a:rPr kumimoji="1" lang="en-US" altLang="ja-JP" dirty="0"/>
                        <a:t>45.0</a:t>
                      </a:r>
                      <a:r>
                        <a:rPr kumimoji="1" lang="ja-JP" altLang="en-US" dirty="0"/>
                        <a:t>％</a:t>
                      </a:r>
                    </a:p>
                  </a:txBody>
                  <a:tcPr/>
                </a:tc>
                <a:tc>
                  <a:txBody>
                    <a:bodyPr/>
                    <a:lstStyle/>
                    <a:p>
                      <a:pPr algn="r"/>
                      <a:r>
                        <a:rPr kumimoji="1" lang="en-US" altLang="ja-JP" dirty="0"/>
                        <a:t>18.7</a:t>
                      </a:r>
                      <a:r>
                        <a:rPr kumimoji="1" lang="ja-JP" altLang="en-US" dirty="0"/>
                        <a:t>％</a:t>
                      </a:r>
                    </a:p>
                  </a:txBody>
                  <a:tcPr/>
                </a:tc>
                <a:tc>
                  <a:txBody>
                    <a:bodyPr/>
                    <a:lstStyle/>
                    <a:p>
                      <a:pPr algn="r"/>
                      <a:r>
                        <a:rPr kumimoji="1" lang="en-US" altLang="ja-JP" dirty="0"/>
                        <a:t>39.9</a:t>
                      </a:r>
                      <a:r>
                        <a:rPr kumimoji="1" lang="ja-JP" altLang="en-US" dirty="0"/>
                        <a:t>％</a:t>
                      </a:r>
                    </a:p>
                  </a:txBody>
                  <a:tcPr anchor="ctr"/>
                </a:tc>
                <a:tc>
                  <a:txBody>
                    <a:bodyPr/>
                    <a:lstStyle/>
                    <a:p>
                      <a:pPr algn="r"/>
                      <a:r>
                        <a:rPr kumimoji="1" lang="en-US" altLang="ja-JP" dirty="0"/>
                        <a:t>43.0</a:t>
                      </a:r>
                      <a:r>
                        <a:rPr kumimoji="1" lang="ja-JP" altLang="en-US" dirty="0"/>
                        <a:t>％</a:t>
                      </a:r>
                    </a:p>
                  </a:txBody>
                  <a:tcPr/>
                </a:tc>
                <a:tc>
                  <a:txBody>
                    <a:bodyPr/>
                    <a:lstStyle/>
                    <a:p>
                      <a:pPr algn="r"/>
                      <a:r>
                        <a:rPr kumimoji="1" lang="en-US" altLang="ja-JP" dirty="0"/>
                        <a:t>46.1</a:t>
                      </a:r>
                      <a:r>
                        <a:rPr kumimoji="1" lang="ja-JP" altLang="en-US" dirty="0"/>
                        <a:t>％</a:t>
                      </a:r>
                    </a:p>
                  </a:txBody>
                  <a:tcPr/>
                </a:tc>
                <a:extLst>
                  <a:ext uri="{0D108BD9-81ED-4DB2-BD59-A6C34878D82A}">
                    <a16:rowId xmlns:a16="http://schemas.microsoft.com/office/drawing/2014/main" val="3454366869"/>
                  </a:ext>
                </a:extLst>
              </a:tr>
            </a:tbl>
          </a:graphicData>
        </a:graphic>
      </p:graphicFrame>
      <p:graphicFrame>
        <p:nvGraphicFramePr>
          <p:cNvPr id="16" name="表 15">
            <a:extLst>
              <a:ext uri="{FF2B5EF4-FFF2-40B4-BE49-F238E27FC236}">
                <a16:creationId xmlns:a16="http://schemas.microsoft.com/office/drawing/2014/main" id="{DFA0E0E9-0E86-48B7-B12D-A105B9377D76}"/>
              </a:ext>
            </a:extLst>
          </p:cNvPr>
          <p:cNvGraphicFramePr>
            <a:graphicFrameLocks noGrp="1"/>
          </p:cNvGraphicFramePr>
          <p:nvPr>
            <p:extLst>
              <p:ext uri="{D42A27DB-BD31-4B8C-83A1-F6EECF244321}">
                <p14:modId xmlns:p14="http://schemas.microsoft.com/office/powerpoint/2010/main" val="4069503229"/>
              </p:ext>
            </p:extLst>
          </p:nvPr>
        </p:nvGraphicFramePr>
        <p:xfrm>
          <a:off x="838200" y="4353544"/>
          <a:ext cx="10515600" cy="1746398"/>
        </p:xfrm>
        <a:graphic>
          <a:graphicData uri="http://schemas.openxmlformats.org/drawingml/2006/table">
            <a:tbl>
              <a:tblPr firstRow="1" firstCol="1" bandRow="1">
                <a:tableStyleId>{7DF18680-E054-41AD-8BC1-D1AEF772440D}</a:tableStyleId>
              </a:tblPr>
              <a:tblGrid>
                <a:gridCol w="1752600">
                  <a:extLst>
                    <a:ext uri="{9D8B030D-6E8A-4147-A177-3AD203B41FA5}">
                      <a16:colId xmlns:a16="http://schemas.microsoft.com/office/drawing/2014/main" val="2436519769"/>
                    </a:ext>
                  </a:extLst>
                </a:gridCol>
                <a:gridCol w="1752600">
                  <a:extLst>
                    <a:ext uri="{9D8B030D-6E8A-4147-A177-3AD203B41FA5}">
                      <a16:colId xmlns:a16="http://schemas.microsoft.com/office/drawing/2014/main" val="1680350238"/>
                    </a:ext>
                  </a:extLst>
                </a:gridCol>
                <a:gridCol w="1752600">
                  <a:extLst>
                    <a:ext uri="{9D8B030D-6E8A-4147-A177-3AD203B41FA5}">
                      <a16:colId xmlns:a16="http://schemas.microsoft.com/office/drawing/2014/main" val="2977575779"/>
                    </a:ext>
                  </a:extLst>
                </a:gridCol>
                <a:gridCol w="1752600">
                  <a:extLst>
                    <a:ext uri="{9D8B030D-6E8A-4147-A177-3AD203B41FA5}">
                      <a16:colId xmlns:a16="http://schemas.microsoft.com/office/drawing/2014/main" val="3647513250"/>
                    </a:ext>
                  </a:extLst>
                </a:gridCol>
                <a:gridCol w="1752600">
                  <a:extLst>
                    <a:ext uri="{9D8B030D-6E8A-4147-A177-3AD203B41FA5}">
                      <a16:colId xmlns:a16="http://schemas.microsoft.com/office/drawing/2014/main" val="2942361445"/>
                    </a:ext>
                  </a:extLst>
                </a:gridCol>
                <a:gridCol w="1752600">
                  <a:extLst>
                    <a:ext uri="{9D8B030D-6E8A-4147-A177-3AD203B41FA5}">
                      <a16:colId xmlns:a16="http://schemas.microsoft.com/office/drawing/2014/main" val="3247902177"/>
                    </a:ext>
                  </a:extLst>
                </a:gridCol>
              </a:tblGrid>
              <a:tr h="431239">
                <a:tc>
                  <a:txBody>
                    <a:bodyPr/>
                    <a:lstStyle/>
                    <a:p>
                      <a:pPr algn="ctr"/>
                      <a:r>
                        <a:rPr kumimoji="1" lang="ja-JP" altLang="en-US" dirty="0"/>
                        <a:t>千葉県</a:t>
                      </a:r>
                    </a:p>
                  </a:txBody>
                  <a:tcPr anchor="ctr"/>
                </a:tc>
                <a:tc>
                  <a:txBody>
                    <a:bodyPr/>
                    <a:lstStyle/>
                    <a:p>
                      <a:pPr algn="ctr"/>
                      <a:r>
                        <a:rPr kumimoji="1" lang="ja-JP" altLang="en-US" sz="1400" dirty="0"/>
                        <a:t>平成３１</a:t>
                      </a:r>
                      <a:endParaRPr kumimoji="1" lang="en-US" altLang="ja-JP" sz="1400" dirty="0"/>
                    </a:p>
                    <a:p>
                      <a:pPr algn="ctr"/>
                      <a:r>
                        <a:rPr kumimoji="1" lang="ja-JP" altLang="en-US" sz="1400" dirty="0"/>
                        <a:t>（令和元）年度</a:t>
                      </a:r>
                    </a:p>
                  </a:txBody>
                  <a:tcPr anchor="ctr"/>
                </a:tc>
                <a:tc>
                  <a:txBody>
                    <a:bodyPr/>
                    <a:lstStyle/>
                    <a:p>
                      <a:pPr algn="ctr"/>
                      <a:r>
                        <a:rPr kumimoji="1" lang="ja-JP" altLang="en-US" sz="1400" dirty="0"/>
                        <a:t>令和２年度</a:t>
                      </a:r>
                    </a:p>
                  </a:txBody>
                  <a:tcPr anchor="ctr"/>
                </a:tc>
                <a:tc>
                  <a:txBody>
                    <a:bodyPr/>
                    <a:lstStyle/>
                    <a:p>
                      <a:pPr algn="ctr"/>
                      <a:r>
                        <a:rPr kumimoji="1" lang="ja-JP" altLang="en-US" sz="1400" dirty="0"/>
                        <a:t>令和３年度</a:t>
                      </a:r>
                    </a:p>
                  </a:txBody>
                  <a:tcPr anchor="ctr"/>
                </a:tc>
                <a:tc>
                  <a:txBody>
                    <a:bodyPr/>
                    <a:lstStyle/>
                    <a:p>
                      <a:pPr algn="ctr"/>
                      <a:r>
                        <a:rPr kumimoji="1" lang="ja-JP" altLang="en-US" sz="1400" dirty="0"/>
                        <a:t>令和４年度</a:t>
                      </a:r>
                    </a:p>
                  </a:txBody>
                  <a:tcPr anchor="ctr"/>
                </a:tc>
                <a:tc>
                  <a:txBody>
                    <a:bodyPr/>
                    <a:lstStyle/>
                    <a:p>
                      <a:pPr algn="ctr"/>
                      <a:r>
                        <a:rPr kumimoji="1" lang="ja-JP" altLang="en-US" sz="1400" dirty="0"/>
                        <a:t>令和５年度</a:t>
                      </a:r>
                    </a:p>
                  </a:txBody>
                  <a:tcPr anchor="ctr"/>
                </a:tc>
                <a:extLst>
                  <a:ext uri="{0D108BD9-81ED-4DB2-BD59-A6C34878D82A}">
                    <a16:rowId xmlns:a16="http://schemas.microsoft.com/office/drawing/2014/main" val="702039974"/>
                  </a:ext>
                </a:extLst>
              </a:tr>
              <a:tr h="431239">
                <a:tc>
                  <a:txBody>
                    <a:bodyPr/>
                    <a:lstStyle/>
                    <a:p>
                      <a:pPr algn="ctr"/>
                      <a:r>
                        <a:rPr kumimoji="1" lang="ja-JP" altLang="en-US" dirty="0"/>
                        <a:t>対象者</a:t>
                      </a:r>
                    </a:p>
                  </a:txBody>
                  <a:tcPr anchor="ctr"/>
                </a:tc>
                <a:tc>
                  <a:txBody>
                    <a:bodyPr/>
                    <a:lstStyle/>
                    <a:p>
                      <a:pPr algn="r"/>
                      <a:r>
                        <a:rPr kumimoji="1" lang="en-US" altLang="ja-JP" dirty="0"/>
                        <a:t>933,309</a:t>
                      </a:r>
                      <a:r>
                        <a:rPr kumimoji="1" lang="ja-JP" altLang="en-US" dirty="0"/>
                        <a:t>人</a:t>
                      </a:r>
                    </a:p>
                  </a:txBody>
                  <a:tcPr anchor="ctr"/>
                </a:tc>
                <a:tc>
                  <a:txBody>
                    <a:bodyPr/>
                    <a:lstStyle/>
                    <a:p>
                      <a:pPr algn="r"/>
                      <a:r>
                        <a:rPr kumimoji="1" lang="en-US" altLang="ja-JP" dirty="0"/>
                        <a:t>922,065</a:t>
                      </a:r>
                      <a:r>
                        <a:rPr kumimoji="1" lang="ja-JP" altLang="en-US" dirty="0"/>
                        <a:t>人</a:t>
                      </a:r>
                    </a:p>
                  </a:txBody>
                  <a:tcPr anchor="ctr"/>
                </a:tc>
                <a:tc>
                  <a:txBody>
                    <a:bodyPr/>
                    <a:lstStyle/>
                    <a:p>
                      <a:pPr algn="r"/>
                      <a:r>
                        <a:rPr kumimoji="1" lang="en-US" altLang="ja-JP" dirty="0"/>
                        <a:t>892,988</a:t>
                      </a:r>
                      <a:r>
                        <a:rPr kumimoji="1" lang="ja-JP" altLang="en-US" dirty="0"/>
                        <a:t>人</a:t>
                      </a:r>
                    </a:p>
                  </a:txBody>
                  <a:tcPr anchor="ctr"/>
                </a:tc>
                <a:tc>
                  <a:txBody>
                    <a:bodyPr/>
                    <a:lstStyle/>
                    <a:p>
                      <a:pPr algn="r"/>
                      <a:r>
                        <a:rPr kumimoji="1" lang="en-US" altLang="ja-JP" dirty="0"/>
                        <a:t>836,148</a:t>
                      </a:r>
                      <a:r>
                        <a:rPr kumimoji="1" lang="ja-JP" altLang="en-US" dirty="0"/>
                        <a:t>人</a:t>
                      </a:r>
                    </a:p>
                  </a:txBody>
                  <a:tcPr anchor="ctr"/>
                </a:tc>
                <a:tc>
                  <a:txBody>
                    <a:bodyPr/>
                    <a:lstStyle/>
                    <a:p>
                      <a:pPr algn="r"/>
                      <a:r>
                        <a:rPr kumimoji="1" lang="en-US" altLang="ja-JP" dirty="0"/>
                        <a:t>792,992</a:t>
                      </a:r>
                      <a:r>
                        <a:rPr kumimoji="1" lang="ja-JP" altLang="en-US" dirty="0"/>
                        <a:t>人</a:t>
                      </a:r>
                    </a:p>
                  </a:txBody>
                  <a:tcPr anchor="ctr"/>
                </a:tc>
                <a:extLst>
                  <a:ext uri="{0D108BD9-81ED-4DB2-BD59-A6C34878D82A}">
                    <a16:rowId xmlns:a16="http://schemas.microsoft.com/office/drawing/2014/main" val="1785775562"/>
                  </a:ext>
                </a:extLst>
              </a:tr>
              <a:tr h="431239">
                <a:tc>
                  <a:txBody>
                    <a:bodyPr/>
                    <a:lstStyle/>
                    <a:p>
                      <a:pPr algn="ctr"/>
                      <a:r>
                        <a:rPr kumimoji="1" lang="ja-JP" altLang="en-US" dirty="0"/>
                        <a:t>受診者</a:t>
                      </a:r>
                    </a:p>
                  </a:txBody>
                  <a:tcPr anchor="ctr"/>
                </a:tc>
                <a:tc>
                  <a:txBody>
                    <a:bodyPr/>
                    <a:lstStyle/>
                    <a:p>
                      <a:pPr algn="r"/>
                      <a:r>
                        <a:rPr kumimoji="1" lang="en-US" altLang="ja-JP" dirty="0"/>
                        <a:t>381,558</a:t>
                      </a:r>
                      <a:r>
                        <a:rPr kumimoji="1" lang="ja-JP" altLang="en-US" dirty="0"/>
                        <a:t>人</a:t>
                      </a:r>
                    </a:p>
                  </a:txBody>
                  <a:tcPr anchor="ctr"/>
                </a:tc>
                <a:tc>
                  <a:txBody>
                    <a:bodyPr/>
                    <a:lstStyle/>
                    <a:p>
                      <a:pPr algn="r"/>
                      <a:r>
                        <a:rPr kumimoji="1" lang="en-US" altLang="ja-JP" dirty="0"/>
                        <a:t>304,423</a:t>
                      </a:r>
                      <a:r>
                        <a:rPr kumimoji="1" lang="ja-JP" altLang="en-US" dirty="0"/>
                        <a:t>人</a:t>
                      </a:r>
                    </a:p>
                  </a:txBody>
                  <a:tcPr anchor="ctr"/>
                </a:tc>
                <a:tc>
                  <a:txBody>
                    <a:bodyPr/>
                    <a:lstStyle/>
                    <a:p>
                      <a:pPr algn="r"/>
                      <a:r>
                        <a:rPr kumimoji="1" lang="en-US" altLang="ja-JP" dirty="0"/>
                        <a:t>326,964</a:t>
                      </a:r>
                      <a:r>
                        <a:rPr kumimoji="1" lang="ja-JP" altLang="en-US" dirty="0"/>
                        <a:t>人</a:t>
                      </a:r>
                    </a:p>
                  </a:txBody>
                  <a:tcPr anchor="ctr"/>
                </a:tc>
                <a:tc>
                  <a:txBody>
                    <a:bodyPr/>
                    <a:lstStyle/>
                    <a:p>
                      <a:pPr algn="r"/>
                      <a:r>
                        <a:rPr kumimoji="1" lang="en-US" altLang="ja-JP" dirty="0"/>
                        <a:t>318,804</a:t>
                      </a:r>
                      <a:r>
                        <a:rPr kumimoji="1" lang="ja-JP" altLang="en-US" dirty="0"/>
                        <a:t>人</a:t>
                      </a:r>
                    </a:p>
                  </a:txBody>
                  <a:tcPr anchor="ctr"/>
                </a:tc>
                <a:tc>
                  <a:txBody>
                    <a:bodyPr/>
                    <a:lstStyle/>
                    <a:p>
                      <a:pPr algn="r"/>
                      <a:r>
                        <a:rPr kumimoji="1" lang="en-US" altLang="ja-JP" dirty="0"/>
                        <a:t>307,519</a:t>
                      </a:r>
                      <a:r>
                        <a:rPr kumimoji="1" lang="ja-JP" altLang="en-US" dirty="0"/>
                        <a:t>人</a:t>
                      </a:r>
                    </a:p>
                  </a:txBody>
                  <a:tcPr anchor="ctr"/>
                </a:tc>
                <a:extLst>
                  <a:ext uri="{0D108BD9-81ED-4DB2-BD59-A6C34878D82A}">
                    <a16:rowId xmlns:a16="http://schemas.microsoft.com/office/drawing/2014/main" val="142759966"/>
                  </a:ext>
                </a:extLst>
              </a:tr>
              <a:tr h="302623">
                <a:tc>
                  <a:txBody>
                    <a:bodyPr/>
                    <a:lstStyle/>
                    <a:p>
                      <a:pPr algn="ctr"/>
                      <a:r>
                        <a:rPr kumimoji="1" lang="ja-JP" altLang="en-US" dirty="0"/>
                        <a:t>受診率</a:t>
                      </a:r>
                    </a:p>
                  </a:txBody>
                  <a:tcPr anchor="ctr"/>
                </a:tc>
                <a:tc>
                  <a:txBody>
                    <a:bodyPr/>
                    <a:lstStyle/>
                    <a:p>
                      <a:pPr algn="r"/>
                      <a:r>
                        <a:rPr kumimoji="1" lang="en-US" altLang="ja-JP" dirty="0"/>
                        <a:t>40.9</a:t>
                      </a:r>
                      <a:r>
                        <a:rPr kumimoji="1" lang="ja-JP" altLang="en-US" dirty="0"/>
                        <a:t>％</a:t>
                      </a:r>
                    </a:p>
                  </a:txBody>
                  <a:tcPr anchor="ctr"/>
                </a:tc>
                <a:tc>
                  <a:txBody>
                    <a:bodyPr/>
                    <a:lstStyle/>
                    <a:p>
                      <a:pPr algn="r"/>
                      <a:r>
                        <a:rPr kumimoji="1" lang="en-US" altLang="ja-JP" dirty="0"/>
                        <a:t>33.0</a:t>
                      </a:r>
                      <a:r>
                        <a:rPr kumimoji="1" lang="ja-JP" altLang="en-US" dirty="0"/>
                        <a:t>％</a:t>
                      </a:r>
                    </a:p>
                  </a:txBody>
                  <a:tcPr anchor="ctr"/>
                </a:tc>
                <a:tc>
                  <a:txBody>
                    <a:bodyPr/>
                    <a:lstStyle/>
                    <a:p>
                      <a:pPr algn="r"/>
                      <a:r>
                        <a:rPr kumimoji="1" lang="en-US" altLang="ja-JP" dirty="0"/>
                        <a:t>36.6</a:t>
                      </a:r>
                      <a:r>
                        <a:rPr kumimoji="1" lang="ja-JP" altLang="en-US" dirty="0"/>
                        <a:t>％</a:t>
                      </a:r>
                    </a:p>
                  </a:txBody>
                  <a:tcPr anchor="ctr"/>
                </a:tc>
                <a:tc>
                  <a:txBody>
                    <a:bodyPr/>
                    <a:lstStyle/>
                    <a:p>
                      <a:pPr algn="r"/>
                      <a:r>
                        <a:rPr kumimoji="1" lang="en-US" altLang="ja-JP" dirty="0"/>
                        <a:t>38.1</a:t>
                      </a:r>
                      <a:r>
                        <a:rPr kumimoji="1" lang="ja-JP" altLang="en-US" dirty="0"/>
                        <a:t>％</a:t>
                      </a:r>
                    </a:p>
                  </a:txBody>
                  <a:tcPr anchor="ctr"/>
                </a:tc>
                <a:tc>
                  <a:txBody>
                    <a:bodyPr/>
                    <a:lstStyle/>
                    <a:p>
                      <a:pPr algn="r"/>
                      <a:r>
                        <a:rPr kumimoji="1" lang="en-US" altLang="ja-JP" dirty="0"/>
                        <a:t>38.8</a:t>
                      </a:r>
                      <a:r>
                        <a:rPr kumimoji="1" lang="ja-JP" altLang="en-US" dirty="0"/>
                        <a:t>％</a:t>
                      </a:r>
                    </a:p>
                  </a:txBody>
                  <a:tcPr anchor="ctr"/>
                </a:tc>
                <a:extLst>
                  <a:ext uri="{0D108BD9-81ED-4DB2-BD59-A6C34878D82A}">
                    <a16:rowId xmlns:a16="http://schemas.microsoft.com/office/drawing/2014/main" val="2923229622"/>
                  </a:ext>
                </a:extLst>
              </a:tr>
            </a:tbl>
          </a:graphicData>
        </a:graphic>
      </p:graphicFrame>
      <p:sp>
        <p:nvSpPr>
          <p:cNvPr id="17" name="タイトル 6">
            <a:extLst>
              <a:ext uri="{FF2B5EF4-FFF2-40B4-BE49-F238E27FC236}">
                <a16:creationId xmlns:a16="http://schemas.microsoft.com/office/drawing/2014/main" id="{E90044D5-91ED-46CA-BEB8-D404C1F18225}"/>
              </a:ext>
            </a:extLst>
          </p:cNvPr>
          <p:cNvSpPr txBox="1">
            <a:spLocks/>
          </p:cNvSpPr>
          <p:nvPr/>
        </p:nvSpPr>
        <p:spPr>
          <a:xfrm>
            <a:off x="3581401" y="6099942"/>
            <a:ext cx="7858370" cy="365125"/>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600" b="1" dirty="0"/>
              <a:t>　　　　　　　　　　　　　　　　　　　　　　　　　　　　　　　（県ＨＰより）</a:t>
            </a:r>
          </a:p>
        </p:txBody>
      </p:sp>
      <p:sp>
        <p:nvSpPr>
          <p:cNvPr id="18" name="正方形/長方形 17">
            <a:extLst>
              <a:ext uri="{FF2B5EF4-FFF2-40B4-BE49-F238E27FC236}">
                <a16:creationId xmlns:a16="http://schemas.microsoft.com/office/drawing/2014/main" id="{03E8948F-1FD1-49AD-AC5B-F9E14111B7D3}"/>
              </a:ext>
            </a:extLst>
          </p:cNvPr>
          <p:cNvSpPr/>
          <p:nvPr/>
        </p:nvSpPr>
        <p:spPr>
          <a:xfrm>
            <a:off x="838200" y="3390711"/>
            <a:ext cx="10515600" cy="738664"/>
          </a:xfrm>
          <a:prstGeom prst="rect">
            <a:avLst/>
          </a:prstGeom>
        </p:spPr>
        <p:txBody>
          <a:bodyPr wrap="square">
            <a:spAutoFit/>
          </a:bodyPr>
          <a:lstStyle/>
          <a:p>
            <a:r>
              <a:rPr lang="ja-JP" altLang="en-US" sz="1400" dirty="0">
                <a:solidFill>
                  <a:prstClr val="black"/>
                </a:solidFill>
              </a:rPr>
              <a:t>白井市第３期国民健康保険特定健康診査等実施計画（Ｈ</a:t>
            </a:r>
            <a:r>
              <a:rPr lang="en-US" altLang="ja-JP" sz="1400" dirty="0">
                <a:solidFill>
                  <a:prstClr val="black"/>
                </a:solidFill>
              </a:rPr>
              <a:t>30</a:t>
            </a:r>
            <a:r>
              <a:rPr lang="ja-JP" altLang="en-US" sz="1400" dirty="0">
                <a:solidFill>
                  <a:prstClr val="black"/>
                </a:solidFill>
              </a:rPr>
              <a:t>～Ｒ５）　目標受診率　６０％</a:t>
            </a:r>
            <a:endParaRPr lang="en-US" altLang="ja-JP" sz="1400" dirty="0">
              <a:solidFill>
                <a:prstClr val="black"/>
              </a:solidFill>
            </a:endParaRPr>
          </a:p>
          <a:p>
            <a:r>
              <a:rPr lang="ja-JP" altLang="en-US" sz="1400" dirty="0">
                <a:solidFill>
                  <a:prstClr val="black"/>
                </a:solidFill>
              </a:rPr>
              <a:t>白井市第４期国民健康保険特定健康診査等実施計画（Ｒ６～Ｒ１１）目標受診率　５４％</a:t>
            </a:r>
            <a:endParaRPr lang="en-US" altLang="ja-JP" sz="1400" dirty="0">
              <a:solidFill>
                <a:prstClr val="black"/>
              </a:solidFill>
            </a:endParaRPr>
          </a:p>
          <a:p>
            <a:r>
              <a:rPr lang="ja-JP" altLang="en-US" sz="1400" dirty="0">
                <a:solidFill>
                  <a:prstClr val="black"/>
                </a:solidFill>
              </a:rPr>
              <a:t>（Ｒ６　</a:t>
            </a:r>
            <a:r>
              <a:rPr lang="en-US" altLang="ja-JP" sz="1400" dirty="0">
                <a:solidFill>
                  <a:prstClr val="black"/>
                </a:solidFill>
              </a:rPr>
              <a:t>44.0%</a:t>
            </a:r>
            <a:r>
              <a:rPr lang="ja-JP" altLang="en-US" sz="1400" dirty="0">
                <a:solidFill>
                  <a:prstClr val="black"/>
                </a:solidFill>
              </a:rPr>
              <a:t>　　Ｒ７　</a:t>
            </a:r>
            <a:r>
              <a:rPr lang="en-US" altLang="ja-JP" sz="1400" dirty="0">
                <a:solidFill>
                  <a:prstClr val="black"/>
                </a:solidFill>
              </a:rPr>
              <a:t>46.0</a:t>
            </a:r>
            <a:r>
              <a:rPr lang="ja-JP" altLang="en-US" sz="1400" dirty="0">
                <a:solidFill>
                  <a:prstClr val="black"/>
                </a:solidFill>
              </a:rPr>
              <a:t>％　　Ｒ８　</a:t>
            </a:r>
            <a:r>
              <a:rPr lang="en-US" altLang="ja-JP" sz="1400" dirty="0">
                <a:solidFill>
                  <a:prstClr val="black"/>
                </a:solidFill>
              </a:rPr>
              <a:t>48.0%</a:t>
            </a:r>
            <a:r>
              <a:rPr lang="ja-JP" altLang="en-US" sz="1400" dirty="0">
                <a:solidFill>
                  <a:prstClr val="black"/>
                </a:solidFill>
              </a:rPr>
              <a:t>　　Ｒ９　</a:t>
            </a:r>
            <a:r>
              <a:rPr lang="en-US" altLang="ja-JP" sz="1400" dirty="0">
                <a:solidFill>
                  <a:prstClr val="black"/>
                </a:solidFill>
              </a:rPr>
              <a:t>50.0</a:t>
            </a:r>
            <a:r>
              <a:rPr lang="ja-JP" altLang="en-US" sz="1400" dirty="0">
                <a:solidFill>
                  <a:prstClr val="black"/>
                </a:solidFill>
              </a:rPr>
              <a:t>％　　Ｒ</a:t>
            </a:r>
            <a:r>
              <a:rPr lang="en-US" altLang="ja-JP" sz="1400" dirty="0">
                <a:solidFill>
                  <a:prstClr val="black"/>
                </a:solidFill>
              </a:rPr>
              <a:t>10</a:t>
            </a:r>
            <a:r>
              <a:rPr lang="ja-JP" altLang="en-US" sz="1400" dirty="0">
                <a:solidFill>
                  <a:prstClr val="black"/>
                </a:solidFill>
              </a:rPr>
              <a:t>　</a:t>
            </a:r>
            <a:r>
              <a:rPr lang="en-US" altLang="ja-JP" sz="1400" dirty="0">
                <a:solidFill>
                  <a:prstClr val="black"/>
                </a:solidFill>
              </a:rPr>
              <a:t>52.0%</a:t>
            </a:r>
            <a:r>
              <a:rPr lang="ja-JP" altLang="en-US" sz="1400" dirty="0">
                <a:solidFill>
                  <a:prstClr val="black"/>
                </a:solidFill>
              </a:rPr>
              <a:t>　　Ｒ</a:t>
            </a:r>
            <a:r>
              <a:rPr lang="en-US" altLang="ja-JP" sz="1400" dirty="0">
                <a:solidFill>
                  <a:prstClr val="black"/>
                </a:solidFill>
              </a:rPr>
              <a:t>11</a:t>
            </a:r>
            <a:r>
              <a:rPr lang="ja-JP" altLang="en-US" sz="1400" dirty="0">
                <a:solidFill>
                  <a:prstClr val="black"/>
                </a:solidFill>
              </a:rPr>
              <a:t>　</a:t>
            </a:r>
            <a:r>
              <a:rPr lang="en-US" altLang="ja-JP" sz="1400" dirty="0">
                <a:solidFill>
                  <a:prstClr val="black"/>
                </a:solidFill>
              </a:rPr>
              <a:t>54.0%</a:t>
            </a:r>
            <a:r>
              <a:rPr lang="ja-JP" altLang="en-US" sz="1400" dirty="0">
                <a:solidFill>
                  <a:prstClr val="black"/>
                </a:solidFill>
              </a:rPr>
              <a:t>）　</a:t>
            </a:r>
            <a:endParaRPr lang="ja-JP" altLang="en-US" sz="1400" dirty="0"/>
          </a:p>
        </p:txBody>
      </p:sp>
    </p:spTree>
    <p:extLst>
      <p:ext uri="{BB962C8B-B14F-4D97-AF65-F5344CB8AC3E}">
        <p14:creationId xmlns:p14="http://schemas.microsoft.com/office/powerpoint/2010/main" val="8588140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B4C2412-35A0-4423-B0DA-032ED043DB61}"/>
              </a:ext>
            </a:extLst>
          </p:cNvPr>
          <p:cNvSpPr>
            <a:spLocks noGrp="1"/>
          </p:cNvSpPr>
          <p:nvPr>
            <p:ph type="sldNum" sz="quarter" idx="12"/>
          </p:nvPr>
        </p:nvSpPr>
        <p:spPr>
          <a:xfrm>
            <a:off x="9086461" y="291452"/>
            <a:ext cx="2743200" cy="365125"/>
          </a:xfrm>
        </p:spPr>
        <p:txBody>
          <a:bodyPr/>
          <a:lstStyle/>
          <a:p>
            <a:fld id="{5B9893F7-A7B9-4B36-98F8-1FE6E129BD48}" type="slidenum">
              <a:rPr kumimoji="1" lang="ja-JP" altLang="en-US" sz="2000" smtClean="0"/>
              <a:t>12</a:t>
            </a:fld>
            <a:endParaRPr kumimoji="1" lang="ja-JP" altLang="en-US" sz="2000" dirty="0"/>
          </a:p>
        </p:txBody>
      </p:sp>
      <p:sp>
        <p:nvSpPr>
          <p:cNvPr id="5" name="タイトル 4">
            <a:extLst>
              <a:ext uri="{FF2B5EF4-FFF2-40B4-BE49-F238E27FC236}">
                <a16:creationId xmlns:a16="http://schemas.microsoft.com/office/drawing/2014/main" id="{CB3FED7C-65F0-4375-997A-BB2C27F32671}"/>
              </a:ext>
            </a:extLst>
          </p:cNvPr>
          <p:cNvSpPr>
            <a:spLocks noGrp="1"/>
          </p:cNvSpPr>
          <p:nvPr>
            <p:ph type="title"/>
          </p:nvPr>
        </p:nvSpPr>
        <p:spPr>
          <a:xfrm>
            <a:off x="838200" y="656577"/>
            <a:ext cx="10515600" cy="1396370"/>
          </a:xfrm>
        </p:spPr>
        <p:txBody>
          <a:bodyPr>
            <a:normAutofit fontScale="90000"/>
          </a:bodyPr>
          <a:lstStyle/>
          <a:p>
            <a:r>
              <a:rPr lang="ja-JP" altLang="en-US" sz="2400" dirty="0">
                <a:solidFill>
                  <a:prstClr val="black"/>
                </a:solidFill>
              </a:rPr>
              <a:t>（４）特定健診の受診状況（参考）　令和５年度年代別受診割合</a:t>
            </a:r>
            <a:br>
              <a:rPr lang="en-US" altLang="ja-JP" sz="2400" dirty="0">
                <a:solidFill>
                  <a:prstClr val="black"/>
                </a:solidFill>
              </a:rPr>
            </a:br>
            <a:r>
              <a:rPr lang="ja-JP" altLang="en-US" sz="2000" dirty="0">
                <a:solidFill>
                  <a:prstClr val="black"/>
                </a:solidFill>
              </a:rPr>
              <a:t>　</a:t>
            </a:r>
            <a:br>
              <a:rPr lang="en-US" altLang="ja-JP" sz="2000" dirty="0">
                <a:solidFill>
                  <a:prstClr val="black"/>
                </a:solidFill>
              </a:rPr>
            </a:br>
            <a:r>
              <a:rPr lang="ja-JP" altLang="en-US" sz="2000" dirty="0">
                <a:solidFill>
                  <a:prstClr val="black"/>
                </a:solidFill>
              </a:rPr>
              <a:t>　　</a:t>
            </a:r>
            <a:r>
              <a:rPr lang="ja-JP" altLang="en-US" sz="2200" dirty="0">
                <a:solidFill>
                  <a:prstClr val="black"/>
                </a:solidFill>
              </a:rPr>
              <a:t>全年齢層において計画目標受診率（６０％）に達していません。特に前半の年齢層</a:t>
            </a:r>
            <a:br>
              <a:rPr lang="en-US" altLang="ja-JP" sz="2200" dirty="0">
                <a:solidFill>
                  <a:prstClr val="black"/>
                </a:solidFill>
              </a:rPr>
            </a:br>
            <a:r>
              <a:rPr lang="ja-JP" altLang="en-US" sz="2200" dirty="0">
                <a:solidFill>
                  <a:prstClr val="black"/>
                </a:solidFill>
              </a:rPr>
              <a:t>  （４０～５４歳）の受診率が低いため、この年齢層の受診率向上の取り組みが必要に</a:t>
            </a:r>
            <a:br>
              <a:rPr lang="en-US" altLang="ja-JP" sz="2200" dirty="0">
                <a:solidFill>
                  <a:prstClr val="black"/>
                </a:solidFill>
              </a:rPr>
            </a:br>
            <a:r>
              <a:rPr lang="ja-JP" altLang="en-US" sz="2200" dirty="0">
                <a:solidFill>
                  <a:prstClr val="black"/>
                </a:solidFill>
              </a:rPr>
              <a:t>   なります。</a:t>
            </a:r>
            <a:endParaRPr lang="ja-JP" altLang="en-US" sz="2200" dirty="0"/>
          </a:p>
        </p:txBody>
      </p:sp>
      <p:graphicFrame>
        <p:nvGraphicFramePr>
          <p:cNvPr id="15" name="コンテンツ プレースホルダー 14">
            <a:extLst>
              <a:ext uri="{FF2B5EF4-FFF2-40B4-BE49-F238E27FC236}">
                <a16:creationId xmlns:a16="http://schemas.microsoft.com/office/drawing/2014/main" id="{D6C154A2-3E79-4EFF-88E3-657443B5490A}"/>
              </a:ext>
            </a:extLst>
          </p:cNvPr>
          <p:cNvGraphicFramePr>
            <a:graphicFrameLocks noGrp="1"/>
          </p:cNvGraphicFramePr>
          <p:nvPr>
            <p:ph idx="1"/>
            <p:extLst>
              <p:ext uri="{D42A27DB-BD31-4B8C-83A1-F6EECF244321}">
                <p14:modId xmlns:p14="http://schemas.microsoft.com/office/powerpoint/2010/main" val="2304205503"/>
              </p:ext>
            </p:extLst>
          </p:nvPr>
        </p:nvGraphicFramePr>
        <p:xfrm>
          <a:off x="838200" y="2572288"/>
          <a:ext cx="10515600" cy="1112520"/>
        </p:xfrm>
        <a:graphic>
          <a:graphicData uri="http://schemas.openxmlformats.org/drawingml/2006/table">
            <a:tbl>
              <a:tblPr firstRow="1" firstCol="1" bandRow="1">
                <a:tableStyleId>{7DF18680-E054-41AD-8BC1-D1AEF772440D}</a:tableStyleId>
              </a:tblPr>
              <a:tblGrid>
                <a:gridCol w="1314450">
                  <a:extLst>
                    <a:ext uri="{9D8B030D-6E8A-4147-A177-3AD203B41FA5}">
                      <a16:colId xmlns:a16="http://schemas.microsoft.com/office/drawing/2014/main" val="2435635125"/>
                    </a:ext>
                  </a:extLst>
                </a:gridCol>
                <a:gridCol w="1314450">
                  <a:extLst>
                    <a:ext uri="{9D8B030D-6E8A-4147-A177-3AD203B41FA5}">
                      <a16:colId xmlns:a16="http://schemas.microsoft.com/office/drawing/2014/main" val="757311080"/>
                    </a:ext>
                  </a:extLst>
                </a:gridCol>
                <a:gridCol w="1314450">
                  <a:extLst>
                    <a:ext uri="{9D8B030D-6E8A-4147-A177-3AD203B41FA5}">
                      <a16:colId xmlns:a16="http://schemas.microsoft.com/office/drawing/2014/main" val="2798872905"/>
                    </a:ext>
                  </a:extLst>
                </a:gridCol>
                <a:gridCol w="1314450">
                  <a:extLst>
                    <a:ext uri="{9D8B030D-6E8A-4147-A177-3AD203B41FA5}">
                      <a16:colId xmlns:a16="http://schemas.microsoft.com/office/drawing/2014/main" val="1934392000"/>
                    </a:ext>
                  </a:extLst>
                </a:gridCol>
                <a:gridCol w="1314450">
                  <a:extLst>
                    <a:ext uri="{9D8B030D-6E8A-4147-A177-3AD203B41FA5}">
                      <a16:colId xmlns:a16="http://schemas.microsoft.com/office/drawing/2014/main" val="1046289944"/>
                    </a:ext>
                  </a:extLst>
                </a:gridCol>
                <a:gridCol w="1314450">
                  <a:extLst>
                    <a:ext uri="{9D8B030D-6E8A-4147-A177-3AD203B41FA5}">
                      <a16:colId xmlns:a16="http://schemas.microsoft.com/office/drawing/2014/main" val="1389308536"/>
                    </a:ext>
                  </a:extLst>
                </a:gridCol>
                <a:gridCol w="1314450">
                  <a:extLst>
                    <a:ext uri="{9D8B030D-6E8A-4147-A177-3AD203B41FA5}">
                      <a16:colId xmlns:a16="http://schemas.microsoft.com/office/drawing/2014/main" val="3818911274"/>
                    </a:ext>
                  </a:extLst>
                </a:gridCol>
                <a:gridCol w="1314450">
                  <a:extLst>
                    <a:ext uri="{9D8B030D-6E8A-4147-A177-3AD203B41FA5}">
                      <a16:colId xmlns:a16="http://schemas.microsoft.com/office/drawing/2014/main" val="980803637"/>
                    </a:ext>
                  </a:extLst>
                </a:gridCol>
              </a:tblGrid>
              <a:tr h="370840">
                <a:tc>
                  <a:txBody>
                    <a:bodyPr/>
                    <a:lstStyle/>
                    <a:p>
                      <a:pPr algn="ctr"/>
                      <a:r>
                        <a:rPr kumimoji="1" lang="ja-JP" altLang="en-US" dirty="0"/>
                        <a:t>白井市</a:t>
                      </a:r>
                      <a:endParaRPr kumimoji="1" lang="en-US" altLang="ja-JP" dirty="0"/>
                    </a:p>
                  </a:txBody>
                  <a:tcPr anchor="ctr"/>
                </a:tc>
                <a:tc>
                  <a:txBody>
                    <a:bodyPr/>
                    <a:lstStyle/>
                    <a:p>
                      <a:pPr algn="ctr"/>
                      <a:r>
                        <a:rPr kumimoji="1" lang="en-US" altLang="ja-JP" sz="1400" dirty="0"/>
                        <a:t>40</a:t>
                      </a:r>
                      <a:r>
                        <a:rPr kumimoji="1" lang="ja-JP" altLang="en-US" sz="1400" dirty="0"/>
                        <a:t>～</a:t>
                      </a:r>
                      <a:r>
                        <a:rPr kumimoji="1" lang="en-US" altLang="ja-JP" sz="1400" dirty="0"/>
                        <a:t>44</a:t>
                      </a:r>
                      <a:r>
                        <a:rPr kumimoji="1" lang="ja-JP" altLang="en-US" sz="1400" dirty="0"/>
                        <a:t>歳</a:t>
                      </a:r>
                    </a:p>
                  </a:txBody>
                  <a:tcPr anchor="ctr"/>
                </a:tc>
                <a:tc>
                  <a:txBody>
                    <a:bodyPr/>
                    <a:lstStyle/>
                    <a:p>
                      <a:pPr algn="ctr"/>
                      <a:r>
                        <a:rPr kumimoji="1" lang="en-US" altLang="ja-JP" sz="1400" dirty="0"/>
                        <a:t>45</a:t>
                      </a:r>
                      <a:r>
                        <a:rPr kumimoji="1" lang="ja-JP" altLang="en-US" sz="1400" dirty="0"/>
                        <a:t>～</a:t>
                      </a:r>
                      <a:r>
                        <a:rPr kumimoji="1" lang="en-US" altLang="ja-JP" sz="1400" dirty="0"/>
                        <a:t>49</a:t>
                      </a:r>
                      <a:r>
                        <a:rPr kumimoji="1" lang="ja-JP" altLang="en-US" sz="1400" dirty="0"/>
                        <a:t>歳</a:t>
                      </a:r>
                    </a:p>
                  </a:txBody>
                  <a:tcPr anchor="ctr"/>
                </a:tc>
                <a:tc>
                  <a:txBody>
                    <a:bodyPr/>
                    <a:lstStyle/>
                    <a:p>
                      <a:pPr algn="ctr"/>
                      <a:r>
                        <a:rPr kumimoji="1" lang="en-US" altLang="ja-JP" sz="1400" dirty="0"/>
                        <a:t>50</a:t>
                      </a:r>
                      <a:r>
                        <a:rPr kumimoji="1" lang="ja-JP" altLang="en-US" sz="1400" dirty="0"/>
                        <a:t>～</a:t>
                      </a:r>
                      <a:r>
                        <a:rPr kumimoji="1" lang="en-US" altLang="ja-JP" sz="1400" dirty="0"/>
                        <a:t>54</a:t>
                      </a:r>
                      <a:r>
                        <a:rPr kumimoji="1" lang="ja-JP" altLang="en-US" sz="1400" dirty="0"/>
                        <a:t>歳</a:t>
                      </a:r>
                    </a:p>
                  </a:txBody>
                  <a:tcPr anchor="ctr"/>
                </a:tc>
                <a:tc>
                  <a:txBody>
                    <a:bodyPr/>
                    <a:lstStyle/>
                    <a:p>
                      <a:pPr algn="ctr"/>
                      <a:r>
                        <a:rPr kumimoji="1" lang="en-US" altLang="ja-JP" sz="1400" dirty="0"/>
                        <a:t>55</a:t>
                      </a:r>
                      <a:r>
                        <a:rPr kumimoji="1" lang="ja-JP" altLang="en-US" sz="1400" dirty="0"/>
                        <a:t>～</a:t>
                      </a:r>
                      <a:r>
                        <a:rPr kumimoji="1" lang="en-US" altLang="ja-JP" sz="1400" dirty="0"/>
                        <a:t>59</a:t>
                      </a:r>
                      <a:r>
                        <a:rPr kumimoji="1" lang="ja-JP" altLang="en-US" sz="1400" dirty="0"/>
                        <a:t>歳</a:t>
                      </a:r>
                    </a:p>
                  </a:txBody>
                  <a:tcPr anchor="ctr"/>
                </a:tc>
                <a:tc>
                  <a:txBody>
                    <a:bodyPr/>
                    <a:lstStyle/>
                    <a:p>
                      <a:pPr algn="ctr"/>
                      <a:r>
                        <a:rPr kumimoji="1" lang="ja-JP" altLang="en-US" sz="1400" dirty="0"/>
                        <a:t>６０～</a:t>
                      </a:r>
                      <a:r>
                        <a:rPr kumimoji="1" lang="en-US" altLang="ja-JP" sz="1400" dirty="0"/>
                        <a:t>64</a:t>
                      </a:r>
                      <a:r>
                        <a:rPr kumimoji="1" lang="ja-JP" altLang="en-US" sz="1400" dirty="0"/>
                        <a:t>歳</a:t>
                      </a:r>
                    </a:p>
                  </a:txBody>
                  <a:tcPr anchor="ctr"/>
                </a:tc>
                <a:tc>
                  <a:txBody>
                    <a:bodyPr/>
                    <a:lstStyle/>
                    <a:p>
                      <a:pPr algn="ctr"/>
                      <a:r>
                        <a:rPr kumimoji="1" lang="en-US" altLang="ja-JP" sz="1400" dirty="0"/>
                        <a:t>65</a:t>
                      </a:r>
                      <a:r>
                        <a:rPr kumimoji="1" lang="ja-JP" altLang="en-US" sz="1400" dirty="0"/>
                        <a:t>～</a:t>
                      </a:r>
                      <a:r>
                        <a:rPr kumimoji="1" lang="en-US" altLang="ja-JP" sz="1400" dirty="0"/>
                        <a:t>69</a:t>
                      </a:r>
                      <a:r>
                        <a:rPr kumimoji="1" lang="ja-JP" altLang="en-US" sz="1400" dirty="0"/>
                        <a:t>歳</a:t>
                      </a:r>
                    </a:p>
                  </a:txBody>
                  <a:tcPr anchor="ctr"/>
                </a:tc>
                <a:tc>
                  <a:txBody>
                    <a:bodyPr/>
                    <a:lstStyle/>
                    <a:p>
                      <a:pPr algn="ctr"/>
                      <a:r>
                        <a:rPr kumimoji="1" lang="en-US" altLang="ja-JP" sz="1400" dirty="0"/>
                        <a:t>70</a:t>
                      </a:r>
                      <a:r>
                        <a:rPr kumimoji="1" lang="ja-JP" altLang="en-US" sz="1400" dirty="0"/>
                        <a:t>～</a:t>
                      </a:r>
                      <a:r>
                        <a:rPr kumimoji="1" lang="en-US" altLang="ja-JP" sz="1400" dirty="0"/>
                        <a:t>74</a:t>
                      </a:r>
                      <a:r>
                        <a:rPr kumimoji="1" lang="ja-JP" altLang="en-US" sz="1400" dirty="0"/>
                        <a:t>歳</a:t>
                      </a:r>
                    </a:p>
                  </a:txBody>
                  <a:tcPr anchor="ctr"/>
                </a:tc>
                <a:extLst>
                  <a:ext uri="{0D108BD9-81ED-4DB2-BD59-A6C34878D82A}">
                    <a16:rowId xmlns:a16="http://schemas.microsoft.com/office/drawing/2014/main" val="2773066457"/>
                  </a:ext>
                </a:extLst>
              </a:tr>
              <a:tr h="370840">
                <a:tc>
                  <a:txBody>
                    <a:bodyPr/>
                    <a:lstStyle/>
                    <a:p>
                      <a:pPr algn="ctr"/>
                      <a:r>
                        <a:rPr kumimoji="1" lang="ja-JP" altLang="en-US" dirty="0"/>
                        <a:t>男性</a:t>
                      </a:r>
                    </a:p>
                  </a:txBody>
                  <a:tcPr anchor="ctr"/>
                </a:tc>
                <a:tc>
                  <a:txBody>
                    <a:bodyPr/>
                    <a:lstStyle/>
                    <a:p>
                      <a:pPr algn="r"/>
                      <a:r>
                        <a:rPr kumimoji="1" lang="en-US" altLang="ja-JP" dirty="0"/>
                        <a:t>26.1%</a:t>
                      </a:r>
                      <a:endParaRPr kumimoji="1" lang="ja-JP" altLang="en-US" dirty="0"/>
                    </a:p>
                  </a:txBody>
                  <a:tcPr/>
                </a:tc>
                <a:tc>
                  <a:txBody>
                    <a:bodyPr/>
                    <a:lstStyle/>
                    <a:p>
                      <a:pPr algn="r"/>
                      <a:r>
                        <a:rPr kumimoji="1" lang="en-US" altLang="ja-JP" dirty="0"/>
                        <a:t>26.0</a:t>
                      </a:r>
                      <a:r>
                        <a:rPr kumimoji="1" lang="ja-JP" altLang="en-US" dirty="0"/>
                        <a:t>％</a:t>
                      </a:r>
                    </a:p>
                  </a:txBody>
                  <a:tcPr/>
                </a:tc>
                <a:tc>
                  <a:txBody>
                    <a:bodyPr/>
                    <a:lstStyle/>
                    <a:p>
                      <a:pPr algn="r"/>
                      <a:r>
                        <a:rPr kumimoji="1" lang="en-US" altLang="ja-JP" dirty="0"/>
                        <a:t>25.6</a:t>
                      </a:r>
                      <a:r>
                        <a:rPr kumimoji="1" lang="ja-JP" altLang="en-US" dirty="0"/>
                        <a:t>％</a:t>
                      </a:r>
                    </a:p>
                  </a:txBody>
                  <a:tcPr anchor="ctr"/>
                </a:tc>
                <a:tc>
                  <a:txBody>
                    <a:bodyPr/>
                    <a:lstStyle/>
                    <a:p>
                      <a:pPr algn="r"/>
                      <a:r>
                        <a:rPr kumimoji="1" lang="en-US" altLang="ja-JP" dirty="0"/>
                        <a:t>35.0%</a:t>
                      </a:r>
                      <a:endParaRPr kumimoji="1" lang="ja-JP" altLang="en-US" dirty="0"/>
                    </a:p>
                  </a:txBody>
                  <a:tcPr/>
                </a:tc>
                <a:tc>
                  <a:txBody>
                    <a:bodyPr/>
                    <a:lstStyle/>
                    <a:p>
                      <a:pPr algn="r"/>
                      <a:r>
                        <a:rPr kumimoji="1" lang="en-US" altLang="ja-JP" dirty="0"/>
                        <a:t>44.4%</a:t>
                      </a:r>
                      <a:endParaRPr kumimoji="1" lang="ja-JP" altLang="en-US" dirty="0"/>
                    </a:p>
                  </a:txBody>
                  <a:tcPr/>
                </a:tc>
                <a:tc>
                  <a:txBody>
                    <a:bodyPr/>
                    <a:lstStyle/>
                    <a:p>
                      <a:pPr algn="r"/>
                      <a:r>
                        <a:rPr kumimoji="1" lang="en-US" altLang="ja-JP" dirty="0"/>
                        <a:t>50.3</a:t>
                      </a:r>
                      <a:r>
                        <a:rPr kumimoji="1" lang="ja-JP" altLang="en-US" dirty="0"/>
                        <a:t>％</a:t>
                      </a:r>
                    </a:p>
                  </a:txBody>
                  <a:tcPr/>
                </a:tc>
                <a:tc>
                  <a:txBody>
                    <a:bodyPr/>
                    <a:lstStyle/>
                    <a:p>
                      <a:pPr algn="r"/>
                      <a:r>
                        <a:rPr kumimoji="1" lang="en-US" altLang="ja-JP" dirty="0"/>
                        <a:t>52.1</a:t>
                      </a:r>
                      <a:r>
                        <a:rPr kumimoji="1" lang="ja-JP" altLang="en-US" dirty="0"/>
                        <a:t>％</a:t>
                      </a:r>
                    </a:p>
                  </a:txBody>
                  <a:tcPr/>
                </a:tc>
                <a:extLst>
                  <a:ext uri="{0D108BD9-81ED-4DB2-BD59-A6C34878D82A}">
                    <a16:rowId xmlns:a16="http://schemas.microsoft.com/office/drawing/2014/main" val="2683514233"/>
                  </a:ext>
                </a:extLst>
              </a:tr>
              <a:tr h="370840">
                <a:tc>
                  <a:txBody>
                    <a:bodyPr/>
                    <a:lstStyle/>
                    <a:p>
                      <a:pPr algn="ctr"/>
                      <a:r>
                        <a:rPr kumimoji="1" lang="ja-JP" altLang="en-US" dirty="0"/>
                        <a:t>女性</a:t>
                      </a:r>
                    </a:p>
                  </a:txBody>
                  <a:tcPr anchor="ctr"/>
                </a:tc>
                <a:tc>
                  <a:txBody>
                    <a:bodyPr/>
                    <a:lstStyle/>
                    <a:p>
                      <a:pPr algn="r"/>
                      <a:r>
                        <a:rPr kumimoji="1" lang="en-US" altLang="ja-JP" dirty="0"/>
                        <a:t>32.1%</a:t>
                      </a:r>
                      <a:endParaRPr kumimoji="1" lang="ja-JP" altLang="en-US" dirty="0"/>
                    </a:p>
                  </a:txBody>
                  <a:tcPr/>
                </a:tc>
                <a:tc>
                  <a:txBody>
                    <a:bodyPr/>
                    <a:lstStyle/>
                    <a:p>
                      <a:pPr algn="r"/>
                      <a:r>
                        <a:rPr kumimoji="1" lang="en-US" altLang="ja-JP" dirty="0"/>
                        <a:t>32.9</a:t>
                      </a:r>
                      <a:r>
                        <a:rPr kumimoji="1" lang="ja-JP" altLang="en-US" dirty="0"/>
                        <a:t>％</a:t>
                      </a:r>
                    </a:p>
                  </a:txBody>
                  <a:tcPr/>
                </a:tc>
                <a:tc>
                  <a:txBody>
                    <a:bodyPr/>
                    <a:lstStyle/>
                    <a:p>
                      <a:pPr algn="r"/>
                      <a:r>
                        <a:rPr kumimoji="1" lang="en-US" altLang="ja-JP" dirty="0"/>
                        <a:t>29.0</a:t>
                      </a:r>
                      <a:r>
                        <a:rPr kumimoji="1" lang="ja-JP" altLang="en-US" dirty="0"/>
                        <a:t>％</a:t>
                      </a:r>
                    </a:p>
                  </a:txBody>
                  <a:tcPr anchor="ctr"/>
                </a:tc>
                <a:tc>
                  <a:txBody>
                    <a:bodyPr/>
                    <a:lstStyle/>
                    <a:p>
                      <a:pPr algn="r"/>
                      <a:r>
                        <a:rPr kumimoji="1" lang="en-US" altLang="ja-JP" dirty="0"/>
                        <a:t>41.2%</a:t>
                      </a:r>
                      <a:endParaRPr kumimoji="1" lang="ja-JP" altLang="en-US" dirty="0"/>
                    </a:p>
                  </a:txBody>
                  <a:tcPr/>
                </a:tc>
                <a:tc>
                  <a:txBody>
                    <a:bodyPr/>
                    <a:lstStyle/>
                    <a:p>
                      <a:pPr algn="r"/>
                      <a:r>
                        <a:rPr kumimoji="1" lang="en-US" altLang="ja-JP" dirty="0"/>
                        <a:t>49.3</a:t>
                      </a:r>
                      <a:r>
                        <a:rPr kumimoji="1" lang="ja-JP" altLang="en-US" dirty="0"/>
                        <a:t>％</a:t>
                      </a:r>
                    </a:p>
                  </a:txBody>
                  <a:tcPr/>
                </a:tc>
                <a:tc>
                  <a:txBody>
                    <a:bodyPr/>
                    <a:lstStyle/>
                    <a:p>
                      <a:pPr algn="r"/>
                      <a:r>
                        <a:rPr kumimoji="1" lang="en-US" altLang="ja-JP" dirty="0"/>
                        <a:t>51.6%</a:t>
                      </a:r>
                      <a:endParaRPr kumimoji="1" lang="ja-JP" altLang="en-US" dirty="0"/>
                    </a:p>
                  </a:txBody>
                  <a:tcPr/>
                </a:tc>
                <a:tc>
                  <a:txBody>
                    <a:bodyPr/>
                    <a:lstStyle/>
                    <a:p>
                      <a:pPr algn="r"/>
                      <a:r>
                        <a:rPr kumimoji="1" lang="en-US" altLang="ja-JP" dirty="0"/>
                        <a:t>54.8</a:t>
                      </a:r>
                      <a:r>
                        <a:rPr kumimoji="1" lang="ja-JP" altLang="en-US" dirty="0"/>
                        <a:t>％</a:t>
                      </a:r>
                    </a:p>
                  </a:txBody>
                  <a:tcPr/>
                </a:tc>
                <a:extLst>
                  <a:ext uri="{0D108BD9-81ED-4DB2-BD59-A6C34878D82A}">
                    <a16:rowId xmlns:a16="http://schemas.microsoft.com/office/drawing/2014/main" val="2073888700"/>
                  </a:ext>
                </a:extLst>
              </a:tr>
            </a:tbl>
          </a:graphicData>
        </a:graphic>
      </p:graphicFrame>
    </p:spTree>
    <p:extLst>
      <p:ext uri="{BB962C8B-B14F-4D97-AF65-F5344CB8AC3E}">
        <p14:creationId xmlns:p14="http://schemas.microsoft.com/office/powerpoint/2010/main" val="952595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DEA7C326-7475-4BAE-89C6-64215380A0F1}"/>
              </a:ext>
            </a:extLst>
          </p:cNvPr>
          <p:cNvSpPr>
            <a:spLocks noGrp="1"/>
          </p:cNvSpPr>
          <p:nvPr>
            <p:ph type="title"/>
          </p:nvPr>
        </p:nvSpPr>
        <p:spPr>
          <a:xfrm>
            <a:off x="1347654" y="2695160"/>
            <a:ext cx="9496692" cy="1467679"/>
          </a:xfrm>
        </p:spPr>
        <p:txBody>
          <a:bodyPr>
            <a:noAutofit/>
          </a:bodyPr>
          <a:lstStyle/>
          <a:p>
            <a:r>
              <a:rPr lang="ja-JP" altLang="en-US" sz="4800" dirty="0"/>
              <a:t>３　白井市国民健康保険の運営に</a:t>
            </a:r>
            <a:br>
              <a:rPr lang="en-US" altLang="ja-JP" sz="4800" dirty="0"/>
            </a:br>
            <a:r>
              <a:rPr lang="ja-JP" altLang="en-US" sz="4800" dirty="0"/>
              <a:t>　　おける課題と今後の対応</a:t>
            </a:r>
            <a:br>
              <a:rPr lang="en-US" altLang="ja-JP" sz="4800" dirty="0"/>
            </a:br>
            <a:r>
              <a:rPr lang="ja-JP" altLang="en-US" sz="4800" dirty="0"/>
              <a:t>　　　 　（保険給付）</a:t>
            </a:r>
            <a:endParaRPr kumimoji="1" lang="ja-JP" altLang="en-US" sz="4800" dirty="0"/>
          </a:p>
        </p:txBody>
      </p:sp>
      <p:sp>
        <p:nvSpPr>
          <p:cNvPr id="2" name="スライド番号プレースホルダー 1">
            <a:extLst>
              <a:ext uri="{FF2B5EF4-FFF2-40B4-BE49-F238E27FC236}">
                <a16:creationId xmlns:a16="http://schemas.microsoft.com/office/drawing/2014/main" id="{BFF32092-8013-4ED4-BF8E-102C1D7460A8}"/>
              </a:ext>
            </a:extLst>
          </p:cNvPr>
          <p:cNvSpPr>
            <a:spLocks noGrp="1"/>
          </p:cNvSpPr>
          <p:nvPr>
            <p:ph type="sldNum" sz="quarter" idx="12"/>
          </p:nvPr>
        </p:nvSpPr>
        <p:spPr>
          <a:xfrm>
            <a:off x="8974494" y="6356350"/>
            <a:ext cx="2743200" cy="365125"/>
          </a:xfrm>
        </p:spPr>
        <p:txBody>
          <a:bodyPr/>
          <a:lstStyle/>
          <a:p>
            <a:fld id="{5B9893F7-A7B9-4B36-98F8-1FE6E129BD48}" type="slidenum">
              <a:rPr lang="ja-JP" altLang="en-US" sz="2000" smtClean="0"/>
              <a:pPr/>
              <a:t>13</a:t>
            </a:fld>
            <a:endParaRPr lang="ja-JP" altLang="en-US" sz="2000" dirty="0"/>
          </a:p>
        </p:txBody>
      </p:sp>
    </p:spTree>
    <p:extLst>
      <p:ext uri="{BB962C8B-B14F-4D97-AF65-F5344CB8AC3E}">
        <p14:creationId xmlns:p14="http://schemas.microsoft.com/office/powerpoint/2010/main" val="30262112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0A3A17E0-D704-43AD-A4D7-BC86423B34BF}"/>
              </a:ext>
            </a:extLst>
          </p:cNvPr>
          <p:cNvSpPr>
            <a:spLocks noGrp="1"/>
          </p:cNvSpPr>
          <p:nvPr>
            <p:ph type="sldNum" sz="quarter" idx="12"/>
          </p:nvPr>
        </p:nvSpPr>
        <p:spPr>
          <a:xfrm>
            <a:off x="8610600" y="549429"/>
            <a:ext cx="2743200" cy="365125"/>
          </a:xfrm>
        </p:spPr>
        <p:txBody>
          <a:bodyPr/>
          <a:lstStyle/>
          <a:p>
            <a:fld id="{5B9893F7-A7B9-4B36-98F8-1FE6E129BD48}" type="slidenum">
              <a:rPr lang="ja-JP" altLang="en-US" sz="2000" smtClean="0"/>
              <a:pPr/>
              <a:t>14</a:t>
            </a:fld>
            <a:endParaRPr lang="ja-JP" altLang="en-US" sz="2000" dirty="0"/>
          </a:p>
        </p:txBody>
      </p:sp>
      <p:sp>
        <p:nvSpPr>
          <p:cNvPr id="8" name="正方形/長方形 7">
            <a:extLst>
              <a:ext uri="{FF2B5EF4-FFF2-40B4-BE49-F238E27FC236}">
                <a16:creationId xmlns:a16="http://schemas.microsoft.com/office/drawing/2014/main" id="{B1636A89-1341-465F-A89B-6E12D03166F5}"/>
              </a:ext>
            </a:extLst>
          </p:cNvPr>
          <p:cNvSpPr/>
          <p:nvPr/>
        </p:nvSpPr>
        <p:spPr>
          <a:xfrm>
            <a:off x="1059024" y="914554"/>
            <a:ext cx="10294776" cy="7632859"/>
          </a:xfrm>
          <a:prstGeom prst="rect">
            <a:avLst/>
          </a:prstGeom>
        </p:spPr>
        <p:txBody>
          <a:bodyPr wrap="square">
            <a:spAutoFit/>
          </a:bodyPr>
          <a:lstStyle/>
          <a:p>
            <a:r>
              <a:rPr lang="en-US" altLang="ja-JP" sz="2800" dirty="0">
                <a:solidFill>
                  <a:prstClr val="black"/>
                </a:solidFill>
                <a:latin typeface="+mj-ea"/>
                <a:ea typeface="+mj-ea"/>
              </a:rPr>
              <a:t>【</a:t>
            </a:r>
            <a:r>
              <a:rPr lang="ja-JP" altLang="en-US" sz="2800" dirty="0">
                <a:solidFill>
                  <a:prstClr val="black"/>
                </a:solidFill>
                <a:latin typeface="+mj-ea"/>
                <a:ea typeface="+mj-ea"/>
              </a:rPr>
              <a:t>課題</a:t>
            </a:r>
            <a:r>
              <a:rPr lang="en-US" altLang="ja-JP" sz="2800" dirty="0">
                <a:solidFill>
                  <a:prstClr val="black"/>
                </a:solidFill>
                <a:latin typeface="+mj-ea"/>
                <a:ea typeface="+mj-ea"/>
              </a:rPr>
              <a:t>】</a:t>
            </a:r>
            <a:r>
              <a:rPr lang="ja-JP" altLang="en-US" sz="2800" dirty="0">
                <a:solidFill>
                  <a:prstClr val="black"/>
                </a:solidFill>
                <a:latin typeface="+mj-ea"/>
                <a:ea typeface="+mj-ea"/>
              </a:rPr>
              <a:t>１人当たりの医療費の抑制</a:t>
            </a:r>
            <a:endParaRPr lang="en-US" altLang="ja-JP" sz="2800" dirty="0">
              <a:solidFill>
                <a:prstClr val="black"/>
              </a:solidFill>
              <a:latin typeface="+mj-ea"/>
              <a:ea typeface="+mj-ea"/>
            </a:endParaRPr>
          </a:p>
          <a:p>
            <a:r>
              <a:rPr lang="ja-JP" altLang="en-US" sz="2200" dirty="0">
                <a:solidFill>
                  <a:prstClr val="black"/>
                </a:solidFill>
                <a:latin typeface="+mj-ea"/>
                <a:ea typeface="+mj-ea"/>
              </a:rPr>
              <a:t>　</a:t>
            </a:r>
            <a:r>
              <a:rPr lang="ja-JP" altLang="en-US" sz="2300" dirty="0">
                <a:solidFill>
                  <a:prstClr val="black"/>
                </a:solidFill>
                <a:latin typeface="+mj-ea"/>
                <a:ea typeface="+mj-ea"/>
              </a:rPr>
              <a:t>少子高齢化により、国民健康保険税を納める働き手が減少する一方、医療機関を利用する機会が増える高齢者が増加するため、医療費も増加します。</a:t>
            </a:r>
            <a:endParaRPr lang="en-US" altLang="ja-JP" sz="2300" dirty="0">
              <a:solidFill>
                <a:prstClr val="black"/>
              </a:solidFill>
              <a:latin typeface="+mj-ea"/>
              <a:ea typeface="+mj-ea"/>
            </a:endParaRPr>
          </a:p>
          <a:p>
            <a:endParaRPr lang="en-US" altLang="ja-JP" sz="2000" dirty="0">
              <a:solidFill>
                <a:prstClr val="black"/>
              </a:solidFill>
              <a:latin typeface="+mj-ea"/>
              <a:ea typeface="+mj-ea"/>
            </a:endParaRPr>
          </a:p>
          <a:p>
            <a:r>
              <a:rPr lang="en-US" altLang="ja-JP" sz="2800" dirty="0">
                <a:solidFill>
                  <a:prstClr val="black"/>
                </a:solidFill>
                <a:latin typeface="+mj-ea"/>
                <a:ea typeface="+mj-ea"/>
              </a:rPr>
              <a:t>【</a:t>
            </a:r>
            <a:r>
              <a:rPr lang="ja-JP" altLang="en-US" sz="2800" dirty="0">
                <a:solidFill>
                  <a:prstClr val="black"/>
                </a:solidFill>
                <a:latin typeface="+mj-ea"/>
                <a:ea typeface="+mj-ea"/>
              </a:rPr>
              <a:t>対応</a:t>
            </a:r>
            <a:r>
              <a:rPr lang="en-US" altLang="ja-JP" sz="2800" dirty="0">
                <a:solidFill>
                  <a:prstClr val="black"/>
                </a:solidFill>
                <a:latin typeface="+mj-ea"/>
                <a:ea typeface="+mj-ea"/>
              </a:rPr>
              <a:t>】</a:t>
            </a:r>
            <a:r>
              <a:rPr lang="ja-JP" altLang="en-US" sz="2800" dirty="0">
                <a:solidFill>
                  <a:prstClr val="black"/>
                </a:solidFill>
                <a:latin typeface="+mj-ea"/>
                <a:ea typeface="+mj-ea"/>
              </a:rPr>
              <a:t>病気（特に生活習慣病）の早期発見・早期治療や健康</a:t>
            </a:r>
            <a:endParaRPr lang="en-US" altLang="ja-JP" sz="2800" dirty="0">
              <a:solidFill>
                <a:prstClr val="black"/>
              </a:solidFill>
              <a:latin typeface="+mj-ea"/>
              <a:ea typeface="+mj-ea"/>
            </a:endParaRPr>
          </a:p>
          <a:p>
            <a:r>
              <a:rPr lang="ja-JP" altLang="en-US" sz="2800" dirty="0">
                <a:solidFill>
                  <a:prstClr val="black"/>
                </a:solidFill>
                <a:latin typeface="+mj-ea"/>
                <a:ea typeface="+mj-ea"/>
              </a:rPr>
              <a:t>　　　　増進の推進による医療費の抑制</a:t>
            </a:r>
            <a:endParaRPr lang="en-US" altLang="ja-JP" sz="2800" dirty="0">
              <a:solidFill>
                <a:prstClr val="black"/>
              </a:solidFill>
              <a:latin typeface="+mj-ea"/>
              <a:ea typeface="+mj-ea"/>
            </a:endParaRPr>
          </a:p>
          <a:p>
            <a:r>
              <a:rPr lang="ja-JP" altLang="en-US" sz="2300" dirty="0">
                <a:solidFill>
                  <a:prstClr val="black"/>
                </a:solidFill>
                <a:latin typeface="+mj-ea"/>
                <a:ea typeface="+mj-ea"/>
              </a:rPr>
              <a:t>①　特定健康診査未受診者に対する受診勧奨</a:t>
            </a:r>
            <a:endParaRPr lang="en-US" altLang="ja-JP" sz="2300" dirty="0">
              <a:solidFill>
                <a:prstClr val="black"/>
              </a:solidFill>
              <a:latin typeface="+mj-ea"/>
              <a:ea typeface="+mj-ea"/>
            </a:endParaRPr>
          </a:p>
          <a:p>
            <a:r>
              <a:rPr lang="ja-JP" altLang="en-US" sz="2300" dirty="0">
                <a:solidFill>
                  <a:prstClr val="black"/>
                </a:solidFill>
                <a:latin typeface="+mj-ea"/>
                <a:ea typeface="+mj-ea"/>
              </a:rPr>
              <a:t>②　特定健診受診者で異常値がある人に対して行う</a:t>
            </a:r>
            <a:r>
              <a:rPr lang="en-US" altLang="ja-JP" sz="2300" baseline="30000" dirty="0">
                <a:solidFill>
                  <a:prstClr val="black"/>
                </a:solidFill>
                <a:latin typeface="+mj-ea"/>
                <a:ea typeface="+mj-ea"/>
              </a:rPr>
              <a:t>※</a:t>
            </a:r>
            <a:r>
              <a:rPr lang="ja-JP" altLang="en-US" sz="2300" dirty="0">
                <a:solidFill>
                  <a:prstClr val="black"/>
                </a:solidFill>
                <a:latin typeface="+mj-ea"/>
                <a:ea typeface="+mj-ea"/>
              </a:rPr>
              <a:t>特定保健指導を県や国</a:t>
            </a:r>
            <a:endParaRPr lang="en-US" altLang="ja-JP" sz="2300" dirty="0">
              <a:solidFill>
                <a:prstClr val="black"/>
              </a:solidFill>
              <a:latin typeface="+mj-ea"/>
              <a:ea typeface="+mj-ea"/>
            </a:endParaRPr>
          </a:p>
          <a:p>
            <a:r>
              <a:rPr lang="ja-JP" altLang="en-US" sz="2300" dirty="0">
                <a:solidFill>
                  <a:prstClr val="black"/>
                </a:solidFill>
                <a:latin typeface="+mj-ea"/>
                <a:ea typeface="+mj-ea"/>
              </a:rPr>
              <a:t>　　保連合会の助言を受けながら、より効果的に実施する。</a:t>
            </a:r>
            <a:endParaRPr lang="en-US" altLang="ja-JP" sz="2300" dirty="0">
              <a:solidFill>
                <a:prstClr val="black"/>
              </a:solidFill>
              <a:latin typeface="+mj-ea"/>
              <a:ea typeface="+mj-ea"/>
            </a:endParaRPr>
          </a:p>
          <a:p>
            <a:r>
              <a:rPr lang="ja-JP" altLang="en-US" sz="2300" dirty="0">
                <a:solidFill>
                  <a:prstClr val="black"/>
                </a:solidFill>
                <a:latin typeface="+mj-ea"/>
                <a:ea typeface="+mj-ea"/>
              </a:rPr>
              <a:t>　　</a:t>
            </a:r>
            <a:r>
              <a:rPr lang="en-US" altLang="ja-JP" sz="2300" dirty="0">
                <a:solidFill>
                  <a:prstClr val="black"/>
                </a:solidFill>
                <a:latin typeface="+mj-ea"/>
                <a:ea typeface="+mj-ea"/>
              </a:rPr>
              <a:t>※</a:t>
            </a:r>
            <a:r>
              <a:rPr lang="ja-JP" altLang="en-US" sz="2300" dirty="0">
                <a:solidFill>
                  <a:prstClr val="black"/>
                </a:solidFill>
                <a:latin typeface="+mj-ea"/>
                <a:ea typeface="+mj-ea"/>
              </a:rPr>
              <a:t>特定保健指導　特定健診の受診結果に基づき生活習慣病発症のリスク</a:t>
            </a:r>
            <a:endParaRPr lang="en-US" altLang="ja-JP" sz="2300" dirty="0">
              <a:solidFill>
                <a:prstClr val="black"/>
              </a:solidFill>
              <a:latin typeface="+mj-ea"/>
              <a:ea typeface="+mj-ea"/>
            </a:endParaRPr>
          </a:p>
          <a:p>
            <a:r>
              <a:rPr lang="ja-JP" altLang="en-US" sz="2300" dirty="0">
                <a:solidFill>
                  <a:prstClr val="black"/>
                </a:solidFill>
                <a:latin typeface="+mj-ea"/>
                <a:ea typeface="+mj-ea"/>
              </a:rPr>
              <a:t>　　　が高い人に対し、保健師や管理栄養士等が生活習慣改善の指導や支援</a:t>
            </a:r>
            <a:endParaRPr lang="en-US" altLang="ja-JP" sz="2300" dirty="0">
              <a:solidFill>
                <a:prstClr val="black"/>
              </a:solidFill>
              <a:latin typeface="+mj-ea"/>
              <a:ea typeface="+mj-ea"/>
            </a:endParaRPr>
          </a:p>
          <a:p>
            <a:r>
              <a:rPr lang="ja-JP" altLang="en-US" sz="2300" dirty="0">
                <a:solidFill>
                  <a:prstClr val="black"/>
                </a:solidFill>
                <a:latin typeface="+mj-ea"/>
                <a:ea typeface="+mj-ea"/>
              </a:rPr>
              <a:t>　　　を行うこと。</a:t>
            </a:r>
            <a:endParaRPr lang="en-US" altLang="ja-JP" sz="2300" dirty="0">
              <a:solidFill>
                <a:prstClr val="black"/>
              </a:solidFill>
              <a:latin typeface="+mj-ea"/>
              <a:ea typeface="+mj-ea"/>
            </a:endParaRPr>
          </a:p>
          <a:p>
            <a:r>
              <a:rPr lang="ja-JP" altLang="en-US" sz="2300" dirty="0">
                <a:solidFill>
                  <a:prstClr val="black"/>
                </a:solidFill>
                <a:latin typeface="+mj-ea"/>
                <a:ea typeface="+mj-ea"/>
              </a:rPr>
              <a:t>③　人間ドック・脳ドック受診者に対する補助金の交付の周知</a:t>
            </a:r>
            <a:endParaRPr lang="en-US" altLang="ja-JP" sz="2300" dirty="0">
              <a:solidFill>
                <a:prstClr val="black"/>
              </a:solidFill>
              <a:latin typeface="+mj-ea"/>
              <a:ea typeface="+mj-ea"/>
            </a:endParaRPr>
          </a:p>
          <a:p>
            <a:r>
              <a:rPr lang="ja-JP" altLang="en-US" sz="2300" dirty="0">
                <a:solidFill>
                  <a:prstClr val="black"/>
                </a:solidFill>
                <a:latin typeface="+mj-ea"/>
                <a:ea typeface="+mj-ea"/>
              </a:rPr>
              <a:t>④　特定健診の受診データやレセプト（診療報酬明細書）データを分析し、</a:t>
            </a:r>
            <a:endParaRPr lang="en-US" altLang="ja-JP" sz="2300" dirty="0">
              <a:solidFill>
                <a:prstClr val="black"/>
              </a:solidFill>
              <a:latin typeface="+mj-ea"/>
              <a:ea typeface="+mj-ea"/>
            </a:endParaRPr>
          </a:p>
          <a:p>
            <a:r>
              <a:rPr lang="ja-JP" altLang="en-US" sz="2300" dirty="0">
                <a:solidFill>
                  <a:prstClr val="black"/>
                </a:solidFill>
                <a:latin typeface="+mj-ea"/>
                <a:ea typeface="+mj-ea"/>
              </a:rPr>
              <a:t>　　生活習慣病の要治療者や治療中断者に医療機関への受診勧奨を行う。</a:t>
            </a:r>
            <a:endParaRPr lang="en-US" altLang="ja-JP" sz="2300" dirty="0">
              <a:solidFill>
                <a:prstClr val="black"/>
              </a:solidFill>
              <a:latin typeface="+mj-ea"/>
              <a:ea typeface="+mj-ea"/>
            </a:endParaRPr>
          </a:p>
          <a:p>
            <a:endParaRPr lang="en-US" altLang="ja-JP" sz="2300" dirty="0">
              <a:solidFill>
                <a:prstClr val="black"/>
              </a:solidFill>
              <a:latin typeface="+mj-ea"/>
              <a:ea typeface="+mj-ea"/>
            </a:endParaRPr>
          </a:p>
          <a:p>
            <a:r>
              <a:rPr lang="ja-JP" altLang="en-US" sz="2300" dirty="0">
                <a:solidFill>
                  <a:prstClr val="black"/>
                </a:solidFill>
                <a:latin typeface="+mj-ea"/>
                <a:ea typeface="+mj-ea"/>
              </a:rPr>
              <a:t>　　</a:t>
            </a:r>
            <a:endParaRPr lang="en-US" altLang="ja-JP" sz="2300" dirty="0">
              <a:solidFill>
                <a:prstClr val="black"/>
              </a:solidFill>
              <a:latin typeface="+mj-ea"/>
              <a:ea typeface="+mj-ea"/>
            </a:endParaRPr>
          </a:p>
          <a:p>
            <a:endParaRPr lang="en-US" altLang="ja-JP" sz="2300" dirty="0">
              <a:solidFill>
                <a:prstClr val="black"/>
              </a:solidFill>
              <a:latin typeface="+mj-ea"/>
              <a:ea typeface="+mj-ea"/>
            </a:endParaRPr>
          </a:p>
          <a:p>
            <a:endParaRPr lang="en-US" altLang="ja-JP" sz="2200" dirty="0">
              <a:solidFill>
                <a:prstClr val="black"/>
              </a:solidFill>
              <a:latin typeface="+mj-ea"/>
              <a:ea typeface="+mj-ea"/>
            </a:endParaRPr>
          </a:p>
          <a:p>
            <a:endParaRPr lang="en-US" altLang="ja-JP" sz="2200" dirty="0">
              <a:solidFill>
                <a:prstClr val="black"/>
              </a:solidFill>
              <a:latin typeface="+mj-ea"/>
              <a:ea typeface="+mj-ea"/>
            </a:endParaRPr>
          </a:p>
          <a:p>
            <a:endParaRPr lang="ja-JP" altLang="en-US" sz="2000" dirty="0">
              <a:latin typeface="+mj-ea"/>
              <a:ea typeface="+mj-ea"/>
            </a:endParaRPr>
          </a:p>
        </p:txBody>
      </p:sp>
    </p:spTree>
    <p:extLst>
      <p:ext uri="{BB962C8B-B14F-4D97-AF65-F5344CB8AC3E}">
        <p14:creationId xmlns:p14="http://schemas.microsoft.com/office/powerpoint/2010/main" val="1865457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EB0AF2-6373-4298-B0BE-6054DC4FD3FE}"/>
              </a:ext>
            </a:extLst>
          </p:cNvPr>
          <p:cNvSpPr>
            <a:spLocks noGrp="1"/>
          </p:cNvSpPr>
          <p:nvPr>
            <p:ph type="title"/>
          </p:nvPr>
        </p:nvSpPr>
        <p:spPr>
          <a:xfrm>
            <a:off x="612913" y="2617994"/>
            <a:ext cx="10515600" cy="1325563"/>
          </a:xfrm>
        </p:spPr>
        <p:txBody>
          <a:bodyPr>
            <a:normAutofit/>
          </a:bodyPr>
          <a:lstStyle/>
          <a:p>
            <a:pPr algn="ctr"/>
            <a:r>
              <a:rPr lang="ja-JP" altLang="en-US" sz="4800" dirty="0"/>
              <a:t>１　白井市国民健康保険の加入状況</a:t>
            </a:r>
            <a:endParaRPr kumimoji="1" lang="ja-JP" altLang="en-US" sz="4800" dirty="0"/>
          </a:p>
        </p:txBody>
      </p:sp>
      <p:sp>
        <p:nvSpPr>
          <p:cNvPr id="3" name="スライド番号プレースホルダー 2">
            <a:extLst>
              <a:ext uri="{FF2B5EF4-FFF2-40B4-BE49-F238E27FC236}">
                <a16:creationId xmlns:a16="http://schemas.microsoft.com/office/drawing/2014/main" id="{3576E140-A10D-464A-A99C-37629A5F6A3F}"/>
              </a:ext>
            </a:extLst>
          </p:cNvPr>
          <p:cNvSpPr>
            <a:spLocks noGrp="1"/>
          </p:cNvSpPr>
          <p:nvPr>
            <p:ph type="sldNum" sz="quarter" idx="12"/>
          </p:nvPr>
        </p:nvSpPr>
        <p:spPr>
          <a:xfrm>
            <a:off x="8953478" y="338503"/>
            <a:ext cx="2743200" cy="365125"/>
          </a:xfrm>
        </p:spPr>
        <p:txBody>
          <a:bodyPr/>
          <a:lstStyle/>
          <a:p>
            <a:r>
              <a:rPr lang="en-US" altLang="ja-JP" sz="2000" dirty="0"/>
              <a:t>2</a:t>
            </a:r>
            <a:endParaRPr lang="ja-JP" altLang="en-US" sz="2000" dirty="0"/>
          </a:p>
        </p:txBody>
      </p:sp>
    </p:spTree>
    <p:extLst>
      <p:ext uri="{BB962C8B-B14F-4D97-AF65-F5344CB8AC3E}">
        <p14:creationId xmlns:p14="http://schemas.microsoft.com/office/powerpoint/2010/main" val="3699204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8DE72A90-0581-44F6-A6DD-2719AC11B94C}"/>
              </a:ext>
            </a:extLst>
          </p:cNvPr>
          <p:cNvSpPr>
            <a:spLocks noGrp="1"/>
          </p:cNvSpPr>
          <p:nvPr>
            <p:ph type="title"/>
          </p:nvPr>
        </p:nvSpPr>
        <p:spPr>
          <a:xfrm>
            <a:off x="838200" y="484555"/>
            <a:ext cx="10515600" cy="1266091"/>
          </a:xfrm>
        </p:spPr>
        <p:txBody>
          <a:bodyPr>
            <a:normAutofit/>
          </a:bodyPr>
          <a:lstStyle/>
          <a:p>
            <a:r>
              <a:rPr kumimoji="1" lang="ja-JP" altLang="en-US" sz="2400" dirty="0"/>
              <a:t>（１）被保険者数及び加入割合</a:t>
            </a:r>
            <a:br>
              <a:rPr kumimoji="1" lang="en-US" altLang="ja-JP" dirty="0"/>
            </a:br>
            <a:r>
              <a:rPr kumimoji="1" lang="ja-JP" altLang="en-US" sz="3100" dirty="0"/>
              <a:t>　</a:t>
            </a:r>
            <a:r>
              <a:rPr kumimoji="1" lang="ja-JP" altLang="en-US" sz="2000" dirty="0"/>
              <a:t>当市の被保険者数は、県と同様に減少傾向となっています。</a:t>
            </a:r>
          </a:p>
        </p:txBody>
      </p:sp>
      <p:graphicFrame>
        <p:nvGraphicFramePr>
          <p:cNvPr id="9" name="コンテンツ プレースホルダー 8">
            <a:extLst>
              <a:ext uri="{FF2B5EF4-FFF2-40B4-BE49-F238E27FC236}">
                <a16:creationId xmlns:a16="http://schemas.microsoft.com/office/drawing/2014/main" id="{310C2DCF-ABF1-4EAC-85B4-F5ACAFD9BBEB}"/>
              </a:ext>
            </a:extLst>
          </p:cNvPr>
          <p:cNvGraphicFramePr>
            <a:graphicFrameLocks noGrp="1"/>
          </p:cNvGraphicFramePr>
          <p:nvPr>
            <p:ph idx="1"/>
            <p:extLst>
              <p:ext uri="{D42A27DB-BD31-4B8C-83A1-F6EECF244321}">
                <p14:modId xmlns:p14="http://schemas.microsoft.com/office/powerpoint/2010/main" val="1312782415"/>
              </p:ext>
            </p:extLst>
          </p:nvPr>
        </p:nvGraphicFramePr>
        <p:xfrm>
          <a:off x="674076" y="1750646"/>
          <a:ext cx="10455030" cy="1935448"/>
        </p:xfrm>
        <a:graphic>
          <a:graphicData uri="http://schemas.openxmlformats.org/drawingml/2006/table">
            <a:tbl>
              <a:tblPr firstRow="1" firstCol="1" bandRow="1">
                <a:tableStyleId>{7DF18680-E054-41AD-8BC1-D1AEF772440D}</a:tableStyleId>
              </a:tblPr>
              <a:tblGrid>
                <a:gridCol w="1742505">
                  <a:extLst>
                    <a:ext uri="{9D8B030D-6E8A-4147-A177-3AD203B41FA5}">
                      <a16:colId xmlns:a16="http://schemas.microsoft.com/office/drawing/2014/main" val="2165524706"/>
                    </a:ext>
                  </a:extLst>
                </a:gridCol>
                <a:gridCol w="1742505">
                  <a:extLst>
                    <a:ext uri="{9D8B030D-6E8A-4147-A177-3AD203B41FA5}">
                      <a16:colId xmlns:a16="http://schemas.microsoft.com/office/drawing/2014/main" val="778578796"/>
                    </a:ext>
                  </a:extLst>
                </a:gridCol>
                <a:gridCol w="1742505">
                  <a:extLst>
                    <a:ext uri="{9D8B030D-6E8A-4147-A177-3AD203B41FA5}">
                      <a16:colId xmlns:a16="http://schemas.microsoft.com/office/drawing/2014/main" val="3433590378"/>
                    </a:ext>
                  </a:extLst>
                </a:gridCol>
                <a:gridCol w="1742505">
                  <a:extLst>
                    <a:ext uri="{9D8B030D-6E8A-4147-A177-3AD203B41FA5}">
                      <a16:colId xmlns:a16="http://schemas.microsoft.com/office/drawing/2014/main" val="1644694229"/>
                    </a:ext>
                  </a:extLst>
                </a:gridCol>
                <a:gridCol w="1742505">
                  <a:extLst>
                    <a:ext uri="{9D8B030D-6E8A-4147-A177-3AD203B41FA5}">
                      <a16:colId xmlns:a16="http://schemas.microsoft.com/office/drawing/2014/main" val="2668938907"/>
                    </a:ext>
                  </a:extLst>
                </a:gridCol>
                <a:gridCol w="1742505">
                  <a:extLst>
                    <a:ext uri="{9D8B030D-6E8A-4147-A177-3AD203B41FA5}">
                      <a16:colId xmlns:a16="http://schemas.microsoft.com/office/drawing/2014/main" val="108035456"/>
                    </a:ext>
                  </a:extLst>
                </a:gridCol>
              </a:tblGrid>
              <a:tr h="541828">
                <a:tc>
                  <a:txBody>
                    <a:bodyPr/>
                    <a:lstStyle/>
                    <a:p>
                      <a:pPr algn="ctr"/>
                      <a:r>
                        <a:rPr kumimoji="1" lang="ja-JP" altLang="en-US" sz="2000" dirty="0"/>
                        <a:t>白井市</a:t>
                      </a:r>
                    </a:p>
                  </a:txBody>
                  <a:tcPr anchor="ctr"/>
                </a:tc>
                <a:tc>
                  <a:txBody>
                    <a:bodyPr/>
                    <a:lstStyle/>
                    <a:p>
                      <a:pPr algn="ctr"/>
                      <a:r>
                        <a:rPr kumimoji="1" lang="ja-JP" altLang="en-US" sz="1400" dirty="0"/>
                        <a:t>平成３１</a:t>
                      </a:r>
                      <a:endParaRPr kumimoji="1" lang="en-US" altLang="ja-JP" sz="1400" dirty="0"/>
                    </a:p>
                    <a:p>
                      <a:pPr algn="ctr"/>
                      <a:r>
                        <a:rPr kumimoji="1" lang="en-US" altLang="ja-JP" sz="1400" dirty="0"/>
                        <a:t>(</a:t>
                      </a:r>
                      <a:r>
                        <a:rPr kumimoji="1" lang="ja-JP" altLang="en-US" sz="1400" dirty="0"/>
                        <a:t>令和元</a:t>
                      </a:r>
                      <a:r>
                        <a:rPr kumimoji="1" lang="en-US" altLang="ja-JP" sz="1400" dirty="0"/>
                        <a:t>)</a:t>
                      </a:r>
                      <a:r>
                        <a:rPr kumimoji="1" lang="ja-JP" altLang="en-US" sz="1400" dirty="0"/>
                        <a:t>年度</a:t>
                      </a:r>
                    </a:p>
                  </a:txBody>
                  <a:tcPr anchor="ctr"/>
                </a:tc>
                <a:tc>
                  <a:txBody>
                    <a:bodyPr/>
                    <a:lstStyle/>
                    <a:p>
                      <a:pPr algn="ctr"/>
                      <a:r>
                        <a:rPr kumimoji="1" lang="ja-JP" altLang="en-US" sz="1400" dirty="0"/>
                        <a:t>令和２年度</a:t>
                      </a:r>
                    </a:p>
                  </a:txBody>
                  <a:tcPr anchor="ctr"/>
                </a:tc>
                <a:tc>
                  <a:txBody>
                    <a:bodyPr/>
                    <a:lstStyle/>
                    <a:p>
                      <a:pPr algn="ctr"/>
                      <a:r>
                        <a:rPr kumimoji="1" lang="ja-JP" altLang="en-US" sz="1400" dirty="0"/>
                        <a:t>令和３年度</a:t>
                      </a:r>
                    </a:p>
                  </a:txBody>
                  <a:tcPr anchor="ctr"/>
                </a:tc>
                <a:tc>
                  <a:txBody>
                    <a:bodyPr/>
                    <a:lstStyle/>
                    <a:p>
                      <a:pPr algn="ctr"/>
                      <a:r>
                        <a:rPr kumimoji="1" lang="ja-JP" altLang="en-US" sz="1400" dirty="0"/>
                        <a:t>令和４年度</a:t>
                      </a:r>
                    </a:p>
                  </a:txBody>
                  <a:tcPr anchor="ctr"/>
                </a:tc>
                <a:tc>
                  <a:txBody>
                    <a:bodyPr/>
                    <a:lstStyle/>
                    <a:p>
                      <a:pPr algn="ctr"/>
                      <a:r>
                        <a:rPr kumimoji="1" lang="ja-JP" altLang="en-US" sz="1400" dirty="0"/>
                        <a:t>令和５年度</a:t>
                      </a:r>
                    </a:p>
                  </a:txBody>
                  <a:tcPr anchor="ctr"/>
                </a:tc>
                <a:extLst>
                  <a:ext uri="{0D108BD9-81ED-4DB2-BD59-A6C34878D82A}">
                    <a16:rowId xmlns:a16="http://schemas.microsoft.com/office/drawing/2014/main" val="111353677"/>
                  </a:ext>
                </a:extLst>
              </a:tr>
              <a:tr h="0">
                <a:tc>
                  <a:txBody>
                    <a:bodyPr/>
                    <a:lstStyle/>
                    <a:p>
                      <a:r>
                        <a:rPr kumimoji="1" lang="ja-JP" altLang="en-US" sz="1400" dirty="0"/>
                        <a:t>年度平均</a:t>
                      </a:r>
                      <a:endParaRPr kumimoji="1" lang="en-US" altLang="ja-JP" sz="1400" dirty="0"/>
                    </a:p>
                    <a:p>
                      <a:r>
                        <a:rPr kumimoji="1" lang="ja-JP" altLang="en-US" sz="1400" dirty="0"/>
                        <a:t>国保被保険者数</a:t>
                      </a:r>
                    </a:p>
                  </a:txBody>
                  <a:tcPr anchor="ctr"/>
                </a:tc>
                <a:tc>
                  <a:txBody>
                    <a:bodyPr/>
                    <a:lstStyle/>
                    <a:p>
                      <a:pPr algn="r">
                        <a:spcAft>
                          <a:spcPts val="0"/>
                        </a:spcAft>
                      </a:pPr>
                      <a:r>
                        <a:rPr lang="en-US" altLang="ja-JP" sz="1400" kern="100" dirty="0">
                          <a:effectLst/>
                          <a:latin typeface="+mn-ea"/>
                          <a:ea typeface="+mn-ea"/>
                          <a:cs typeface="Times New Roman" panose="02020603050405020304" pitchFamily="18" charset="0"/>
                        </a:rPr>
                        <a:t>13,578</a:t>
                      </a:r>
                      <a:r>
                        <a:rPr lang="ja-JP" altLang="en-US" sz="1400" kern="100" dirty="0">
                          <a:effectLst/>
                          <a:latin typeface="+mn-ea"/>
                          <a:ea typeface="+mn-ea"/>
                          <a:cs typeface="Times New Roman" panose="02020603050405020304" pitchFamily="18" charset="0"/>
                        </a:rPr>
                        <a:t>人</a:t>
                      </a:r>
                      <a:endParaRPr lang="ja-JP" sz="1400" kern="100" dirty="0">
                        <a:effectLst/>
                        <a:latin typeface="+mn-ea"/>
                        <a:ea typeface="+mn-ea"/>
                        <a:cs typeface="Times New Roman" panose="02020603050405020304" pitchFamily="18" charset="0"/>
                      </a:endParaRPr>
                    </a:p>
                  </a:txBody>
                  <a:tcPr marL="68580" marR="68580" marT="0" marB="0" anchor="ctr"/>
                </a:tc>
                <a:tc>
                  <a:txBody>
                    <a:bodyPr/>
                    <a:lstStyle/>
                    <a:p>
                      <a:pPr algn="r">
                        <a:spcAft>
                          <a:spcPts val="0"/>
                        </a:spcAft>
                      </a:pPr>
                      <a:r>
                        <a:rPr lang="en-US" altLang="ja-JP" sz="1400" kern="100" dirty="0">
                          <a:effectLst/>
                          <a:latin typeface="+mn-ea"/>
                          <a:ea typeface="+mn-ea"/>
                          <a:cs typeface="Times New Roman" panose="02020603050405020304" pitchFamily="18" charset="0"/>
                        </a:rPr>
                        <a:t>13,252</a:t>
                      </a:r>
                      <a:r>
                        <a:rPr lang="ja-JP" altLang="en-US" sz="1400" kern="100" dirty="0">
                          <a:effectLst/>
                          <a:latin typeface="+mn-ea"/>
                          <a:ea typeface="+mn-ea"/>
                          <a:cs typeface="Times New Roman" panose="02020603050405020304" pitchFamily="18" charset="0"/>
                        </a:rPr>
                        <a:t>人</a:t>
                      </a:r>
                      <a:endParaRPr lang="ja-JP" sz="1400" kern="100" dirty="0">
                        <a:effectLst/>
                        <a:latin typeface="+mn-ea"/>
                        <a:ea typeface="+mn-ea"/>
                        <a:cs typeface="Times New Roman" panose="02020603050405020304" pitchFamily="18" charset="0"/>
                      </a:endParaRPr>
                    </a:p>
                  </a:txBody>
                  <a:tcPr marL="68580" marR="68580" marT="0" marB="0" anchor="ctr"/>
                </a:tc>
                <a:tc>
                  <a:txBody>
                    <a:bodyPr/>
                    <a:lstStyle/>
                    <a:p>
                      <a:pPr algn="r">
                        <a:spcAft>
                          <a:spcPts val="0"/>
                        </a:spcAft>
                      </a:pPr>
                      <a:r>
                        <a:rPr lang="en-US" altLang="ja-JP" sz="1400" kern="100" dirty="0">
                          <a:effectLst/>
                          <a:latin typeface="+mn-ea"/>
                          <a:ea typeface="+mn-ea"/>
                          <a:cs typeface="Times New Roman" panose="02020603050405020304" pitchFamily="18" charset="0"/>
                        </a:rPr>
                        <a:t>12,982</a:t>
                      </a:r>
                      <a:r>
                        <a:rPr lang="ja-JP" altLang="en-US" sz="1400" kern="100" dirty="0">
                          <a:effectLst/>
                          <a:latin typeface="+mn-ea"/>
                          <a:ea typeface="+mn-ea"/>
                          <a:cs typeface="Times New Roman" panose="02020603050405020304" pitchFamily="18" charset="0"/>
                        </a:rPr>
                        <a:t>人</a:t>
                      </a:r>
                      <a:endParaRPr lang="ja-JP" sz="1400" kern="100" dirty="0">
                        <a:effectLst/>
                        <a:latin typeface="+mn-ea"/>
                        <a:ea typeface="+mn-ea"/>
                        <a:cs typeface="Times New Roman" panose="02020603050405020304" pitchFamily="18" charset="0"/>
                      </a:endParaRPr>
                    </a:p>
                  </a:txBody>
                  <a:tcPr marL="68580" marR="68580" marT="0" marB="0" anchor="ctr"/>
                </a:tc>
                <a:tc>
                  <a:txBody>
                    <a:bodyPr/>
                    <a:lstStyle/>
                    <a:p>
                      <a:pPr algn="r">
                        <a:spcAft>
                          <a:spcPts val="0"/>
                        </a:spcAft>
                      </a:pPr>
                      <a:r>
                        <a:rPr lang="en-US" altLang="ja-JP" sz="1400" kern="100" dirty="0">
                          <a:effectLst/>
                          <a:latin typeface="+mn-ea"/>
                          <a:ea typeface="+mn-ea"/>
                          <a:cs typeface="Times New Roman" panose="02020603050405020304" pitchFamily="18" charset="0"/>
                        </a:rPr>
                        <a:t>12,412</a:t>
                      </a:r>
                      <a:r>
                        <a:rPr lang="ja-JP" altLang="en-US" sz="1400" kern="100" dirty="0">
                          <a:effectLst/>
                          <a:latin typeface="+mn-ea"/>
                          <a:ea typeface="+mn-ea"/>
                          <a:cs typeface="Times New Roman" panose="02020603050405020304" pitchFamily="18" charset="0"/>
                        </a:rPr>
                        <a:t>人</a:t>
                      </a:r>
                      <a:endParaRPr lang="ja-JP" sz="1400" kern="100" dirty="0">
                        <a:effectLst/>
                        <a:latin typeface="+mn-ea"/>
                        <a:ea typeface="+mn-ea"/>
                        <a:cs typeface="Times New Roman" panose="02020603050405020304" pitchFamily="18" charset="0"/>
                      </a:endParaRPr>
                    </a:p>
                  </a:txBody>
                  <a:tcPr marL="68580" marR="68580" marT="0" marB="0" anchor="ctr"/>
                </a:tc>
                <a:tc>
                  <a:txBody>
                    <a:bodyPr/>
                    <a:lstStyle/>
                    <a:p>
                      <a:pPr algn="r">
                        <a:spcAft>
                          <a:spcPts val="0"/>
                        </a:spcAft>
                      </a:pPr>
                      <a:r>
                        <a:rPr lang="en-US" altLang="ja-JP" sz="1400" kern="100" dirty="0">
                          <a:effectLst/>
                          <a:latin typeface="+mn-ea"/>
                          <a:ea typeface="+mn-ea"/>
                          <a:cs typeface="Times New Roman" panose="02020603050405020304" pitchFamily="18" charset="0"/>
                        </a:rPr>
                        <a:t>11,795</a:t>
                      </a:r>
                      <a:r>
                        <a:rPr lang="ja-JP" altLang="en-US" sz="1400" kern="100" dirty="0">
                          <a:effectLst/>
                          <a:latin typeface="+mn-ea"/>
                          <a:ea typeface="+mn-ea"/>
                          <a:cs typeface="Times New Roman" panose="02020603050405020304" pitchFamily="18" charset="0"/>
                        </a:rPr>
                        <a:t>人</a:t>
                      </a:r>
                      <a:endParaRPr lang="ja-JP" sz="14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4260003695"/>
                  </a:ext>
                </a:extLst>
              </a:tr>
              <a:tr h="419358">
                <a:tc>
                  <a:txBody>
                    <a:bodyPr/>
                    <a:lstStyle/>
                    <a:p>
                      <a:pPr algn="just">
                        <a:spcAft>
                          <a:spcPts val="0"/>
                        </a:spcAft>
                      </a:pPr>
                      <a:r>
                        <a:rPr lang="ja-JP" sz="1400" kern="100" dirty="0">
                          <a:effectLst/>
                        </a:rPr>
                        <a:t>年度</a:t>
                      </a:r>
                      <a:r>
                        <a:rPr lang="ja-JP" altLang="en-US" sz="1400" kern="100" dirty="0">
                          <a:effectLst/>
                        </a:rPr>
                        <a:t>平均</a:t>
                      </a:r>
                      <a:endParaRPr lang="ja-JP" sz="1400" kern="100" dirty="0">
                        <a:effectLst/>
                      </a:endParaRPr>
                    </a:p>
                    <a:p>
                      <a:pPr algn="just">
                        <a:spcAft>
                          <a:spcPts val="0"/>
                        </a:spcAft>
                      </a:pPr>
                      <a:r>
                        <a:rPr lang="ja-JP" altLang="en-US" sz="1400" kern="100" dirty="0">
                          <a:effectLst/>
                        </a:rPr>
                        <a:t>白井市人口</a:t>
                      </a:r>
                      <a:endParaRPr lang="ja-JP" sz="1400" kern="100" dirty="0">
                        <a:effectLst/>
                        <a:latin typeface="+mn-ea"/>
                        <a:ea typeface="+mn-ea"/>
                        <a:cs typeface="Times New Roman" panose="02020603050405020304" pitchFamily="18" charset="0"/>
                      </a:endParaRPr>
                    </a:p>
                  </a:txBody>
                  <a:tcPr marL="68580" marR="68580" marT="0" marB="0" anchor="ctr"/>
                </a:tc>
                <a:tc>
                  <a:txBody>
                    <a:bodyPr/>
                    <a:lstStyle/>
                    <a:p>
                      <a:pPr algn="r">
                        <a:spcAft>
                          <a:spcPts val="0"/>
                        </a:spcAft>
                      </a:pPr>
                      <a:r>
                        <a:rPr lang="en-US" altLang="ja-JP" sz="1400" kern="100" dirty="0">
                          <a:effectLst/>
                          <a:latin typeface="+mn-ea"/>
                          <a:ea typeface="+mn-ea"/>
                          <a:cs typeface="Times New Roman" panose="02020603050405020304" pitchFamily="18" charset="0"/>
                        </a:rPr>
                        <a:t>63,373</a:t>
                      </a:r>
                      <a:r>
                        <a:rPr lang="ja-JP" altLang="en-US" sz="1400" kern="100" dirty="0">
                          <a:effectLst/>
                          <a:latin typeface="+mn-ea"/>
                          <a:ea typeface="+mn-ea"/>
                          <a:cs typeface="Times New Roman" panose="02020603050405020304" pitchFamily="18" charset="0"/>
                        </a:rPr>
                        <a:t>人</a:t>
                      </a:r>
                      <a:endParaRPr lang="ja-JP" sz="1400" kern="100" dirty="0">
                        <a:effectLst/>
                        <a:latin typeface="+mn-ea"/>
                        <a:ea typeface="+mn-ea"/>
                        <a:cs typeface="Times New Roman" panose="02020603050405020304" pitchFamily="18" charset="0"/>
                      </a:endParaRPr>
                    </a:p>
                  </a:txBody>
                  <a:tcPr marL="68580" marR="68580" marT="0" marB="0" anchor="ctr"/>
                </a:tc>
                <a:tc>
                  <a:txBody>
                    <a:bodyPr/>
                    <a:lstStyle/>
                    <a:p>
                      <a:pPr algn="r">
                        <a:spcAft>
                          <a:spcPts val="0"/>
                        </a:spcAft>
                      </a:pPr>
                      <a:r>
                        <a:rPr lang="en-US" altLang="ja-JP" sz="1400" kern="100" dirty="0">
                          <a:effectLst/>
                          <a:latin typeface="+mn-ea"/>
                          <a:ea typeface="+mn-ea"/>
                          <a:cs typeface="Times New Roman" panose="02020603050405020304" pitchFamily="18" charset="0"/>
                        </a:rPr>
                        <a:t>63,178</a:t>
                      </a:r>
                      <a:r>
                        <a:rPr lang="ja-JP" altLang="en-US" sz="1400" kern="100" dirty="0">
                          <a:effectLst/>
                          <a:latin typeface="+mn-ea"/>
                          <a:ea typeface="+mn-ea"/>
                          <a:cs typeface="Times New Roman" panose="02020603050405020304" pitchFamily="18" charset="0"/>
                        </a:rPr>
                        <a:t>人</a:t>
                      </a:r>
                      <a:endParaRPr lang="ja-JP" sz="1400" kern="100" dirty="0">
                        <a:effectLst/>
                        <a:latin typeface="+mn-ea"/>
                        <a:ea typeface="+mn-ea"/>
                        <a:cs typeface="Times New Roman" panose="02020603050405020304" pitchFamily="18" charset="0"/>
                      </a:endParaRPr>
                    </a:p>
                  </a:txBody>
                  <a:tcPr marL="68580" marR="68580" marT="0" marB="0" anchor="ctr"/>
                </a:tc>
                <a:tc>
                  <a:txBody>
                    <a:bodyPr/>
                    <a:lstStyle/>
                    <a:p>
                      <a:pPr algn="r">
                        <a:spcAft>
                          <a:spcPts val="0"/>
                        </a:spcAft>
                      </a:pPr>
                      <a:r>
                        <a:rPr lang="en-US" altLang="ja-JP" sz="1400" kern="100" dirty="0">
                          <a:effectLst/>
                          <a:latin typeface="+mn-ea"/>
                          <a:ea typeface="+mn-ea"/>
                          <a:cs typeface="Times New Roman" panose="02020603050405020304" pitchFamily="18" charset="0"/>
                        </a:rPr>
                        <a:t>62,829</a:t>
                      </a:r>
                      <a:r>
                        <a:rPr lang="ja-JP" altLang="en-US" sz="1400" kern="100" dirty="0">
                          <a:effectLst/>
                          <a:latin typeface="+mn-ea"/>
                          <a:ea typeface="+mn-ea"/>
                          <a:cs typeface="Times New Roman" panose="02020603050405020304" pitchFamily="18" charset="0"/>
                        </a:rPr>
                        <a:t>人</a:t>
                      </a:r>
                      <a:endParaRPr lang="ja-JP" sz="1400" kern="100" dirty="0">
                        <a:effectLst/>
                        <a:latin typeface="+mn-ea"/>
                        <a:ea typeface="+mn-ea"/>
                        <a:cs typeface="Times New Roman" panose="02020603050405020304" pitchFamily="18" charset="0"/>
                      </a:endParaRPr>
                    </a:p>
                  </a:txBody>
                  <a:tcPr marL="68580" marR="68580" marT="0" marB="0" anchor="ctr"/>
                </a:tc>
                <a:tc>
                  <a:txBody>
                    <a:bodyPr/>
                    <a:lstStyle/>
                    <a:p>
                      <a:pPr algn="r">
                        <a:spcAft>
                          <a:spcPts val="0"/>
                        </a:spcAft>
                      </a:pPr>
                      <a:r>
                        <a:rPr lang="en-US" altLang="ja-JP" sz="1400" kern="100" dirty="0">
                          <a:effectLst/>
                          <a:latin typeface="+mn-ea"/>
                          <a:ea typeface="+mn-ea"/>
                          <a:cs typeface="Times New Roman" panose="02020603050405020304" pitchFamily="18" charset="0"/>
                        </a:rPr>
                        <a:t>62,820</a:t>
                      </a:r>
                      <a:r>
                        <a:rPr lang="ja-JP" altLang="en-US" sz="1400" kern="100" dirty="0">
                          <a:effectLst/>
                          <a:latin typeface="+mn-ea"/>
                          <a:ea typeface="+mn-ea"/>
                          <a:cs typeface="Times New Roman" panose="02020603050405020304" pitchFamily="18" charset="0"/>
                        </a:rPr>
                        <a:t>人</a:t>
                      </a:r>
                      <a:endParaRPr lang="ja-JP" sz="1400" kern="100" dirty="0">
                        <a:effectLst/>
                        <a:latin typeface="+mn-ea"/>
                        <a:ea typeface="+mn-ea"/>
                        <a:cs typeface="Times New Roman" panose="02020603050405020304" pitchFamily="18" charset="0"/>
                      </a:endParaRPr>
                    </a:p>
                  </a:txBody>
                  <a:tcPr marL="68580" marR="68580" marT="0" marB="0" anchor="ctr"/>
                </a:tc>
                <a:tc>
                  <a:txBody>
                    <a:bodyPr/>
                    <a:lstStyle/>
                    <a:p>
                      <a:pPr algn="r">
                        <a:spcAft>
                          <a:spcPts val="0"/>
                        </a:spcAft>
                      </a:pPr>
                      <a:r>
                        <a:rPr lang="en-US" altLang="ja-JP" sz="1400" kern="100" dirty="0">
                          <a:effectLst/>
                          <a:latin typeface="+mn-ea"/>
                          <a:ea typeface="+mn-ea"/>
                          <a:cs typeface="Times New Roman" panose="02020603050405020304" pitchFamily="18" charset="0"/>
                        </a:rPr>
                        <a:t>62,666</a:t>
                      </a:r>
                      <a:r>
                        <a:rPr lang="ja-JP" altLang="en-US" sz="1400" kern="100" dirty="0">
                          <a:effectLst/>
                          <a:latin typeface="+mn-ea"/>
                          <a:ea typeface="+mn-ea"/>
                          <a:cs typeface="Times New Roman" panose="02020603050405020304" pitchFamily="18" charset="0"/>
                        </a:rPr>
                        <a:t>人</a:t>
                      </a:r>
                      <a:endParaRPr lang="ja-JP" sz="14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53470110"/>
                  </a:ext>
                </a:extLst>
              </a:tr>
              <a:tr h="448740">
                <a:tc>
                  <a:txBody>
                    <a:bodyPr/>
                    <a:lstStyle/>
                    <a:p>
                      <a:pPr algn="just">
                        <a:spcAft>
                          <a:spcPts val="0"/>
                        </a:spcAft>
                      </a:pPr>
                      <a:r>
                        <a:rPr lang="ja-JP" altLang="en-US" sz="1400" kern="100" dirty="0">
                          <a:effectLst/>
                        </a:rPr>
                        <a:t>割合</a:t>
                      </a:r>
                      <a:endParaRPr lang="ja-JP" sz="1400" kern="100" dirty="0">
                        <a:effectLst/>
                        <a:latin typeface="+mn-ea"/>
                        <a:ea typeface="+mn-ea"/>
                        <a:cs typeface="Times New Roman" panose="02020603050405020304" pitchFamily="18" charset="0"/>
                      </a:endParaRPr>
                    </a:p>
                  </a:txBody>
                  <a:tcPr marL="68580" marR="68580" marT="0" marB="0" anchor="ctr">
                    <a:lnB w="12700" cmpd="sng">
                      <a:noFill/>
                    </a:lnB>
                  </a:tcPr>
                </a:tc>
                <a:tc>
                  <a:txBody>
                    <a:bodyPr/>
                    <a:lstStyle/>
                    <a:p>
                      <a:pPr algn="r">
                        <a:spcAft>
                          <a:spcPts val="0"/>
                        </a:spcAft>
                      </a:pPr>
                      <a:r>
                        <a:rPr lang="en-US" altLang="ja-JP" sz="1400" kern="100" dirty="0">
                          <a:effectLst/>
                          <a:latin typeface="+mn-ea"/>
                          <a:ea typeface="+mn-ea"/>
                          <a:cs typeface="Times New Roman" panose="02020603050405020304" pitchFamily="18" charset="0"/>
                        </a:rPr>
                        <a:t>21.43%</a:t>
                      </a:r>
                      <a:endParaRPr lang="ja-JP" sz="1400" kern="100" dirty="0">
                        <a:effectLst/>
                        <a:latin typeface="+mn-ea"/>
                        <a:ea typeface="+mn-ea"/>
                        <a:cs typeface="Times New Roman" panose="02020603050405020304" pitchFamily="18" charset="0"/>
                      </a:endParaRPr>
                    </a:p>
                  </a:txBody>
                  <a:tcPr marL="68580" marR="68580" marT="0" marB="0" anchor="ctr">
                    <a:lnB w="12700" cmpd="sng">
                      <a:noFill/>
                    </a:lnB>
                  </a:tcPr>
                </a:tc>
                <a:tc>
                  <a:txBody>
                    <a:bodyPr/>
                    <a:lstStyle/>
                    <a:p>
                      <a:pPr algn="r">
                        <a:spcAft>
                          <a:spcPts val="0"/>
                        </a:spcAft>
                      </a:pPr>
                      <a:r>
                        <a:rPr lang="en-US" altLang="ja-JP" sz="1400" kern="100" dirty="0">
                          <a:effectLst/>
                          <a:latin typeface="+mn-ea"/>
                          <a:ea typeface="+mn-ea"/>
                          <a:cs typeface="Times New Roman" panose="02020603050405020304" pitchFamily="18" charset="0"/>
                        </a:rPr>
                        <a:t>20.98</a:t>
                      </a:r>
                      <a:r>
                        <a:rPr lang="ja-JP" altLang="en-US" sz="1400" kern="100" dirty="0">
                          <a:effectLst/>
                          <a:latin typeface="+mn-ea"/>
                          <a:ea typeface="+mn-ea"/>
                          <a:cs typeface="Times New Roman" panose="02020603050405020304" pitchFamily="18" charset="0"/>
                        </a:rPr>
                        <a:t>％</a:t>
                      </a:r>
                      <a:endParaRPr lang="ja-JP" sz="1400" kern="100" dirty="0">
                        <a:effectLst/>
                        <a:latin typeface="+mn-ea"/>
                        <a:ea typeface="+mn-ea"/>
                        <a:cs typeface="Times New Roman" panose="02020603050405020304" pitchFamily="18" charset="0"/>
                      </a:endParaRPr>
                    </a:p>
                  </a:txBody>
                  <a:tcPr marL="68580" marR="68580" marT="0" marB="0" anchor="ctr"/>
                </a:tc>
                <a:tc>
                  <a:txBody>
                    <a:bodyPr/>
                    <a:lstStyle/>
                    <a:p>
                      <a:pPr algn="r">
                        <a:spcAft>
                          <a:spcPts val="0"/>
                        </a:spcAft>
                      </a:pPr>
                      <a:r>
                        <a:rPr lang="en-US" altLang="ja-JP" sz="1400" kern="100" dirty="0">
                          <a:effectLst/>
                          <a:latin typeface="+mn-ea"/>
                          <a:ea typeface="+mn-ea"/>
                          <a:cs typeface="Times New Roman" panose="02020603050405020304" pitchFamily="18" charset="0"/>
                        </a:rPr>
                        <a:t>20.66%</a:t>
                      </a:r>
                      <a:endParaRPr lang="ja-JP" sz="1400" kern="100" dirty="0">
                        <a:effectLst/>
                        <a:latin typeface="+mn-ea"/>
                        <a:ea typeface="+mn-ea"/>
                        <a:cs typeface="Times New Roman" panose="02020603050405020304" pitchFamily="18" charset="0"/>
                      </a:endParaRPr>
                    </a:p>
                  </a:txBody>
                  <a:tcPr marL="68580" marR="68580" marT="0" marB="0" anchor="ctr"/>
                </a:tc>
                <a:tc>
                  <a:txBody>
                    <a:bodyPr/>
                    <a:lstStyle/>
                    <a:p>
                      <a:pPr algn="r">
                        <a:spcAft>
                          <a:spcPts val="0"/>
                        </a:spcAft>
                      </a:pPr>
                      <a:r>
                        <a:rPr lang="en-US" altLang="ja-JP" sz="1400" kern="100" dirty="0">
                          <a:effectLst/>
                          <a:latin typeface="+mn-ea"/>
                          <a:ea typeface="+mn-ea"/>
                          <a:cs typeface="Times New Roman" panose="02020603050405020304" pitchFamily="18" charset="0"/>
                        </a:rPr>
                        <a:t>19.76</a:t>
                      </a:r>
                      <a:r>
                        <a:rPr lang="ja-JP" altLang="en-US" sz="1400" kern="100" dirty="0">
                          <a:effectLst/>
                          <a:latin typeface="+mn-ea"/>
                          <a:ea typeface="+mn-ea"/>
                          <a:cs typeface="Times New Roman" panose="02020603050405020304" pitchFamily="18" charset="0"/>
                        </a:rPr>
                        <a:t>％</a:t>
                      </a:r>
                      <a:endParaRPr lang="ja-JP" sz="1400" kern="100" dirty="0">
                        <a:effectLst/>
                        <a:latin typeface="+mn-ea"/>
                        <a:ea typeface="+mn-ea"/>
                        <a:cs typeface="Times New Roman" panose="02020603050405020304" pitchFamily="18" charset="0"/>
                      </a:endParaRPr>
                    </a:p>
                  </a:txBody>
                  <a:tcPr marL="68580" marR="68580" marT="0" marB="0" anchor="ctr"/>
                </a:tc>
                <a:tc>
                  <a:txBody>
                    <a:bodyPr/>
                    <a:lstStyle/>
                    <a:p>
                      <a:pPr algn="r">
                        <a:spcAft>
                          <a:spcPts val="0"/>
                        </a:spcAft>
                      </a:pPr>
                      <a:r>
                        <a:rPr lang="en-US" altLang="ja-JP" sz="1400" kern="100" dirty="0">
                          <a:effectLst/>
                          <a:latin typeface="+mn-ea"/>
                          <a:ea typeface="+mn-ea"/>
                          <a:cs typeface="Times New Roman" panose="02020603050405020304" pitchFamily="18" charset="0"/>
                        </a:rPr>
                        <a:t>18.82</a:t>
                      </a:r>
                      <a:r>
                        <a:rPr lang="ja-JP" altLang="en-US" sz="1400" kern="100" dirty="0">
                          <a:effectLst/>
                          <a:latin typeface="+mn-ea"/>
                          <a:ea typeface="+mn-ea"/>
                          <a:cs typeface="Times New Roman" panose="02020603050405020304" pitchFamily="18" charset="0"/>
                        </a:rPr>
                        <a:t>％</a:t>
                      </a:r>
                      <a:endParaRPr lang="en-US" altLang="ja-JP" sz="14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2089828161"/>
                  </a:ext>
                </a:extLst>
              </a:tr>
            </a:tbl>
          </a:graphicData>
        </a:graphic>
      </p:graphicFrame>
      <p:sp>
        <p:nvSpPr>
          <p:cNvPr id="2" name="スライド番号プレースホルダー 1">
            <a:extLst>
              <a:ext uri="{FF2B5EF4-FFF2-40B4-BE49-F238E27FC236}">
                <a16:creationId xmlns:a16="http://schemas.microsoft.com/office/drawing/2014/main" id="{8CDDFA44-FD15-4B3F-B9BA-433CEBBD8F69}"/>
              </a:ext>
            </a:extLst>
          </p:cNvPr>
          <p:cNvSpPr>
            <a:spLocks noGrp="1"/>
          </p:cNvSpPr>
          <p:nvPr>
            <p:ph type="sldNum" sz="quarter" idx="12"/>
          </p:nvPr>
        </p:nvSpPr>
        <p:spPr>
          <a:xfrm>
            <a:off x="9192256" y="6373445"/>
            <a:ext cx="2743200" cy="365125"/>
          </a:xfrm>
        </p:spPr>
        <p:txBody>
          <a:bodyPr/>
          <a:lstStyle/>
          <a:p>
            <a:r>
              <a:rPr kumimoji="1" lang="en-US" altLang="ja-JP" sz="2000" dirty="0"/>
              <a:t>3</a:t>
            </a:r>
            <a:endParaRPr kumimoji="1" lang="ja-JP" altLang="en-US" sz="2000" dirty="0"/>
          </a:p>
        </p:txBody>
      </p:sp>
      <p:graphicFrame>
        <p:nvGraphicFramePr>
          <p:cNvPr id="3" name="表 2">
            <a:extLst>
              <a:ext uri="{FF2B5EF4-FFF2-40B4-BE49-F238E27FC236}">
                <a16:creationId xmlns:a16="http://schemas.microsoft.com/office/drawing/2014/main" id="{483D1276-1D77-4963-95D3-31CEE2408522}"/>
              </a:ext>
            </a:extLst>
          </p:cNvPr>
          <p:cNvGraphicFramePr>
            <a:graphicFrameLocks noGrp="1"/>
          </p:cNvGraphicFramePr>
          <p:nvPr>
            <p:extLst>
              <p:ext uri="{D42A27DB-BD31-4B8C-83A1-F6EECF244321}">
                <p14:modId xmlns:p14="http://schemas.microsoft.com/office/powerpoint/2010/main" val="2092995828"/>
              </p:ext>
            </p:extLst>
          </p:nvPr>
        </p:nvGraphicFramePr>
        <p:xfrm>
          <a:off x="674076" y="3993908"/>
          <a:ext cx="10455030" cy="1916554"/>
        </p:xfrm>
        <a:graphic>
          <a:graphicData uri="http://schemas.openxmlformats.org/drawingml/2006/table">
            <a:tbl>
              <a:tblPr firstRow="1" firstCol="1" bandRow="1">
                <a:tableStyleId>{7DF18680-E054-41AD-8BC1-D1AEF772440D}</a:tableStyleId>
              </a:tblPr>
              <a:tblGrid>
                <a:gridCol w="1742505">
                  <a:extLst>
                    <a:ext uri="{9D8B030D-6E8A-4147-A177-3AD203B41FA5}">
                      <a16:colId xmlns:a16="http://schemas.microsoft.com/office/drawing/2014/main" val="3829720313"/>
                    </a:ext>
                  </a:extLst>
                </a:gridCol>
                <a:gridCol w="1742505">
                  <a:extLst>
                    <a:ext uri="{9D8B030D-6E8A-4147-A177-3AD203B41FA5}">
                      <a16:colId xmlns:a16="http://schemas.microsoft.com/office/drawing/2014/main" val="278967958"/>
                    </a:ext>
                  </a:extLst>
                </a:gridCol>
                <a:gridCol w="1742505">
                  <a:extLst>
                    <a:ext uri="{9D8B030D-6E8A-4147-A177-3AD203B41FA5}">
                      <a16:colId xmlns:a16="http://schemas.microsoft.com/office/drawing/2014/main" val="3370739260"/>
                    </a:ext>
                  </a:extLst>
                </a:gridCol>
                <a:gridCol w="1742505">
                  <a:extLst>
                    <a:ext uri="{9D8B030D-6E8A-4147-A177-3AD203B41FA5}">
                      <a16:colId xmlns:a16="http://schemas.microsoft.com/office/drawing/2014/main" val="2054612857"/>
                    </a:ext>
                  </a:extLst>
                </a:gridCol>
                <a:gridCol w="1742505">
                  <a:extLst>
                    <a:ext uri="{9D8B030D-6E8A-4147-A177-3AD203B41FA5}">
                      <a16:colId xmlns:a16="http://schemas.microsoft.com/office/drawing/2014/main" val="743421807"/>
                    </a:ext>
                  </a:extLst>
                </a:gridCol>
                <a:gridCol w="1742505">
                  <a:extLst>
                    <a:ext uri="{9D8B030D-6E8A-4147-A177-3AD203B41FA5}">
                      <a16:colId xmlns:a16="http://schemas.microsoft.com/office/drawing/2014/main" val="665547835"/>
                    </a:ext>
                  </a:extLst>
                </a:gridCol>
              </a:tblGrid>
              <a:tr h="541828">
                <a:tc>
                  <a:txBody>
                    <a:bodyPr/>
                    <a:lstStyle/>
                    <a:p>
                      <a:pPr algn="ctr"/>
                      <a:r>
                        <a:rPr kumimoji="1" lang="ja-JP" altLang="en-US" sz="2000" dirty="0"/>
                        <a:t>千葉県</a:t>
                      </a:r>
                    </a:p>
                  </a:txBody>
                  <a:tcPr anchor="ctr"/>
                </a:tc>
                <a:tc>
                  <a:txBody>
                    <a:bodyPr/>
                    <a:lstStyle/>
                    <a:p>
                      <a:pPr algn="ctr"/>
                      <a:r>
                        <a:rPr kumimoji="1" lang="ja-JP" altLang="en-US" sz="1400" dirty="0"/>
                        <a:t>平成３１</a:t>
                      </a:r>
                      <a:endParaRPr kumimoji="1" lang="en-US" altLang="ja-JP" sz="1400" dirty="0"/>
                    </a:p>
                    <a:p>
                      <a:pPr algn="ctr"/>
                      <a:r>
                        <a:rPr kumimoji="1" lang="en-US" altLang="ja-JP" sz="1400" dirty="0"/>
                        <a:t>(</a:t>
                      </a:r>
                      <a:r>
                        <a:rPr kumimoji="1" lang="ja-JP" altLang="en-US" sz="1400" dirty="0"/>
                        <a:t>令和元</a:t>
                      </a:r>
                      <a:r>
                        <a:rPr kumimoji="1" lang="en-US" altLang="ja-JP" sz="1400" dirty="0"/>
                        <a:t>)</a:t>
                      </a:r>
                      <a:r>
                        <a:rPr kumimoji="1" lang="ja-JP" altLang="en-US" sz="1400" dirty="0"/>
                        <a:t>年度</a:t>
                      </a:r>
                    </a:p>
                  </a:txBody>
                  <a:tcPr anchor="ctr"/>
                </a:tc>
                <a:tc>
                  <a:txBody>
                    <a:bodyPr/>
                    <a:lstStyle/>
                    <a:p>
                      <a:pPr algn="ctr"/>
                      <a:r>
                        <a:rPr kumimoji="1" lang="ja-JP" altLang="en-US" sz="1400" dirty="0"/>
                        <a:t>令和２年度</a:t>
                      </a:r>
                    </a:p>
                  </a:txBody>
                  <a:tcPr anchor="ctr"/>
                </a:tc>
                <a:tc>
                  <a:txBody>
                    <a:bodyPr/>
                    <a:lstStyle/>
                    <a:p>
                      <a:pPr algn="ctr"/>
                      <a:r>
                        <a:rPr kumimoji="1" lang="ja-JP" altLang="en-US" sz="1400" dirty="0"/>
                        <a:t>令和３年度</a:t>
                      </a:r>
                    </a:p>
                  </a:txBody>
                  <a:tcPr anchor="ctr"/>
                </a:tc>
                <a:tc>
                  <a:txBody>
                    <a:bodyPr/>
                    <a:lstStyle/>
                    <a:p>
                      <a:pPr algn="ctr"/>
                      <a:r>
                        <a:rPr kumimoji="1" lang="ja-JP" altLang="en-US" sz="1400" dirty="0"/>
                        <a:t>令和４年度</a:t>
                      </a:r>
                    </a:p>
                  </a:txBody>
                  <a:tcPr anchor="ctr"/>
                </a:tc>
                <a:tc>
                  <a:txBody>
                    <a:bodyPr/>
                    <a:lstStyle/>
                    <a:p>
                      <a:pPr algn="ctr"/>
                      <a:r>
                        <a:rPr kumimoji="1" lang="en-US" altLang="ja-JP" sz="1400" dirty="0"/>
                        <a:t>※</a:t>
                      </a:r>
                      <a:r>
                        <a:rPr kumimoji="1" lang="ja-JP" altLang="en-US" sz="1400" dirty="0"/>
                        <a:t>令和５年度</a:t>
                      </a:r>
                    </a:p>
                  </a:txBody>
                  <a:tcPr anchor="ctr"/>
                </a:tc>
                <a:extLst>
                  <a:ext uri="{0D108BD9-81ED-4DB2-BD59-A6C34878D82A}">
                    <a16:rowId xmlns:a16="http://schemas.microsoft.com/office/drawing/2014/main" val="2063746491"/>
                  </a:ext>
                </a:extLst>
              </a:tr>
              <a:tr h="0">
                <a:tc>
                  <a:txBody>
                    <a:bodyPr/>
                    <a:lstStyle/>
                    <a:p>
                      <a:r>
                        <a:rPr kumimoji="1" lang="ja-JP" altLang="en-US" sz="1400" dirty="0"/>
                        <a:t>年度平均</a:t>
                      </a:r>
                      <a:endParaRPr kumimoji="1" lang="en-US" altLang="ja-JP" sz="1400" dirty="0"/>
                    </a:p>
                    <a:p>
                      <a:r>
                        <a:rPr kumimoji="1" lang="ja-JP" altLang="en-US" sz="1400" dirty="0"/>
                        <a:t>国保被保険者数</a:t>
                      </a:r>
                    </a:p>
                  </a:txBody>
                  <a:tcPr anchor="ctr"/>
                </a:tc>
                <a:tc>
                  <a:txBody>
                    <a:bodyPr/>
                    <a:lstStyle/>
                    <a:p>
                      <a:pPr algn="r">
                        <a:spcAft>
                          <a:spcPts val="0"/>
                        </a:spcAft>
                      </a:pPr>
                      <a:r>
                        <a:rPr lang="en-US" altLang="ja-JP" sz="1400" kern="100" dirty="0">
                          <a:effectLst/>
                          <a:latin typeface="+mn-ea"/>
                          <a:ea typeface="+mn-ea"/>
                          <a:cs typeface="Times New Roman" panose="02020603050405020304" pitchFamily="18" charset="0"/>
                        </a:rPr>
                        <a:t>1,372,320</a:t>
                      </a:r>
                      <a:r>
                        <a:rPr lang="ja-JP" altLang="en-US" sz="1400" kern="100" dirty="0">
                          <a:effectLst/>
                          <a:latin typeface="+mn-ea"/>
                          <a:ea typeface="+mn-ea"/>
                          <a:cs typeface="Times New Roman" panose="02020603050405020304" pitchFamily="18" charset="0"/>
                        </a:rPr>
                        <a:t>人</a:t>
                      </a:r>
                      <a:endParaRPr lang="ja-JP" sz="1400" kern="100" dirty="0">
                        <a:effectLst/>
                        <a:latin typeface="+mn-ea"/>
                        <a:ea typeface="+mn-ea"/>
                        <a:cs typeface="Times New Roman" panose="02020603050405020304" pitchFamily="18" charset="0"/>
                      </a:endParaRPr>
                    </a:p>
                  </a:txBody>
                  <a:tcPr marL="68580" marR="68580" marT="0" marB="0" anchor="ctr"/>
                </a:tc>
                <a:tc>
                  <a:txBody>
                    <a:bodyPr/>
                    <a:lstStyle/>
                    <a:p>
                      <a:pPr algn="r">
                        <a:spcAft>
                          <a:spcPts val="0"/>
                        </a:spcAft>
                      </a:pPr>
                      <a:r>
                        <a:rPr lang="en-US" altLang="ja-JP" sz="1400" kern="100" dirty="0">
                          <a:effectLst/>
                          <a:latin typeface="+mn-ea"/>
                          <a:ea typeface="+mn-ea"/>
                          <a:cs typeface="Times New Roman" panose="02020603050405020304" pitchFamily="18" charset="0"/>
                        </a:rPr>
                        <a:t>1,334,777</a:t>
                      </a:r>
                      <a:r>
                        <a:rPr lang="ja-JP" altLang="en-US" sz="1400" kern="100" dirty="0">
                          <a:effectLst/>
                          <a:latin typeface="+mn-ea"/>
                          <a:ea typeface="+mn-ea"/>
                          <a:cs typeface="Times New Roman" panose="02020603050405020304" pitchFamily="18" charset="0"/>
                        </a:rPr>
                        <a:t>人</a:t>
                      </a:r>
                      <a:endParaRPr lang="ja-JP" sz="1400" kern="100" dirty="0">
                        <a:effectLst/>
                        <a:latin typeface="+mn-ea"/>
                        <a:ea typeface="+mn-ea"/>
                        <a:cs typeface="Times New Roman" panose="02020603050405020304" pitchFamily="18" charset="0"/>
                      </a:endParaRPr>
                    </a:p>
                  </a:txBody>
                  <a:tcPr marL="68580" marR="68580" marT="0" marB="0" anchor="ctr"/>
                </a:tc>
                <a:tc>
                  <a:txBody>
                    <a:bodyPr/>
                    <a:lstStyle/>
                    <a:p>
                      <a:pPr algn="r">
                        <a:spcAft>
                          <a:spcPts val="0"/>
                        </a:spcAft>
                      </a:pPr>
                      <a:r>
                        <a:rPr lang="en-US" altLang="ja-JP" sz="1400" kern="100" dirty="0">
                          <a:effectLst/>
                          <a:latin typeface="+mn-ea"/>
                          <a:ea typeface="+mn-ea"/>
                          <a:cs typeface="Times New Roman" panose="02020603050405020304" pitchFamily="18" charset="0"/>
                        </a:rPr>
                        <a:t>1,305,521</a:t>
                      </a:r>
                      <a:r>
                        <a:rPr lang="ja-JP" altLang="en-US" sz="1400" kern="100" dirty="0">
                          <a:effectLst/>
                          <a:latin typeface="+mn-ea"/>
                          <a:ea typeface="+mn-ea"/>
                          <a:cs typeface="Times New Roman" panose="02020603050405020304" pitchFamily="18" charset="0"/>
                        </a:rPr>
                        <a:t>人</a:t>
                      </a:r>
                      <a:endParaRPr lang="ja-JP" sz="1400" kern="100" dirty="0">
                        <a:effectLst/>
                        <a:latin typeface="+mn-ea"/>
                        <a:ea typeface="+mn-ea"/>
                        <a:cs typeface="Times New Roman" panose="02020603050405020304" pitchFamily="18" charset="0"/>
                      </a:endParaRPr>
                    </a:p>
                  </a:txBody>
                  <a:tcPr marL="68580" marR="68580" marT="0" marB="0" anchor="ctr"/>
                </a:tc>
                <a:tc>
                  <a:txBody>
                    <a:bodyPr/>
                    <a:lstStyle/>
                    <a:p>
                      <a:pPr algn="r">
                        <a:spcAft>
                          <a:spcPts val="0"/>
                        </a:spcAft>
                      </a:pPr>
                      <a:r>
                        <a:rPr lang="en-US" altLang="ja-JP" sz="1400" kern="100" dirty="0">
                          <a:effectLst/>
                          <a:latin typeface="+mn-ea"/>
                          <a:ea typeface="+mn-ea"/>
                          <a:cs typeface="Times New Roman" panose="02020603050405020304" pitchFamily="18" charset="0"/>
                        </a:rPr>
                        <a:t>1,251,996</a:t>
                      </a:r>
                      <a:r>
                        <a:rPr lang="ja-JP" altLang="en-US" sz="1400" kern="100" dirty="0">
                          <a:effectLst/>
                          <a:latin typeface="+mn-ea"/>
                          <a:ea typeface="+mn-ea"/>
                          <a:cs typeface="Times New Roman" panose="02020603050405020304" pitchFamily="18" charset="0"/>
                        </a:rPr>
                        <a:t>人</a:t>
                      </a:r>
                      <a:endParaRPr lang="ja-JP" sz="1400" kern="100" dirty="0">
                        <a:effectLst/>
                        <a:latin typeface="+mn-ea"/>
                        <a:ea typeface="+mn-ea"/>
                        <a:cs typeface="Times New Roman" panose="02020603050405020304" pitchFamily="18" charset="0"/>
                      </a:endParaRPr>
                    </a:p>
                  </a:txBody>
                  <a:tcPr marL="68580" marR="68580" marT="0" marB="0" anchor="ctr"/>
                </a:tc>
                <a:tc>
                  <a:txBody>
                    <a:bodyPr/>
                    <a:lstStyle/>
                    <a:p>
                      <a:pPr algn="r">
                        <a:spcAft>
                          <a:spcPts val="0"/>
                        </a:spcAft>
                      </a:pPr>
                      <a:r>
                        <a:rPr lang="en-US" altLang="ja-JP" sz="1400" kern="100" dirty="0">
                          <a:effectLst/>
                          <a:latin typeface="+mn-ea"/>
                          <a:ea typeface="+mn-ea"/>
                          <a:cs typeface="Times New Roman" panose="02020603050405020304" pitchFamily="18" charset="0"/>
                        </a:rPr>
                        <a:t>1,182,716</a:t>
                      </a:r>
                      <a:r>
                        <a:rPr lang="ja-JP" altLang="en-US" sz="1400" kern="100" dirty="0">
                          <a:effectLst/>
                          <a:latin typeface="+mn-ea"/>
                          <a:ea typeface="+mn-ea"/>
                          <a:cs typeface="Times New Roman" panose="02020603050405020304" pitchFamily="18" charset="0"/>
                        </a:rPr>
                        <a:t>人</a:t>
                      </a:r>
                      <a:endParaRPr lang="en-US" altLang="ja-JP" sz="14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4159908757"/>
                  </a:ext>
                </a:extLst>
              </a:tr>
              <a:tr h="411871">
                <a:tc>
                  <a:txBody>
                    <a:bodyPr/>
                    <a:lstStyle/>
                    <a:p>
                      <a:pPr algn="just">
                        <a:spcAft>
                          <a:spcPts val="0"/>
                        </a:spcAft>
                      </a:pPr>
                      <a:r>
                        <a:rPr lang="ja-JP" sz="1400" kern="100" dirty="0">
                          <a:effectLst/>
                        </a:rPr>
                        <a:t>年度</a:t>
                      </a:r>
                      <a:r>
                        <a:rPr lang="ja-JP" altLang="en-US" sz="1400" kern="100" dirty="0">
                          <a:effectLst/>
                        </a:rPr>
                        <a:t>平均</a:t>
                      </a:r>
                      <a:endParaRPr lang="ja-JP" sz="1400" kern="100" dirty="0">
                        <a:effectLst/>
                      </a:endParaRPr>
                    </a:p>
                    <a:p>
                      <a:pPr algn="just">
                        <a:spcAft>
                          <a:spcPts val="0"/>
                        </a:spcAft>
                      </a:pPr>
                      <a:r>
                        <a:rPr lang="ja-JP" altLang="en-US" sz="1400" kern="100" dirty="0">
                          <a:effectLst/>
                        </a:rPr>
                        <a:t>市町村人口</a:t>
                      </a:r>
                      <a:endParaRPr lang="ja-JP" sz="1400" kern="100" dirty="0">
                        <a:effectLst/>
                        <a:latin typeface="+mn-ea"/>
                        <a:ea typeface="+mn-ea"/>
                        <a:cs typeface="Times New Roman" panose="02020603050405020304" pitchFamily="18" charset="0"/>
                      </a:endParaRPr>
                    </a:p>
                  </a:txBody>
                  <a:tcPr marL="68580" marR="68580" marT="0" marB="0" anchor="ctr"/>
                </a:tc>
                <a:tc>
                  <a:txBody>
                    <a:bodyPr/>
                    <a:lstStyle/>
                    <a:p>
                      <a:pPr algn="r">
                        <a:spcAft>
                          <a:spcPts val="0"/>
                        </a:spcAft>
                      </a:pPr>
                      <a:r>
                        <a:rPr lang="en-US" altLang="ja-JP" sz="1400" kern="100" dirty="0">
                          <a:effectLst/>
                          <a:latin typeface="+mn-ea"/>
                          <a:ea typeface="+mn-ea"/>
                          <a:cs typeface="Times New Roman" panose="02020603050405020304" pitchFamily="18" charset="0"/>
                        </a:rPr>
                        <a:t>6,278,306</a:t>
                      </a:r>
                      <a:r>
                        <a:rPr lang="ja-JP" altLang="en-US" sz="1400" kern="100" dirty="0">
                          <a:effectLst/>
                          <a:latin typeface="+mn-ea"/>
                          <a:ea typeface="+mn-ea"/>
                          <a:cs typeface="Times New Roman" panose="02020603050405020304" pitchFamily="18" charset="0"/>
                        </a:rPr>
                        <a:t>人</a:t>
                      </a:r>
                      <a:endParaRPr lang="ja-JP" sz="1400" kern="100" dirty="0">
                        <a:effectLst/>
                        <a:latin typeface="+mn-ea"/>
                        <a:ea typeface="+mn-ea"/>
                        <a:cs typeface="Times New Roman" panose="02020603050405020304" pitchFamily="18" charset="0"/>
                      </a:endParaRPr>
                    </a:p>
                  </a:txBody>
                  <a:tcPr marL="68580" marR="68580" marT="0" marB="0" anchor="ctr"/>
                </a:tc>
                <a:tc>
                  <a:txBody>
                    <a:bodyPr/>
                    <a:lstStyle/>
                    <a:p>
                      <a:pPr algn="r">
                        <a:spcAft>
                          <a:spcPts val="0"/>
                        </a:spcAft>
                      </a:pPr>
                      <a:r>
                        <a:rPr lang="en-US" altLang="ja-JP" sz="1400" kern="100" dirty="0">
                          <a:effectLst/>
                          <a:latin typeface="+mn-ea"/>
                          <a:ea typeface="+mn-ea"/>
                          <a:cs typeface="Times New Roman" panose="02020603050405020304" pitchFamily="18" charset="0"/>
                        </a:rPr>
                        <a:t>6,273,484</a:t>
                      </a:r>
                      <a:r>
                        <a:rPr lang="ja-JP" altLang="en-US" sz="1400" kern="100" dirty="0">
                          <a:effectLst/>
                          <a:latin typeface="+mn-ea"/>
                          <a:ea typeface="+mn-ea"/>
                          <a:cs typeface="Times New Roman" panose="02020603050405020304" pitchFamily="18" charset="0"/>
                        </a:rPr>
                        <a:t>人</a:t>
                      </a:r>
                      <a:endParaRPr lang="ja-JP" sz="1400" kern="100" dirty="0">
                        <a:effectLst/>
                        <a:latin typeface="+mn-ea"/>
                        <a:ea typeface="+mn-ea"/>
                        <a:cs typeface="Times New Roman" panose="02020603050405020304" pitchFamily="18" charset="0"/>
                      </a:endParaRPr>
                    </a:p>
                  </a:txBody>
                  <a:tcPr marL="68580" marR="68580" marT="0" marB="0" anchor="ctr"/>
                </a:tc>
                <a:tc>
                  <a:txBody>
                    <a:bodyPr/>
                    <a:lstStyle/>
                    <a:p>
                      <a:pPr algn="r">
                        <a:spcAft>
                          <a:spcPts val="0"/>
                        </a:spcAft>
                      </a:pPr>
                      <a:r>
                        <a:rPr lang="en-US" altLang="ja-JP" sz="1400" kern="100" dirty="0">
                          <a:effectLst/>
                          <a:latin typeface="+mn-ea"/>
                          <a:ea typeface="+mn-ea"/>
                          <a:cs typeface="Times New Roman" panose="02020603050405020304" pitchFamily="18" charset="0"/>
                        </a:rPr>
                        <a:t>6,275,940</a:t>
                      </a:r>
                      <a:r>
                        <a:rPr lang="ja-JP" altLang="en-US" sz="1400" kern="100" dirty="0">
                          <a:effectLst/>
                          <a:latin typeface="+mn-ea"/>
                          <a:ea typeface="+mn-ea"/>
                          <a:cs typeface="Times New Roman" panose="02020603050405020304" pitchFamily="18" charset="0"/>
                        </a:rPr>
                        <a:t>人</a:t>
                      </a:r>
                      <a:endParaRPr lang="ja-JP" sz="1400" kern="100" dirty="0">
                        <a:effectLst/>
                        <a:latin typeface="+mn-ea"/>
                        <a:ea typeface="+mn-ea"/>
                        <a:cs typeface="Times New Roman" panose="02020603050405020304" pitchFamily="18" charset="0"/>
                      </a:endParaRPr>
                    </a:p>
                  </a:txBody>
                  <a:tcPr marL="68580" marR="68580" marT="0" marB="0" anchor="ctr"/>
                </a:tc>
                <a:tc>
                  <a:txBody>
                    <a:bodyPr/>
                    <a:lstStyle/>
                    <a:p>
                      <a:pPr algn="r">
                        <a:spcAft>
                          <a:spcPts val="0"/>
                        </a:spcAft>
                      </a:pPr>
                      <a:r>
                        <a:rPr lang="en-US" altLang="ja-JP" sz="1400" kern="100" dirty="0">
                          <a:effectLst/>
                          <a:latin typeface="+mn-ea"/>
                          <a:ea typeface="+mn-ea"/>
                          <a:cs typeface="Times New Roman" panose="02020603050405020304" pitchFamily="18" charset="0"/>
                        </a:rPr>
                        <a:t>6,273,727</a:t>
                      </a:r>
                      <a:r>
                        <a:rPr lang="ja-JP" altLang="en-US" sz="1400" kern="100" dirty="0">
                          <a:effectLst/>
                          <a:latin typeface="+mn-ea"/>
                          <a:ea typeface="+mn-ea"/>
                          <a:cs typeface="Times New Roman" panose="02020603050405020304" pitchFamily="18" charset="0"/>
                        </a:rPr>
                        <a:t>人</a:t>
                      </a:r>
                      <a:endParaRPr lang="ja-JP" sz="1400" kern="100" dirty="0">
                        <a:effectLst/>
                        <a:latin typeface="+mn-ea"/>
                        <a:ea typeface="+mn-ea"/>
                        <a:cs typeface="Times New Roman" panose="02020603050405020304" pitchFamily="18" charset="0"/>
                      </a:endParaRPr>
                    </a:p>
                  </a:txBody>
                  <a:tcPr marL="68580" marR="68580" marT="0" marB="0" anchor="ctr"/>
                </a:tc>
                <a:tc>
                  <a:txBody>
                    <a:bodyPr/>
                    <a:lstStyle/>
                    <a:p>
                      <a:pPr algn="r">
                        <a:spcAft>
                          <a:spcPts val="0"/>
                        </a:spcAft>
                      </a:pPr>
                      <a:r>
                        <a:rPr lang="en-US" altLang="ja-JP" sz="1400" kern="100" dirty="0">
                          <a:effectLst/>
                          <a:latin typeface="+mn-ea"/>
                          <a:ea typeface="+mn-ea"/>
                          <a:cs typeface="Times New Roman" panose="02020603050405020304" pitchFamily="18" charset="0"/>
                        </a:rPr>
                        <a:t>6,272,806</a:t>
                      </a:r>
                      <a:r>
                        <a:rPr lang="ja-JP" altLang="en-US" sz="1400" kern="100" dirty="0">
                          <a:effectLst/>
                          <a:latin typeface="+mn-ea"/>
                          <a:ea typeface="+mn-ea"/>
                          <a:cs typeface="Times New Roman" panose="02020603050405020304" pitchFamily="18" charset="0"/>
                        </a:rPr>
                        <a:t>人</a:t>
                      </a:r>
                      <a:endParaRPr lang="ja-JP" sz="14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2419443664"/>
                  </a:ext>
                </a:extLst>
              </a:tr>
              <a:tr h="429846">
                <a:tc>
                  <a:txBody>
                    <a:bodyPr/>
                    <a:lstStyle/>
                    <a:p>
                      <a:pPr algn="just">
                        <a:spcAft>
                          <a:spcPts val="0"/>
                        </a:spcAft>
                      </a:pPr>
                      <a:r>
                        <a:rPr lang="ja-JP" altLang="en-US" sz="1400" kern="100" dirty="0">
                          <a:effectLst/>
                        </a:rPr>
                        <a:t>割合</a:t>
                      </a:r>
                      <a:endParaRPr lang="ja-JP" sz="1400" kern="100" dirty="0">
                        <a:effectLst/>
                        <a:latin typeface="+mn-ea"/>
                        <a:ea typeface="+mn-ea"/>
                        <a:cs typeface="Times New Roman" panose="02020603050405020304" pitchFamily="18" charset="0"/>
                      </a:endParaRPr>
                    </a:p>
                  </a:txBody>
                  <a:tcPr marL="68580" marR="68580" marT="0" marB="0" anchor="ctr">
                    <a:lnB w="12700" cmpd="sng">
                      <a:noFill/>
                    </a:lnB>
                  </a:tcPr>
                </a:tc>
                <a:tc>
                  <a:txBody>
                    <a:bodyPr/>
                    <a:lstStyle/>
                    <a:p>
                      <a:pPr algn="r">
                        <a:spcAft>
                          <a:spcPts val="0"/>
                        </a:spcAft>
                      </a:pPr>
                      <a:r>
                        <a:rPr lang="en-US" altLang="ja-JP" sz="1400" kern="100" dirty="0">
                          <a:effectLst/>
                          <a:latin typeface="+mn-ea"/>
                          <a:ea typeface="+mn-ea"/>
                          <a:cs typeface="Times New Roman" panose="02020603050405020304" pitchFamily="18" charset="0"/>
                        </a:rPr>
                        <a:t>21.86</a:t>
                      </a:r>
                      <a:r>
                        <a:rPr lang="ja-JP" altLang="en-US" sz="1400" kern="100" dirty="0">
                          <a:effectLst/>
                          <a:latin typeface="+mn-ea"/>
                          <a:ea typeface="+mn-ea"/>
                          <a:cs typeface="Times New Roman" panose="02020603050405020304" pitchFamily="18" charset="0"/>
                        </a:rPr>
                        <a:t>％</a:t>
                      </a:r>
                      <a:endParaRPr lang="ja-JP" sz="1400" kern="100" dirty="0">
                        <a:effectLst/>
                        <a:latin typeface="+mn-ea"/>
                        <a:ea typeface="+mn-ea"/>
                        <a:cs typeface="Times New Roman" panose="02020603050405020304" pitchFamily="18" charset="0"/>
                      </a:endParaRPr>
                    </a:p>
                  </a:txBody>
                  <a:tcPr marL="68580" marR="68580" marT="0" marB="0" anchor="ctr">
                    <a:lnB w="12700" cmpd="sng">
                      <a:noFill/>
                    </a:lnB>
                  </a:tcPr>
                </a:tc>
                <a:tc>
                  <a:txBody>
                    <a:bodyPr/>
                    <a:lstStyle/>
                    <a:p>
                      <a:pPr algn="r">
                        <a:spcAft>
                          <a:spcPts val="0"/>
                        </a:spcAft>
                      </a:pPr>
                      <a:r>
                        <a:rPr lang="en-US" altLang="ja-JP" sz="1400" kern="100" dirty="0">
                          <a:effectLst/>
                          <a:latin typeface="+mn-ea"/>
                          <a:ea typeface="+mn-ea"/>
                          <a:cs typeface="Times New Roman" panose="02020603050405020304" pitchFamily="18" charset="0"/>
                        </a:rPr>
                        <a:t>21.28</a:t>
                      </a:r>
                      <a:r>
                        <a:rPr lang="ja-JP" altLang="en-US" sz="1400" kern="100" dirty="0">
                          <a:effectLst/>
                          <a:latin typeface="+mn-ea"/>
                          <a:ea typeface="+mn-ea"/>
                          <a:cs typeface="Times New Roman" panose="02020603050405020304" pitchFamily="18" charset="0"/>
                        </a:rPr>
                        <a:t>％</a:t>
                      </a:r>
                      <a:endParaRPr lang="ja-JP" sz="1400" kern="100" dirty="0">
                        <a:effectLst/>
                        <a:latin typeface="+mn-ea"/>
                        <a:ea typeface="+mn-ea"/>
                        <a:cs typeface="Times New Roman" panose="02020603050405020304" pitchFamily="18" charset="0"/>
                      </a:endParaRPr>
                    </a:p>
                  </a:txBody>
                  <a:tcPr marL="68580" marR="68580" marT="0" marB="0" anchor="ctr"/>
                </a:tc>
                <a:tc>
                  <a:txBody>
                    <a:bodyPr/>
                    <a:lstStyle/>
                    <a:p>
                      <a:pPr algn="r">
                        <a:spcAft>
                          <a:spcPts val="0"/>
                        </a:spcAft>
                      </a:pPr>
                      <a:r>
                        <a:rPr lang="en-US" altLang="ja-JP" sz="1400" kern="100" dirty="0">
                          <a:effectLst/>
                          <a:latin typeface="+mn-ea"/>
                          <a:ea typeface="+mn-ea"/>
                          <a:cs typeface="Times New Roman" panose="02020603050405020304" pitchFamily="18" charset="0"/>
                        </a:rPr>
                        <a:t>20.80</a:t>
                      </a:r>
                      <a:r>
                        <a:rPr lang="ja-JP" altLang="en-US" sz="1400" kern="100" dirty="0">
                          <a:effectLst/>
                          <a:latin typeface="+mn-ea"/>
                          <a:ea typeface="+mn-ea"/>
                          <a:cs typeface="Times New Roman" panose="02020603050405020304" pitchFamily="18" charset="0"/>
                        </a:rPr>
                        <a:t>％</a:t>
                      </a:r>
                      <a:endParaRPr lang="ja-JP" sz="1400" kern="100" dirty="0">
                        <a:effectLst/>
                        <a:latin typeface="+mn-ea"/>
                        <a:ea typeface="+mn-ea"/>
                        <a:cs typeface="Times New Roman" panose="02020603050405020304" pitchFamily="18" charset="0"/>
                      </a:endParaRPr>
                    </a:p>
                  </a:txBody>
                  <a:tcPr marL="68580" marR="68580" marT="0" marB="0" anchor="ctr"/>
                </a:tc>
                <a:tc>
                  <a:txBody>
                    <a:bodyPr/>
                    <a:lstStyle/>
                    <a:p>
                      <a:pPr algn="r">
                        <a:spcAft>
                          <a:spcPts val="0"/>
                        </a:spcAft>
                      </a:pPr>
                      <a:r>
                        <a:rPr lang="en-US" altLang="ja-JP" sz="1400" kern="100" dirty="0">
                          <a:effectLst/>
                          <a:latin typeface="+mn-ea"/>
                          <a:ea typeface="+mn-ea"/>
                          <a:cs typeface="Times New Roman" panose="02020603050405020304" pitchFamily="18" charset="0"/>
                        </a:rPr>
                        <a:t>19.96</a:t>
                      </a:r>
                      <a:r>
                        <a:rPr lang="ja-JP" altLang="en-US" sz="1400" kern="100" dirty="0">
                          <a:effectLst/>
                          <a:latin typeface="+mn-ea"/>
                          <a:ea typeface="+mn-ea"/>
                          <a:cs typeface="Times New Roman" panose="02020603050405020304" pitchFamily="18" charset="0"/>
                        </a:rPr>
                        <a:t>％</a:t>
                      </a:r>
                      <a:endParaRPr lang="ja-JP" sz="1400" kern="100" dirty="0">
                        <a:effectLst/>
                        <a:latin typeface="+mn-ea"/>
                        <a:ea typeface="+mn-ea"/>
                        <a:cs typeface="Times New Roman" panose="02020603050405020304" pitchFamily="18" charset="0"/>
                      </a:endParaRPr>
                    </a:p>
                  </a:txBody>
                  <a:tcPr marL="68580" marR="68580" marT="0" marB="0" anchor="ctr"/>
                </a:tc>
                <a:tc>
                  <a:txBody>
                    <a:bodyPr/>
                    <a:lstStyle/>
                    <a:p>
                      <a:pPr algn="r">
                        <a:spcAft>
                          <a:spcPts val="0"/>
                        </a:spcAft>
                      </a:pPr>
                      <a:r>
                        <a:rPr lang="en-US" altLang="ja-JP" sz="1400" kern="100">
                          <a:effectLst/>
                          <a:latin typeface="+mn-ea"/>
                          <a:ea typeface="+mn-ea"/>
                          <a:cs typeface="Times New Roman" panose="02020603050405020304" pitchFamily="18" charset="0"/>
                        </a:rPr>
                        <a:t>18.85</a:t>
                      </a:r>
                      <a:r>
                        <a:rPr lang="ja-JP" altLang="en-US" sz="1400" kern="100">
                          <a:effectLst/>
                          <a:latin typeface="+mn-ea"/>
                          <a:ea typeface="+mn-ea"/>
                          <a:cs typeface="Times New Roman" panose="02020603050405020304" pitchFamily="18" charset="0"/>
                        </a:rPr>
                        <a:t>％</a:t>
                      </a:r>
                      <a:endParaRPr lang="ja-JP" sz="14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2137683743"/>
                  </a:ext>
                </a:extLst>
              </a:tr>
            </a:tbl>
          </a:graphicData>
        </a:graphic>
      </p:graphicFrame>
      <p:sp>
        <p:nvSpPr>
          <p:cNvPr id="10" name="正方形/長方形 9">
            <a:extLst>
              <a:ext uri="{FF2B5EF4-FFF2-40B4-BE49-F238E27FC236}">
                <a16:creationId xmlns:a16="http://schemas.microsoft.com/office/drawing/2014/main" id="{3B485BCE-966A-483F-BC0E-FF6C2C729D8C}"/>
              </a:ext>
            </a:extLst>
          </p:cNvPr>
          <p:cNvSpPr/>
          <p:nvPr/>
        </p:nvSpPr>
        <p:spPr>
          <a:xfrm>
            <a:off x="3638939" y="5910462"/>
            <a:ext cx="8078755" cy="307777"/>
          </a:xfrm>
          <a:prstGeom prst="rect">
            <a:avLst/>
          </a:prstGeom>
        </p:spPr>
        <p:txBody>
          <a:bodyPr wrap="square">
            <a:spAutoFit/>
          </a:bodyPr>
          <a:lstStyle/>
          <a:p>
            <a:r>
              <a:rPr lang="en-US" altLang="ja-JP" sz="1400" b="1" dirty="0"/>
              <a:t>※</a:t>
            </a:r>
            <a:r>
              <a:rPr lang="ja-JP" altLang="en-US" sz="1400" dirty="0"/>
              <a:t>令和５年度（速報値）　総務省統計局　政府の統計窓口　統計で見る日本 及び 県ＨＰより</a:t>
            </a:r>
          </a:p>
        </p:txBody>
      </p:sp>
    </p:spTree>
    <p:extLst>
      <p:ext uri="{BB962C8B-B14F-4D97-AF65-F5344CB8AC3E}">
        <p14:creationId xmlns:p14="http://schemas.microsoft.com/office/powerpoint/2010/main" val="4107662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8DE72A90-0581-44F6-A6DD-2719AC11B94C}"/>
              </a:ext>
            </a:extLst>
          </p:cNvPr>
          <p:cNvSpPr>
            <a:spLocks noGrp="1"/>
          </p:cNvSpPr>
          <p:nvPr>
            <p:ph type="title"/>
          </p:nvPr>
        </p:nvSpPr>
        <p:spPr>
          <a:xfrm>
            <a:off x="838200" y="484555"/>
            <a:ext cx="10515600" cy="1266091"/>
          </a:xfrm>
        </p:spPr>
        <p:txBody>
          <a:bodyPr>
            <a:normAutofit/>
          </a:bodyPr>
          <a:lstStyle/>
          <a:p>
            <a:r>
              <a:rPr kumimoji="1" lang="ja-JP" altLang="en-US" sz="2400" dirty="0"/>
              <a:t>（２）年代別人口構成（令和４年度　年間平均）</a:t>
            </a:r>
            <a:br>
              <a:rPr kumimoji="1" lang="en-US" altLang="ja-JP" dirty="0"/>
            </a:br>
            <a:r>
              <a:rPr kumimoji="1" lang="ja-JP" altLang="en-US" sz="3100" dirty="0"/>
              <a:t>　</a:t>
            </a:r>
            <a:r>
              <a:rPr kumimoji="1" lang="ja-JP" altLang="en-US" sz="2000" dirty="0"/>
              <a:t>当市の被保険者数は、県と比較して前期高齢者の割合が高く、全体の約半数を占めて</a:t>
            </a:r>
            <a:r>
              <a:rPr kumimoji="1" lang="ja-JP" altLang="en-US" sz="2000" dirty="0" err="1"/>
              <a:t>い</a:t>
            </a:r>
            <a:br>
              <a:rPr kumimoji="1" lang="en-US" altLang="ja-JP" sz="2000" dirty="0"/>
            </a:br>
            <a:r>
              <a:rPr kumimoji="1" lang="ja-JP" altLang="en-US" sz="2000" dirty="0"/>
              <a:t>  ます。</a:t>
            </a:r>
          </a:p>
        </p:txBody>
      </p:sp>
      <p:graphicFrame>
        <p:nvGraphicFramePr>
          <p:cNvPr id="9" name="コンテンツ プレースホルダー 8">
            <a:extLst>
              <a:ext uri="{FF2B5EF4-FFF2-40B4-BE49-F238E27FC236}">
                <a16:creationId xmlns:a16="http://schemas.microsoft.com/office/drawing/2014/main" id="{310C2DCF-ABF1-4EAC-85B4-F5ACAFD9BBEB}"/>
              </a:ext>
            </a:extLst>
          </p:cNvPr>
          <p:cNvGraphicFramePr>
            <a:graphicFrameLocks noGrp="1"/>
          </p:cNvGraphicFramePr>
          <p:nvPr>
            <p:ph idx="1"/>
            <p:extLst>
              <p:ext uri="{D42A27DB-BD31-4B8C-83A1-F6EECF244321}">
                <p14:modId xmlns:p14="http://schemas.microsoft.com/office/powerpoint/2010/main" val="3123878410"/>
              </p:ext>
            </p:extLst>
          </p:nvPr>
        </p:nvGraphicFramePr>
        <p:xfrm>
          <a:off x="633245" y="2396612"/>
          <a:ext cx="10455030" cy="1553121"/>
        </p:xfrm>
        <a:graphic>
          <a:graphicData uri="http://schemas.openxmlformats.org/drawingml/2006/table">
            <a:tbl>
              <a:tblPr firstRow="1" firstCol="1" bandRow="1">
                <a:tableStyleId>{7DF18680-E054-41AD-8BC1-D1AEF772440D}</a:tableStyleId>
              </a:tblPr>
              <a:tblGrid>
                <a:gridCol w="1742505">
                  <a:extLst>
                    <a:ext uri="{9D8B030D-6E8A-4147-A177-3AD203B41FA5}">
                      <a16:colId xmlns:a16="http://schemas.microsoft.com/office/drawing/2014/main" val="2165524706"/>
                    </a:ext>
                  </a:extLst>
                </a:gridCol>
                <a:gridCol w="1742505">
                  <a:extLst>
                    <a:ext uri="{9D8B030D-6E8A-4147-A177-3AD203B41FA5}">
                      <a16:colId xmlns:a16="http://schemas.microsoft.com/office/drawing/2014/main" val="778578796"/>
                    </a:ext>
                  </a:extLst>
                </a:gridCol>
                <a:gridCol w="1742505">
                  <a:extLst>
                    <a:ext uri="{9D8B030D-6E8A-4147-A177-3AD203B41FA5}">
                      <a16:colId xmlns:a16="http://schemas.microsoft.com/office/drawing/2014/main" val="3433590378"/>
                    </a:ext>
                  </a:extLst>
                </a:gridCol>
                <a:gridCol w="1742505">
                  <a:extLst>
                    <a:ext uri="{9D8B030D-6E8A-4147-A177-3AD203B41FA5}">
                      <a16:colId xmlns:a16="http://schemas.microsoft.com/office/drawing/2014/main" val="1644694229"/>
                    </a:ext>
                  </a:extLst>
                </a:gridCol>
                <a:gridCol w="1742505">
                  <a:extLst>
                    <a:ext uri="{9D8B030D-6E8A-4147-A177-3AD203B41FA5}">
                      <a16:colId xmlns:a16="http://schemas.microsoft.com/office/drawing/2014/main" val="2668938907"/>
                    </a:ext>
                  </a:extLst>
                </a:gridCol>
                <a:gridCol w="1742505">
                  <a:extLst>
                    <a:ext uri="{9D8B030D-6E8A-4147-A177-3AD203B41FA5}">
                      <a16:colId xmlns:a16="http://schemas.microsoft.com/office/drawing/2014/main" val="108035456"/>
                    </a:ext>
                  </a:extLst>
                </a:gridCol>
              </a:tblGrid>
              <a:tr h="586221">
                <a:tc>
                  <a:txBody>
                    <a:bodyPr/>
                    <a:lstStyle/>
                    <a:p>
                      <a:pPr algn="ctr"/>
                      <a:r>
                        <a:rPr kumimoji="1" lang="ja-JP" altLang="en-US" sz="2000" dirty="0"/>
                        <a:t>白井市</a:t>
                      </a:r>
                    </a:p>
                  </a:txBody>
                  <a:tcPr anchor="ctr"/>
                </a:tc>
                <a:tc>
                  <a:txBody>
                    <a:bodyPr/>
                    <a:lstStyle/>
                    <a:p>
                      <a:pPr algn="ctr"/>
                      <a:r>
                        <a:rPr kumimoji="1" lang="ja-JP" altLang="en-US" sz="1400" dirty="0"/>
                        <a:t>未就学児</a:t>
                      </a:r>
                    </a:p>
                  </a:txBody>
                  <a:tcPr anchor="ctr"/>
                </a:tc>
                <a:tc>
                  <a:txBody>
                    <a:bodyPr/>
                    <a:lstStyle/>
                    <a:p>
                      <a:pPr algn="ctr"/>
                      <a:r>
                        <a:rPr kumimoji="1" lang="ja-JP" altLang="en-US" sz="1400" dirty="0"/>
                        <a:t>小学生～６４歳</a:t>
                      </a:r>
                    </a:p>
                  </a:txBody>
                  <a:tcPr anchor="ctr"/>
                </a:tc>
                <a:tc>
                  <a:txBody>
                    <a:bodyPr/>
                    <a:lstStyle/>
                    <a:p>
                      <a:pPr algn="ctr"/>
                      <a:r>
                        <a:rPr kumimoji="1" lang="ja-JP" altLang="en-US" sz="1400" dirty="0"/>
                        <a:t>前期高齢者</a:t>
                      </a:r>
                      <a:endParaRPr kumimoji="1" lang="en-US" altLang="ja-JP" sz="1400" dirty="0"/>
                    </a:p>
                    <a:p>
                      <a:pPr algn="ctr"/>
                      <a:r>
                        <a:rPr kumimoji="1" lang="ja-JP" altLang="en-US" sz="1300" dirty="0"/>
                        <a:t>（６５歳～７４歳）</a:t>
                      </a:r>
                    </a:p>
                  </a:txBody>
                  <a:tcPr anchor="ctr"/>
                </a:tc>
                <a:tc>
                  <a:txBody>
                    <a:bodyPr/>
                    <a:lstStyle/>
                    <a:p>
                      <a:pPr algn="ctr"/>
                      <a:r>
                        <a:rPr kumimoji="1" lang="ja-JP" altLang="en-US" sz="1400" dirty="0"/>
                        <a:t>うち７０歳以上</a:t>
                      </a:r>
                      <a:endParaRPr kumimoji="1" lang="en-US" altLang="ja-JP" sz="1400" dirty="0"/>
                    </a:p>
                    <a:p>
                      <a:pPr algn="ctr"/>
                      <a:r>
                        <a:rPr kumimoji="1" lang="ja-JP" altLang="en-US" sz="1400" dirty="0"/>
                        <a:t>　一般（２割）</a:t>
                      </a:r>
                    </a:p>
                  </a:txBody>
                  <a:tcPr anchor="ctr"/>
                </a:tc>
                <a:tc>
                  <a:txBody>
                    <a:bodyPr/>
                    <a:lstStyle/>
                    <a:p>
                      <a:pPr algn="ctr"/>
                      <a:r>
                        <a:rPr kumimoji="1" lang="ja-JP" altLang="en-US" sz="1400" dirty="0"/>
                        <a:t>うち</a:t>
                      </a:r>
                      <a:r>
                        <a:rPr kumimoji="1" lang="en-US" altLang="ja-JP" sz="1400" dirty="0"/>
                        <a:t>70</a:t>
                      </a:r>
                      <a:r>
                        <a:rPr kumimoji="1" lang="ja-JP" altLang="en-US" sz="1400" dirty="0"/>
                        <a:t>歳以上</a:t>
                      </a:r>
                      <a:endParaRPr kumimoji="1" lang="en-US" altLang="ja-JP" sz="1400" dirty="0"/>
                    </a:p>
                    <a:p>
                      <a:pPr algn="ctr"/>
                      <a:r>
                        <a:rPr kumimoji="1" lang="ja-JP" altLang="en-US" sz="1200" dirty="0"/>
                        <a:t>現役並み所得（３割）</a:t>
                      </a:r>
                    </a:p>
                  </a:txBody>
                  <a:tcPr anchor="ctr"/>
                </a:tc>
                <a:extLst>
                  <a:ext uri="{0D108BD9-81ED-4DB2-BD59-A6C34878D82A}">
                    <a16:rowId xmlns:a16="http://schemas.microsoft.com/office/drawing/2014/main" val="111353677"/>
                  </a:ext>
                </a:extLst>
              </a:tr>
              <a:tr h="0">
                <a:tc>
                  <a:txBody>
                    <a:bodyPr/>
                    <a:lstStyle/>
                    <a:p>
                      <a:r>
                        <a:rPr kumimoji="1" lang="ja-JP" altLang="en-US" sz="1400" dirty="0"/>
                        <a:t>年度平均</a:t>
                      </a:r>
                      <a:endParaRPr kumimoji="1" lang="en-US" altLang="ja-JP" sz="1400" dirty="0"/>
                    </a:p>
                    <a:p>
                      <a:r>
                        <a:rPr kumimoji="1" lang="ja-JP" altLang="en-US" sz="1400" dirty="0"/>
                        <a:t>国保被保険者数</a:t>
                      </a:r>
                    </a:p>
                  </a:txBody>
                  <a:tcPr anchor="ctr"/>
                </a:tc>
                <a:tc>
                  <a:txBody>
                    <a:bodyPr/>
                    <a:lstStyle/>
                    <a:p>
                      <a:pPr algn="r">
                        <a:spcAft>
                          <a:spcPts val="0"/>
                        </a:spcAft>
                      </a:pPr>
                      <a:r>
                        <a:rPr lang="en-US" altLang="ja-JP" sz="1400" kern="100" dirty="0">
                          <a:effectLst/>
                          <a:latin typeface="+mn-ea"/>
                          <a:ea typeface="+mn-ea"/>
                          <a:cs typeface="Times New Roman" panose="02020603050405020304" pitchFamily="18" charset="0"/>
                        </a:rPr>
                        <a:t>296</a:t>
                      </a:r>
                      <a:r>
                        <a:rPr lang="ja-JP" altLang="en-US" sz="1400" kern="100" dirty="0">
                          <a:effectLst/>
                          <a:latin typeface="+mn-ea"/>
                          <a:ea typeface="+mn-ea"/>
                          <a:cs typeface="Times New Roman" panose="02020603050405020304" pitchFamily="18" charset="0"/>
                        </a:rPr>
                        <a:t>人</a:t>
                      </a:r>
                      <a:endParaRPr lang="ja-JP" sz="1400" kern="100" dirty="0">
                        <a:effectLst/>
                        <a:latin typeface="+mn-ea"/>
                        <a:ea typeface="+mn-ea"/>
                        <a:cs typeface="Times New Roman" panose="02020603050405020304" pitchFamily="18" charset="0"/>
                      </a:endParaRPr>
                    </a:p>
                  </a:txBody>
                  <a:tcPr marL="68580" marR="68580" marT="0" marB="0" anchor="ctr"/>
                </a:tc>
                <a:tc>
                  <a:txBody>
                    <a:bodyPr/>
                    <a:lstStyle/>
                    <a:p>
                      <a:pPr algn="r">
                        <a:spcAft>
                          <a:spcPts val="0"/>
                        </a:spcAft>
                      </a:pPr>
                      <a:r>
                        <a:rPr lang="en-US" altLang="ja-JP" sz="1400" kern="100" dirty="0">
                          <a:effectLst/>
                          <a:latin typeface="+mn-ea"/>
                          <a:ea typeface="+mn-ea"/>
                          <a:cs typeface="Times New Roman" panose="02020603050405020304" pitchFamily="18" charset="0"/>
                        </a:rPr>
                        <a:t>6,204</a:t>
                      </a:r>
                      <a:r>
                        <a:rPr lang="ja-JP" altLang="en-US" sz="1400" kern="100" dirty="0">
                          <a:effectLst/>
                          <a:latin typeface="+mn-ea"/>
                          <a:ea typeface="+mn-ea"/>
                          <a:cs typeface="Times New Roman" panose="02020603050405020304" pitchFamily="18" charset="0"/>
                        </a:rPr>
                        <a:t>人</a:t>
                      </a:r>
                      <a:endParaRPr lang="ja-JP" sz="1400" kern="100" dirty="0">
                        <a:effectLst/>
                        <a:latin typeface="+mn-ea"/>
                        <a:ea typeface="+mn-ea"/>
                        <a:cs typeface="Times New Roman" panose="02020603050405020304" pitchFamily="18" charset="0"/>
                      </a:endParaRPr>
                    </a:p>
                  </a:txBody>
                  <a:tcPr marL="68580" marR="68580" marT="0" marB="0" anchor="ctr"/>
                </a:tc>
                <a:tc>
                  <a:txBody>
                    <a:bodyPr/>
                    <a:lstStyle/>
                    <a:p>
                      <a:pPr algn="r">
                        <a:spcAft>
                          <a:spcPts val="0"/>
                        </a:spcAft>
                      </a:pPr>
                      <a:r>
                        <a:rPr lang="en-US" altLang="ja-JP" sz="1400" kern="100" dirty="0">
                          <a:effectLst/>
                          <a:latin typeface="+mn-ea"/>
                          <a:ea typeface="+mn-ea"/>
                          <a:cs typeface="Times New Roman" panose="02020603050405020304" pitchFamily="18" charset="0"/>
                        </a:rPr>
                        <a:t>5,912</a:t>
                      </a:r>
                      <a:r>
                        <a:rPr lang="ja-JP" altLang="en-US" sz="1400" kern="100" dirty="0">
                          <a:effectLst/>
                          <a:latin typeface="+mn-ea"/>
                          <a:ea typeface="+mn-ea"/>
                          <a:cs typeface="Times New Roman" panose="02020603050405020304" pitchFamily="18" charset="0"/>
                        </a:rPr>
                        <a:t>人</a:t>
                      </a:r>
                      <a:endParaRPr lang="ja-JP" sz="1400" kern="100" dirty="0">
                        <a:effectLst/>
                        <a:latin typeface="+mn-ea"/>
                        <a:ea typeface="+mn-ea"/>
                        <a:cs typeface="Times New Roman" panose="02020603050405020304" pitchFamily="18" charset="0"/>
                      </a:endParaRPr>
                    </a:p>
                  </a:txBody>
                  <a:tcPr marL="68580" marR="68580" marT="0" marB="0" anchor="ctr"/>
                </a:tc>
                <a:tc>
                  <a:txBody>
                    <a:bodyPr/>
                    <a:lstStyle/>
                    <a:p>
                      <a:pPr algn="r">
                        <a:spcAft>
                          <a:spcPts val="0"/>
                        </a:spcAft>
                      </a:pPr>
                      <a:r>
                        <a:rPr lang="en-US" altLang="ja-JP" sz="1400" kern="100" dirty="0">
                          <a:effectLst/>
                          <a:latin typeface="+mn-ea"/>
                          <a:ea typeface="+mn-ea"/>
                          <a:cs typeface="Times New Roman" panose="02020603050405020304" pitchFamily="18" charset="0"/>
                        </a:rPr>
                        <a:t>3,276</a:t>
                      </a:r>
                      <a:r>
                        <a:rPr lang="ja-JP" altLang="en-US" sz="1400" kern="100" dirty="0">
                          <a:effectLst/>
                          <a:latin typeface="+mn-ea"/>
                          <a:ea typeface="+mn-ea"/>
                          <a:cs typeface="Times New Roman" panose="02020603050405020304" pitchFamily="18" charset="0"/>
                        </a:rPr>
                        <a:t>人</a:t>
                      </a:r>
                      <a:endParaRPr lang="ja-JP" sz="1400" kern="100" dirty="0">
                        <a:effectLst/>
                        <a:latin typeface="+mn-ea"/>
                        <a:ea typeface="+mn-ea"/>
                        <a:cs typeface="Times New Roman" panose="02020603050405020304" pitchFamily="18" charset="0"/>
                      </a:endParaRPr>
                    </a:p>
                  </a:txBody>
                  <a:tcPr marL="68580" marR="68580" marT="0" marB="0" anchor="ctr"/>
                </a:tc>
                <a:tc>
                  <a:txBody>
                    <a:bodyPr/>
                    <a:lstStyle/>
                    <a:p>
                      <a:pPr algn="r">
                        <a:spcAft>
                          <a:spcPts val="0"/>
                        </a:spcAft>
                      </a:pPr>
                      <a:r>
                        <a:rPr lang="en-US" altLang="ja-JP" sz="1400" kern="100" dirty="0">
                          <a:effectLst/>
                          <a:latin typeface="+mn-ea"/>
                          <a:ea typeface="+mn-ea"/>
                          <a:cs typeface="Times New Roman" panose="02020603050405020304" pitchFamily="18" charset="0"/>
                        </a:rPr>
                        <a:t>414</a:t>
                      </a:r>
                      <a:r>
                        <a:rPr lang="ja-JP" altLang="en-US" sz="1400" kern="100" dirty="0">
                          <a:effectLst/>
                          <a:latin typeface="+mn-ea"/>
                          <a:ea typeface="+mn-ea"/>
                          <a:cs typeface="Times New Roman" panose="02020603050405020304" pitchFamily="18" charset="0"/>
                        </a:rPr>
                        <a:t>人</a:t>
                      </a:r>
                      <a:endParaRPr lang="ja-JP" sz="14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4260003695"/>
                  </a:ext>
                </a:extLst>
              </a:tr>
              <a:tr h="448740">
                <a:tc>
                  <a:txBody>
                    <a:bodyPr/>
                    <a:lstStyle/>
                    <a:p>
                      <a:pPr algn="just">
                        <a:spcAft>
                          <a:spcPts val="0"/>
                        </a:spcAft>
                      </a:pPr>
                      <a:r>
                        <a:rPr lang="ja-JP" altLang="en-US" sz="1400" kern="100" dirty="0">
                          <a:effectLst/>
                        </a:rPr>
                        <a:t>割合</a:t>
                      </a:r>
                      <a:endParaRPr lang="ja-JP" sz="1400" kern="100" dirty="0">
                        <a:effectLst/>
                        <a:latin typeface="+mn-ea"/>
                        <a:ea typeface="+mn-ea"/>
                        <a:cs typeface="Times New Roman" panose="02020603050405020304" pitchFamily="18" charset="0"/>
                      </a:endParaRPr>
                    </a:p>
                  </a:txBody>
                  <a:tcPr marL="68580" marR="68580" marT="0" marB="0" anchor="ctr">
                    <a:lnB w="12700" cmpd="sng">
                      <a:noFill/>
                    </a:lnB>
                  </a:tcPr>
                </a:tc>
                <a:tc>
                  <a:txBody>
                    <a:bodyPr/>
                    <a:lstStyle/>
                    <a:p>
                      <a:pPr algn="r">
                        <a:spcAft>
                          <a:spcPts val="0"/>
                        </a:spcAft>
                      </a:pPr>
                      <a:r>
                        <a:rPr lang="en-US" altLang="ja-JP" sz="1400" kern="100" dirty="0">
                          <a:effectLst/>
                          <a:latin typeface="+mn-ea"/>
                          <a:ea typeface="+mn-ea"/>
                          <a:cs typeface="Times New Roman" panose="02020603050405020304" pitchFamily="18" charset="0"/>
                        </a:rPr>
                        <a:t>2.39%</a:t>
                      </a:r>
                      <a:endParaRPr lang="ja-JP" sz="1400" kern="100" dirty="0">
                        <a:effectLst/>
                        <a:latin typeface="+mn-ea"/>
                        <a:ea typeface="+mn-ea"/>
                        <a:cs typeface="Times New Roman" panose="02020603050405020304" pitchFamily="18" charset="0"/>
                      </a:endParaRPr>
                    </a:p>
                  </a:txBody>
                  <a:tcPr marL="68580" marR="68580" marT="0" marB="0" anchor="ctr">
                    <a:lnB w="12700" cmpd="sng">
                      <a:noFill/>
                    </a:lnB>
                  </a:tcPr>
                </a:tc>
                <a:tc>
                  <a:txBody>
                    <a:bodyPr/>
                    <a:lstStyle/>
                    <a:p>
                      <a:pPr algn="r">
                        <a:spcAft>
                          <a:spcPts val="0"/>
                        </a:spcAft>
                      </a:pPr>
                      <a:r>
                        <a:rPr lang="en-US" altLang="ja-JP" sz="1400" kern="100" dirty="0">
                          <a:effectLst/>
                          <a:latin typeface="+mn-ea"/>
                          <a:ea typeface="+mn-ea"/>
                          <a:cs typeface="Times New Roman" panose="02020603050405020304" pitchFamily="18" charset="0"/>
                        </a:rPr>
                        <a:t>49.98</a:t>
                      </a:r>
                      <a:r>
                        <a:rPr lang="ja-JP" altLang="en-US" sz="1400" kern="100" dirty="0">
                          <a:effectLst/>
                          <a:latin typeface="+mn-ea"/>
                          <a:ea typeface="+mn-ea"/>
                          <a:cs typeface="Times New Roman" panose="02020603050405020304" pitchFamily="18" charset="0"/>
                        </a:rPr>
                        <a:t>％</a:t>
                      </a:r>
                      <a:endParaRPr lang="ja-JP" sz="1400" kern="100" dirty="0">
                        <a:effectLst/>
                        <a:latin typeface="+mn-ea"/>
                        <a:ea typeface="+mn-ea"/>
                        <a:cs typeface="Times New Roman" panose="02020603050405020304" pitchFamily="18" charset="0"/>
                      </a:endParaRPr>
                    </a:p>
                  </a:txBody>
                  <a:tcPr marL="68580" marR="68580" marT="0" marB="0" anchor="ctr"/>
                </a:tc>
                <a:tc>
                  <a:txBody>
                    <a:bodyPr/>
                    <a:lstStyle/>
                    <a:p>
                      <a:pPr algn="r">
                        <a:spcAft>
                          <a:spcPts val="0"/>
                        </a:spcAft>
                      </a:pPr>
                      <a:r>
                        <a:rPr lang="en-US" altLang="ja-JP" sz="1400" kern="100" dirty="0">
                          <a:effectLst/>
                          <a:latin typeface="+mn-ea"/>
                          <a:ea typeface="+mn-ea"/>
                          <a:cs typeface="Times New Roman" panose="02020603050405020304" pitchFamily="18" charset="0"/>
                        </a:rPr>
                        <a:t>47.63%</a:t>
                      </a:r>
                      <a:endParaRPr lang="ja-JP" sz="1400" kern="100" dirty="0">
                        <a:effectLst/>
                        <a:latin typeface="+mn-ea"/>
                        <a:ea typeface="+mn-ea"/>
                        <a:cs typeface="Times New Roman" panose="02020603050405020304" pitchFamily="18" charset="0"/>
                      </a:endParaRPr>
                    </a:p>
                  </a:txBody>
                  <a:tcPr marL="68580" marR="68580" marT="0" marB="0" anchor="ctr"/>
                </a:tc>
                <a:tc>
                  <a:txBody>
                    <a:bodyPr/>
                    <a:lstStyle/>
                    <a:p>
                      <a:pPr algn="r">
                        <a:spcAft>
                          <a:spcPts val="0"/>
                        </a:spcAft>
                      </a:pPr>
                      <a:r>
                        <a:rPr lang="en-US" altLang="ja-JP" sz="1400" kern="100" dirty="0">
                          <a:effectLst/>
                          <a:latin typeface="+mn-ea"/>
                          <a:ea typeface="+mn-ea"/>
                          <a:cs typeface="Times New Roman" panose="02020603050405020304" pitchFamily="18" charset="0"/>
                        </a:rPr>
                        <a:t>26.39</a:t>
                      </a:r>
                      <a:r>
                        <a:rPr lang="ja-JP" altLang="en-US" sz="1400" kern="100" dirty="0">
                          <a:effectLst/>
                          <a:latin typeface="+mn-ea"/>
                          <a:ea typeface="+mn-ea"/>
                          <a:cs typeface="Times New Roman" panose="02020603050405020304" pitchFamily="18" charset="0"/>
                        </a:rPr>
                        <a:t>％</a:t>
                      </a:r>
                      <a:endParaRPr lang="ja-JP" sz="1400" kern="100" dirty="0">
                        <a:effectLst/>
                        <a:latin typeface="+mn-ea"/>
                        <a:ea typeface="+mn-ea"/>
                        <a:cs typeface="Times New Roman" panose="02020603050405020304" pitchFamily="18" charset="0"/>
                      </a:endParaRPr>
                    </a:p>
                  </a:txBody>
                  <a:tcPr marL="68580" marR="68580" marT="0" marB="0" anchor="ctr"/>
                </a:tc>
                <a:tc>
                  <a:txBody>
                    <a:bodyPr/>
                    <a:lstStyle/>
                    <a:p>
                      <a:pPr algn="r">
                        <a:spcAft>
                          <a:spcPts val="0"/>
                        </a:spcAft>
                      </a:pPr>
                      <a:r>
                        <a:rPr lang="en-US" altLang="ja-JP" sz="1400" kern="100" dirty="0">
                          <a:effectLst/>
                          <a:latin typeface="+mn-ea"/>
                          <a:ea typeface="+mn-ea"/>
                          <a:cs typeface="Times New Roman" panose="02020603050405020304" pitchFamily="18" charset="0"/>
                        </a:rPr>
                        <a:t>3.34</a:t>
                      </a:r>
                      <a:r>
                        <a:rPr lang="ja-JP" altLang="en-US" sz="1400" kern="100" dirty="0">
                          <a:effectLst/>
                          <a:latin typeface="+mn-ea"/>
                          <a:ea typeface="+mn-ea"/>
                          <a:cs typeface="Times New Roman" panose="02020603050405020304" pitchFamily="18" charset="0"/>
                        </a:rPr>
                        <a:t>％</a:t>
                      </a:r>
                      <a:endParaRPr lang="en-US" altLang="ja-JP" sz="14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2089828161"/>
                  </a:ext>
                </a:extLst>
              </a:tr>
            </a:tbl>
          </a:graphicData>
        </a:graphic>
      </p:graphicFrame>
      <p:sp>
        <p:nvSpPr>
          <p:cNvPr id="2" name="スライド番号プレースホルダー 1">
            <a:extLst>
              <a:ext uri="{FF2B5EF4-FFF2-40B4-BE49-F238E27FC236}">
                <a16:creationId xmlns:a16="http://schemas.microsoft.com/office/drawing/2014/main" id="{8CDDFA44-FD15-4B3F-B9BA-433CEBBD8F69}"/>
              </a:ext>
            </a:extLst>
          </p:cNvPr>
          <p:cNvSpPr>
            <a:spLocks noGrp="1"/>
          </p:cNvSpPr>
          <p:nvPr>
            <p:ph type="sldNum" sz="quarter" idx="12"/>
          </p:nvPr>
        </p:nvSpPr>
        <p:spPr>
          <a:xfrm>
            <a:off x="8886691" y="301992"/>
            <a:ext cx="2743200" cy="365125"/>
          </a:xfrm>
        </p:spPr>
        <p:txBody>
          <a:bodyPr/>
          <a:lstStyle/>
          <a:p>
            <a:fld id="{5B9893F7-A7B9-4B36-98F8-1FE6E129BD48}" type="slidenum">
              <a:rPr kumimoji="1" lang="ja-JP" altLang="en-US" sz="2000" smtClean="0"/>
              <a:t>4</a:t>
            </a:fld>
            <a:endParaRPr kumimoji="1" lang="ja-JP" altLang="en-US" sz="2000" dirty="0"/>
          </a:p>
        </p:txBody>
      </p:sp>
      <p:sp>
        <p:nvSpPr>
          <p:cNvPr id="5" name="タイトル 6">
            <a:extLst>
              <a:ext uri="{FF2B5EF4-FFF2-40B4-BE49-F238E27FC236}">
                <a16:creationId xmlns:a16="http://schemas.microsoft.com/office/drawing/2014/main" id="{3E878293-8BE4-4431-9CE4-A1586596180F}"/>
              </a:ext>
            </a:extLst>
          </p:cNvPr>
          <p:cNvSpPr txBox="1">
            <a:spLocks/>
          </p:cNvSpPr>
          <p:nvPr/>
        </p:nvSpPr>
        <p:spPr>
          <a:xfrm>
            <a:off x="674076" y="2095193"/>
            <a:ext cx="6995687" cy="37434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000" b="1" dirty="0"/>
              <a:t>被保険者数　　　　　１２，４１２人</a:t>
            </a:r>
          </a:p>
        </p:txBody>
      </p:sp>
      <p:graphicFrame>
        <p:nvGraphicFramePr>
          <p:cNvPr id="3" name="表 2">
            <a:extLst>
              <a:ext uri="{FF2B5EF4-FFF2-40B4-BE49-F238E27FC236}">
                <a16:creationId xmlns:a16="http://schemas.microsoft.com/office/drawing/2014/main" id="{483D1276-1D77-4963-95D3-31CEE2408522}"/>
              </a:ext>
            </a:extLst>
          </p:cNvPr>
          <p:cNvGraphicFramePr>
            <a:graphicFrameLocks noGrp="1"/>
          </p:cNvGraphicFramePr>
          <p:nvPr>
            <p:extLst>
              <p:ext uri="{D42A27DB-BD31-4B8C-83A1-F6EECF244321}">
                <p14:modId xmlns:p14="http://schemas.microsoft.com/office/powerpoint/2010/main" val="4142528951"/>
              </p:ext>
            </p:extLst>
          </p:nvPr>
        </p:nvGraphicFramePr>
        <p:xfrm>
          <a:off x="674076" y="4555860"/>
          <a:ext cx="10455030" cy="1489834"/>
        </p:xfrm>
        <a:graphic>
          <a:graphicData uri="http://schemas.openxmlformats.org/drawingml/2006/table">
            <a:tbl>
              <a:tblPr firstRow="1" firstCol="1" bandRow="1">
                <a:tableStyleId>{7DF18680-E054-41AD-8BC1-D1AEF772440D}</a:tableStyleId>
              </a:tblPr>
              <a:tblGrid>
                <a:gridCol w="1742505">
                  <a:extLst>
                    <a:ext uri="{9D8B030D-6E8A-4147-A177-3AD203B41FA5}">
                      <a16:colId xmlns:a16="http://schemas.microsoft.com/office/drawing/2014/main" val="3829720313"/>
                    </a:ext>
                  </a:extLst>
                </a:gridCol>
                <a:gridCol w="1742505">
                  <a:extLst>
                    <a:ext uri="{9D8B030D-6E8A-4147-A177-3AD203B41FA5}">
                      <a16:colId xmlns:a16="http://schemas.microsoft.com/office/drawing/2014/main" val="278967958"/>
                    </a:ext>
                  </a:extLst>
                </a:gridCol>
                <a:gridCol w="1742505">
                  <a:extLst>
                    <a:ext uri="{9D8B030D-6E8A-4147-A177-3AD203B41FA5}">
                      <a16:colId xmlns:a16="http://schemas.microsoft.com/office/drawing/2014/main" val="3370739260"/>
                    </a:ext>
                  </a:extLst>
                </a:gridCol>
                <a:gridCol w="1742505">
                  <a:extLst>
                    <a:ext uri="{9D8B030D-6E8A-4147-A177-3AD203B41FA5}">
                      <a16:colId xmlns:a16="http://schemas.microsoft.com/office/drawing/2014/main" val="2054612857"/>
                    </a:ext>
                  </a:extLst>
                </a:gridCol>
                <a:gridCol w="1742505">
                  <a:extLst>
                    <a:ext uri="{9D8B030D-6E8A-4147-A177-3AD203B41FA5}">
                      <a16:colId xmlns:a16="http://schemas.microsoft.com/office/drawing/2014/main" val="743421807"/>
                    </a:ext>
                  </a:extLst>
                </a:gridCol>
                <a:gridCol w="1742505">
                  <a:extLst>
                    <a:ext uri="{9D8B030D-6E8A-4147-A177-3AD203B41FA5}">
                      <a16:colId xmlns:a16="http://schemas.microsoft.com/office/drawing/2014/main" val="665547835"/>
                    </a:ext>
                  </a:extLst>
                </a:gridCol>
              </a:tblGrid>
              <a:tr h="541828">
                <a:tc>
                  <a:txBody>
                    <a:bodyPr/>
                    <a:lstStyle/>
                    <a:p>
                      <a:pPr algn="ctr"/>
                      <a:r>
                        <a:rPr kumimoji="1" lang="ja-JP" altLang="en-US" sz="2000" dirty="0"/>
                        <a:t>千葉県</a:t>
                      </a:r>
                    </a:p>
                  </a:txBody>
                  <a:tcPr anchor="ctr"/>
                </a:tc>
                <a:tc>
                  <a:txBody>
                    <a:bodyPr/>
                    <a:lstStyle/>
                    <a:p>
                      <a:pPr algn="ctr"/>
                      <a:r>
                        <a:rPr kumimoji="1" lang="ja-JP" altLang="en-US" sz="1400" dirty="0"/>
                        <a:t>未就学児</a:t>
                      </a:r>
                    </a:p>
                  </a:txBody>
                  <a:tcPr anchor="ctr"/>
                </a:tc>
                <a:tc>
                  <a:txBody>
                    <a:bodyPr/>
                    <a:lstStyle/>
                    <a:p>
                      <a:pPr algn="ctr"/>
                      <a:r>
                        <a:rPr kumimoji="1" lang="ja-JP" altLang="en-US" sz="1400" dirty="0"/>
                        <a:t>小学生～６４歳</a:t>
                      </a:r>
                    </a:p>
                  </a:txBody>
                  <a:tcPr anchor="ctr"/>
                </a:tc>
                <a:tc>
                  <a:txBody>
                    <a:bodyPr/>
                    <a:lstStyle/>
                    <a:p>
                      <a:pPr algn="ctr"/>
                      <a:r>
                        <a:rPr kumimoji="1" lang="ja-JP" altLang="en-US" sz="1400" dirty="0"/>
                        <a:t>前期高齢者</a:t>
                      </a:r>
                      <a:endParaRPr kumimoji="1" lang="en-US" altLang="ja-JP" sz="1400" dirty="0"/>
                    </a:p>
                    <a:p>
                      <a:pPr algn="ctr"/>
                      <a:r>
                        <a:rPr kumimoji="1" lang="ja-JP" altLang="en-US" sz="1300" dirty="0"/>
                        <a:t>（６５歳～７４歳）</a:t>
                      </a:r>
                    </a:p>
                  </a:txBody>
                  <a:tcPr anchor="ctr"/>
                </a:tc>
                <a:tc>
                  <a:txBody>
                    <a:bodyPr/>
                    <a:lstStyle/>
                    <a:p>
                      <a:pPr algn="ctr"/>
                      <a:r>
                        <a:rPr kumimoji="1" lang="ja-JP" altLang="en-US" sz="1400" dirty="0"/>
                        <a:t>うち７０歳以上</a:t>
                      </a:r>
                      <a:endParaRPr kumimoji="1" lang="en-US" altLang="ja-JP" sz="1400" dirty="0"/>
                    </a:p>
                    <a:p>
                      <a:pPr algn="ctr"/>
                      <a:r>
                        <a:rPr kumimoji="1" lang="ja-JP" altLang="en-US" sz="1400" dirty="0"/>
                        <a:t>一般（２割）</a:t>
                      </a:r>
                    </a:p>
                  </a:txBody>
                  <a:tcPr anchor="ctr"/>
                </a:tc>
                <a:tc>
                  <a:txBody>
                    <a:bodyPr/>
                    <a:lstStyle/>
                    <a:p>
                      <a:pPr algn="ctr"/>
                      <a:r>
                        <a:rPr kumimoji="1" lang="ja-JP" altLang="en-US" sz="1400" dirty="0"/>
                        <a:t>うち７０歳以上</a:t>
                      </a:r>
                      <a:endParaRPr kumimoji="1" lang="en-US" altLang="ja-JP" sz="1400" dirty="0"/>
                    </a:p>
                    <a:p>
                      <a:pPr algn="ctr"/>
                      <a:r>
                        <a:rPr kumimoji="1" lang="ja-JP" altLang="en-US" sz="1200" dirty="0"/>
                        <a:t>現役並み所得（３割）</a:t>
                      </a:r>
                    </a:p>
                  </a:txBody>
                  <a:tcPr anchor="ctr"/>
                </a:tc>
                <a:extLst>
                  <a:ext uri="{0D108BD9-81ED-4DB2-BD59-A6C34878D82A}">
                    <a16:rowId xmlns:a16="http://schemas.microsoft.com/office/drawing/2014/main" val="2063746491"/>
                  </a:ext>
                </a:extLst>
              </a:tr>
              <a:tr h="0">
                <a:tc>
                  <a:txBody>
                    <a:bodyPr/>
                    <a:lstStyle/>
                    <a:p>
                      <a:r>
                        <a:rPr kumimoji="1" lang="ja-JP" altLang="en-US" sz="1400" dirty="0"/>
                        <a:t>年度平均</a:t>
                      </a:r>
                      <a:endParaRPr kumimoji="1" lang="en-US" altLang="ja-JP" sz="1400" dirty="0"/>
                    </a:p>
                    <a:p>
                      <a:r>
                        <a:rPr kumimoji="1" lang="ja-JP" altLang="en-US" sz="1400" dirty="0"/>
                        <a:t>国保被保険者数</a:t>
                      </a:r>
                    </a:p>
                  </a:txBody>
                  <a:tcPr anchor="ctr"/>
                </a:tc>
                <a:tc>
                  <a:txBody>
                    <a:bodyPr/>
                    <a:lstStyle/>
                    <a:p>
                      <a:pPr algn="r">
                        <a:spcAft>
                          <a:spcPts val="0"/>
                        </a:spcAft>
                      </a:pPr>
                      <a:r>
                        <a:rPr lang="en-US" altLang="ja-JP" sz="1400" kern="100" dirty="0">
                          <a:effectLst/>
                          <a:latin typeface="+mn-ea"/>
                          <a:ea typeface="+mn-ea"/>
                          <a:cs typeface="Times New Roman" panose="02020603050405020304" pitchFamily="18" charset="0"/>
                        </a:rPr>
                        <a:t>25,313</a:t>
                      </a:r>
                      <a:r>
                        <a:rPr lang="ja-JP" altLang="en-US" sz="1400" kern="100" dirty="0">
                          <a:effectLst/>
                          <a:latin typeface="+mn-ea"/>
                          <a:ea typeface="+mn-ea"/>
                          <a:cs typeface="Times New Roman" panose="02020603050405020304" pitchFamily="18" charset="0"/>
                        </a:rPr>
                        <a:t>人</a:t>
                      </a:r>
                      <a:endParaRPr lang="ja-JP" sz="1400" kern="100" dirty="0">
                        <a:effectLst/>
                        <a:latin typeface="+mn-ea"/>
                        <a:ea typeface="+mn-ea"/>
                        <a:cs typeface="Times New Roman" panose="02020603050405020304" pitchFamily="18" charset="0"/>
                      </a:endParaRPr>
                    </a:p>
                  </a:txBody>
                  <a:tcPr marL="68580" marR="68580" marT="0" marB="0" anchor="ctr"/>
                </a:tc>
                <a:tc>
                  <a:txBody>
                    <a:bodyPr/>
                    <a:lstStyle/>
                    <a:p>
                      <a:pPr algn="r">
                        <a:spcAft>
                          <a:spcPts val="0"/>
                        </a:spcAft>
                      </a:pPr>
                      <a:r>
                        <a:rPr lang="en-US" altLang="ja-JP" sz="1400" kern="100" dirty="0">
                          <a:effectLst/>
                          <a:latin typeface="+mn-ea"/>
                          <a:ea typeface="+mn-ea"/>
                          <a:cs typeface="Times New Roman" panose="02020603050405020304" pitchFamily="18" charset="0"/>
                        </a:rPr>
                        <a:t>669,079</a:t>
                      </a:r>
                      <a:r>
                        <a:rPr lang="ja-JP" altLang="en-US" sz="1400" kern="100" dirty="0">
                          <a:effectLst/>
                          <a:latin typeface="+mn-ea"/>
                          <a:ea typeface="+mn-ea"/>
                          <a:cs typeface="Times New Roman" panose="02020603050405020304" pitchFamily="18" charset="0"/>
                        </a:rPr>
                        <a:t>人</a:t>
                      </a:r>
                      <a:endParaRPr lang="ja-JP" sz="1400" kern="100" dirty="0">
                        <a:effectLst/>
                        <a:latin typeface="+mn-ea"/>
                        <a:ea typeface="+mn-ea"/>
                        <a:cs typeface="Times New Roman" panose="02020603050405020304" pitchFamily="18" charset="0"/>
                      </a:endParaRPr>
                    </a:p>
                  </a:txBody>
                  <a:tcPr marL="68580" marR="68580" marT="0" marB="0" anchor="ctr"/>
                </a:tc>
                <a:tc>
                  <a:txBody>
                    <a:bodyPr/>
                    <a:lstStyle/>
                    <a:p>
                      <a:pPr algn="r">
                        <a:spcAft>
                          <a:spcPts val="0"/>
                        </a:spcAft>
                      </a:pPr>
                      <a:r>
                        <a:rPr lang="en-US" altLang="ja-JP" sz="1400" kern="100" dirty="0">
                          <a:effectLst/>
                          <a:latin typeface="+mn-ea"/>
                          <a:ea typeface="+mn-ea"/>
                          <a:cs typeface="Times New Roman" panose="02020603050405020304" pitchFamily="18" charset="0"/>
                        </a:rPr>
                        <a:t>557,604</a:t>
                      </a:r>
                      <a:r>
                        <a:rPr lang="ja-JP" altLang="en-US" sz="1400" kern="100" dirty="0">
                          <a:effectLst/>
                          <a:latin typeface="+mn-ea"/>
                          <a:ea typeface="+mn-ea"/>
                          <a:cs typeface="Times New Roman" panose="02020603050405020304" pitchFamily="18" charset="0"/>
                        </a:rPr>
                        <a:t>人</a:t>
                      </a:r>
                      <a:endParaRPr lang="ja-JP" sz="1400" kern="100" dirty="0">
                        <a:effectLst/>
                        <a:latin typeface="+mn-ea"/>
                        <a:ea typeface="+mn-ea"/>
                        <a:cs typeface="Times New Roman" panose="02020603050405020304" pitchFamily="18" charset="0"/>
                      </a:endParaRPr>
                    </a:p>
                  </a:txBody>
                  <a:tcPr marL="68580" marR="68580" marT="0" marB="0" anchor="ctr"/>
                </a:tc>
                <a:tc>
                  <a:txBody>
                    <a:bodyPr/>
                    <a:lstStyle/>
                    <a:p>
                      <a:pPr algn="r">
                        <a:spcAft>
                          <a:spcPts val="0"/>
                        </a:spcAft>
                      </a:pPr>
                      <a:r>
                        <a:rPr lang="en-US" altLang="ja-JP" sz="1400" kern="100" dirty="0">
                          <a:effectLst/>
                          <a:latin typeface="+mn-ea"/>
                          <a:ea typeface="+mn-ea"/>
                          <a:cs typeface="Times New Roman" panose="02020603050405020304" pitchFamily="18" charset="0"/>
                        </a:rPr>
                        <a:t>313,462</a:t>
                      </a:r>
                      <a:r>
                        <a:rPr lang="ja-JP" altLang="en-US" sz="1400" kern="100" dirty="0">
                          <a:effectLst/>
                          <a:latin typeface="+mn-ea"/>
                          <a:ea typeface="+mn-ea"/>
                          <a:cs typeface="Times New Roman" panose="02020603050405020304" pitchFamily="18" charset="0"/>
                        </a:rPr>
                        <a:t>人</a:t>
                      </a:r>
                      <a:endParaRPr lang="ja-JP" sz="1400" kern="100" dirty="0">
                        <a:effectLst/>
                        <a:latin typeface="+mn-ea"/>
                        <a:ea typeface="+mn-ea"/>
                        <a:cs typeface="Times New Roman" panose="02020603050405020304" pitchFamily="18" charset="0"/>
                      </a:endParaRPr>
                    </a:p>
                  </a:txBody>
                  <a:tcPr marL="68580" marR="68580" marT="0" marB="0" anchor="ctr"/>
                </a:tc>
                <a:tc>
                  <a:txBody>
                    <a:bodyPr/>
                    <a:lstStyle/>
                    <a:p>
                      <a:pPr algn="r">
                        <a:spcAft>
                          <a:spcPts val="0"/>
                        </a:spcAft>
                      </a:pPr>
                      <a:r>
                        <a:rPr lang="en-US" altLang="ja-JP" sz="1400" kern="100" dirty="0">
                          <a:effectLst/>
                          <a:latin typeface="+mn-ea"/>
                          <a:ea typeface="+mn-ea"/>
                          <a:cs typeface="Times New Roman" panose="02020603050405020304" pitchFamily="18" charset="0"/>
                        </a:rPr>
                        <a:t>31,880</a:t>
                      </a:r>
                      <a:r>
                        <a:rPr lang="ja-JP" altLang="en-US" sz="1400" kern="100" dirty="0">
                          <a:effectLst/>
                          <a:latin typeface="+mn-ea"/>
                          <a:ea typeface="+mn-ea"/>
                          <a:cs typeface="Times New Roman" panose="02020603050405020304" pitchFamily="18" charset="0"/>
                        </a:rPr>
                        <a:t>人</a:t>
                      </a:r>
                      <a:endParaRPr lang="en-US" altLang="ja-JP" sz="14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4159908757"/>
                  </a:ext>
                </a:extLst>
              </a:tr>
              <a:tr h="429846">
                <a:tc>
                  <a:txBody>
                    <a:bodyPr/>
                    <a:lstStyle/>
                    <a:p>
                      <a:pPr algn="just">
                        <a:spcAft>
                          <a:spcPts val="0"/>
                        </a:spcAft>
                      </a:pPr>
                      <a:r>
                        <a:rPr lang="ja-JP" altLang="en-US" sz="1400" kern="100" dirty="0">
                          <a:effectLst/>
                        </a:rPr>
                        <a:t>割合</a:t>
                      </a:r>
                      <a:endParaRPr lang="ja-JP" sz="1400" kern="100" dirty="0">
                        <a:effectLst/>
                        <a:latin typeface="+mn-ea"/>
                        <a:ea typeface="+mn-ea"/>
                        <a:cs typeface="Times New Roman" panose="02020603050405020304" pitchFamily="18" charset="0"/>
                      </a:endParaRPr>
                    </a:p>
                  </a:txBody>
                  <a:tcPr marL="68580" marR="68580" marT="0" marB="0" anchor="ctr">
                    <a:lnB w="12700" cmpd="sng">
                      <a:noFill/>
                    </a:lnB>
                  </a:tcPr>
                </a:tc>
                <a:tc>
                  <a:txBody>
                    <a:bodyPr/>
                    <a:lstStyle/>
                    <a:p>
                      <a:pPr algn="r">
                        <a:spcAft>
                          <a:spcPts val="0"/>
                        </a:spcAft>
                      </a:pPr>
                      <a:r>
                        <a:rPr lang="en-US" altLang="ja-JP" sz="1400" kern="100" dirty="0">
                          <a:effectLst/>
                          <a:latin typeface="+mn-ea"/>
                          <a:ea typeface="+mn-ea"/>
                          <a:cs typeface="Times New Roman" panose="02020603050405020304" pitchFamily="18" charset="0"/>
                        </a:rPr>
                        <a:t>2.02</a:t>
                      </a:r>
                      <a:r>
                        <a:rPr lang="ja-JP" altLang="en-US" sz="1400" kern="100" dirty="0">
                          <a:effectLst/>
                          <a:latin typeface="+mn-ea"/>
                          <a:ea typeface="+mn-ea"/>
                          <a:cs typeface="Times New Roman" panose="02020603050405020304" pitchFamily="18" charset="0"/>
                        </a:rPr>
                        <a:t>％</a:t>
                      </a:r>
                      <a:endParaRPr lang="ja-JP" sz="1400" kern="100" dirty="0">
                        <a:effectLst/>
                        <a:latin typeface="+mn-ea"/>
                        <a:ea typeface="+mn-ea"/>
                        <a:cs typeface="Times New Roman" panose="02020603050405020304" pitchFamily="18" charset="0"/>
                      </a:endParaRPr>
                    </a:p>
                  </a:txBody>
                  <a:tcPr marL="68580" marR="68580" marT="0" marB="0" anchor="ctr">
                    <a:lnB w="12700" cmpd="sng">
                      <a:noFill/>
                    </a:lnB>
                  </a:tcPr>
                </a:tc>
                <a:tc>
                  <a:txBody>
                    <a:bodyPr/>
                    <a:lstStyle/>
                    <a:p>
                      <a:pPr algn="r">
                        <a:spcAft>
                          <a:spcPts val="0"/>
                        </a:spcAft>
                      </a:pPr>
                      <a:r>
                        <a:rPr lang="en-US" altLang="ja-JP" sz="1400" kern="100" dirty="0">
                          <a:effectLst/>
                          <a:latin typeface="+mn-ea"/>
                          <a:ea typeface="+mn-ea"/>
                          <a:cs typeface="Times New Roman" panose="02020603050405020304" pitchFamily="18" charset="0"/>
                        </a:rPr>
                        <a:t>53.44</a:t>
                      </a:r>
                      <a:r>
                        <a:rPr lang="ja-JP" altLang="en-US" sz="1400" kern="100" dirty="0">
                          <a:effectLst/>
                          <a:latin typeface="+mn-ea"/>
                          <a:ea typeface="+mn-ea"/>
                          <a:cs typeface="Times New Roman" panose="02020603050405020304" pitchFamily="18" charset="0"/>
                        </a:rPr>
                        <a:t>％</a:t>
                      </a:r>
                      <a:endParaRPr lang="ja-JP" sz="1400" kern="100" dirty="0">
                        <a:effectLst/>
                        <a:latin typeface="+mn-ea"/>
                        <a:ea typeface="+mn-ea"/>
                        <a:cs typeface="Times New Roman" panose="02020603050405020304" pitchFamily="18" charset="0"/>
                      </a:endParaRPr>
                    </a:p>
                  </a:txBody>
                  <a:tcPr marL="68580" marR="68580" marT="0" marB="0" anchor="ctr"/>
                </a:tc>
                <a:tc>
                  <a:txBody>
                    <a:bodyPr/>
                    <a:lstStyle/>
                    <a:p>
                      <a:pPr algn="r">
                        <a:spcAft>
                          <a:spcPts val="0"/>
                        </a:spcAft>
                      </a:pPr>
                      <a:r>
                        <a:rPr lang="en-US" altLang="ja-JP" sz="1400" kern="100" dirty="0">
                          <a:effectLst/>
                          <a:latin typeface="+mn-ea"/>
                          <a:ea typeface="+mn-ea"/>
                          <a:cs typeface="Times New Roman" panose="02020603050405020304" pitchFamily="18" charset="0"/>
                        </a:rPr>
                        <a:t>44.54</a:t>
                      </a:r>
                      <a:r>
                        <a:rPr lang="ja-JP" altLang="en-US" sz="1400" kern="100" dirty="0">
                          <a:effectLst/>
                          <a:latin typeface="+mn-ea"/>
                          <a:ea typeface="+mn-ea"/>
                          <a:cs typeface="Times New Roman" panose="02020603050405020304" pitchFamily="18" charset="0"/>
                        </a:rPr>
                        <a:t>％</a:t>
                      </a:r>
                      <a:endParaRPr lang="ja-JP" sz="1400" kern="100" dirty="0">
                        <a:effectLst/>
                        <a:latin typeface="+mn-ea"/>
                        <a:ea typeface="+mn-ea"/>
                        <a:cs typeface="Times New Roman" panose="02020603050405020304" pitchFamily="18" charset="0"/>
                      </a:endParaRPr>
                    </a:p>
                  </a:txBody>
                  <a:tcPr marL="68580" marR="68580" marT="0" marB="0" anchor="ctr"/>
                </a:tc>
                <a:tc>
                  <a:txBody>
                    <a:bodyPr/>
                    <a:lstStyle/>
                    <a:p>
                      <a:pPr algn="r">
                        <a:spcAft>
                          <a:spcPts val="0"/>
                        </a:spcAft>
                      </a:pPr>
                      <a:r>
                        <a:rPr lang="en-US" altLang="ja-JP" sz="1400" kern="100" dirty="0">
                          <a:effectLst/>
                          <a:latin typeface="+mn-ea"/>
                          <a:ea typeface="+mn-ea"/>
                          <a:cs typeface="Times New Roman" panose="02020603050405020304" pitchFamily="18" charset="0"/>
                        </a:rPr>
                        <a:t>25.04</a:t>
                      </a:r>
                      <a:r>
                        <a:rPr lang="ja-JP" altLang="en-US" sz="1400" kern="100" dirty="0">
                          <a:effectLst/>
                          <a:latin typeface="+mn-ea"/>
                          <a:ea typeface="+mn-ea"/>
                          <a:cs typeface="Times New Roman" panose="02020603050405020304" pitchFamily="18" charset="0"/>
                        </a:rPr>
                        <a:t>％</a:t>
                      </a:r>
                      <a:endParaRPr lang="ja-JP" sz="1400" kern="100" dirty="0">
                        <a:effectLst/>
                        <a:latin typeface="+mn-ea"/>
                        <a:ea typeface="+mn-ea"/>
                        <a:cs typeface="Times New Roman" panose="02020603050405020304" pitchFamily="18" charset="0"/>
                      </a:endParaRPr>
                    </a:p>
                  </a:txBody>
                  <a:tcPr marL="68580" marR="68580" marT="0" marB="0" anchor="ctr"/>
                </a:tc>
                <a:tc>
                  <a:txBody>
                    <a:bodyPr/>
                    <a:lstStyle/>
                    <a:p>
                      <a:pPr algn="r">
                        <a:spcAft>
                          <a:spcPts val="0"/>
                        </a:spcAft>
                      </a:pPr>
                      <a:r>
                        <a:rPr lang="en-US" altLang="ja-JP" sz="1400" kern="100" dirty="0">
                          <a:effectLst/>
                          <a:latin typeface="+mn-ea"/>
                          <a:ea typeface="+mn-ea"/>
                          <a:cs typeface="Times New Roman" panose="02020603050405020304" pitchFamily="18" charset="0"/>
                        </a:rPr>
                        <a:t>2.55</a:t>
                      </a:r>
                      <a:r>
                        <a:rPr lang="ja-JP" altLang="en-US" sz="1400" kern="100" dirty="0">
                          <a:effectLst/>
                          <a:latin typeface="+mn-ea"/>
                          <a:ea typeface="+mn-ea"/>
                          <a:cs typeface="Times New Roman" panose="02020603050405020304" pitchFamily="18" charset="0"/>
                        </a:rPr>
                        <a:t>％</a:t>
                      </a:r>
                      <a:endParaRPr lang="ja-JP" sz="14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2137683743"/>
                  </a:ext>
                </a:extLst>
              </a:tr>
            </a:tbl>
          </a:graphicData>
        </a:graphic>
      </p:graphicFrame>
      <p:sp>
        <p:nvSpPr>
          <p:cNvPr id="8" name="タイトル 6">
            <a:extLst>
              <a:ext uri="{FF2B5EF4-FFF2-40B4-BE49-F238E27FC236}">
                <a16:creationId xmlns:a16="http://schemas.microsoft.com/office/drawing/2014/main" id="{42DE0865-7E63-4B19-AF6B-C01E6E3569EC}"/>
              </a:ext>
            </a:extLst>
          </p:cNvPr>
          <p:cNvSpPr txBox="1">
            <a:spLocks/>
          </p:cNvSpPr>
          <p:nvPr/>
        </p:nvSpPr>
        <p:spPr>
          <a:xfrm>
            <a:off x="674076" y="4233580"/>
            <a:ext cx="10373369" cy="37434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000" b="1" dirty="0"/>
              <a:t>被保険者数　　１，２５１，９９６人</a:t>
            </a:r>
            <a:endParaRPr lang="ja-JP" altLang="en-US" sz="1600" b="1" dirty="0"/>
          </a:p>
        </p:txBody>
      </p:sp>
      <p:sp>
        <p:nvSpPr>
          <p:cNvPr id="11" name="タイトル 6">
            <a:extLst>
              <a:ext uri="{FF2B5EF4-FFF2-40B4-BE49-F238E27FC236}">
                <a16:creationId xmlns:a16="http://schemas.microsoft.com/office/drawing/2014/main" id="{7B44C8ED-BBDB-4480-AED0-DE916DCE7A72}"/>
              </a:ext>
            </a:extLst>
          </p:cNvPr>
          <p:cNvSpPr txBox="1">
            <a:spLocks/>
          </p:cNvSpPr>
          <p:nvPr/>
        </p:nvSpPr>
        <p:spPr>
          <a:xfrm>
            <a:off x="3495431" y="5999105"/>
            <a:ext cx="7858370" cy="365125"/>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600" b="1" dirty="0"/>
              <a:t>　　　　　　　　　　　　　　　　　　　　　　　　　　　　　　　（県ＨＰより）</a:t>
            </a:r>
          </a:p>
        </p:txBody>
      </p:sp>
    </p:spTree>
    <p:extLst>
      <p:ext uri="{BB962C8B-B14F-4D97-AF65-F5344CB8AC3E}">
        <p14:creationId xmlns:p14="http://schemas.microsoft.com/office/powerpoint/2010/main" val="4106511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2BDD11A2-2C9F-4945-A155-61F692FE600C}"/>
              </a:ext>
            </a:extLst>
          </p:cNvPr>
          <p:cNvSpPr>
            <a:spLocks noGrp="1"/>
          </p:cNvSpPr>
          <p:nvPr>
            <p:ph type="sldNum" sz="quarter" idx="12"/>
          </p:nvPr>
        </p:nvSpPr>
        <p:spPr>
          <a:xfrm>
            <a:off x="9123783" y="6197729"/>
            <a:ext cx="2743200" cy="365125"/>
          </a:xfrm>
        </p:spPr>
        <p:txBody>
          <a:bodyPr/>
          <a:lstStyle/>
          <a:p>
            <a:fld id="{5B9893F7-A7B9-4B36-98F8-1FE6E129BD48}" type="slidenum">
              <a:rPr lang="ja-JP" altLang="en-US" sz="2000" smtClean="0"/>
              <a:pPr/>
              <a:t>5</a:t>
            </a:fld>
            <a:endParaRPr lang="ja-JP" altLang="en-US" sz="2000" dirty="0"/>
          </a:p>
        </p:txBody>
      </p:sp>
      <p:sp>
        <p:nvSpPr>
          <p:cNvPr id="5" name="タイトル 1">
            <a:extLst>
              <a:ext uri="{FF2B5EF4-FFF2-40B4-BE49-F238E27FC236}">
                <a16:creationId xmlns:a16="http://schemas.microsoft.com/office/drawing/2014/main" id="{AB4194D6-3466-4712-B090-81A58B82D1D4}"/>
              </a:ext>
            </a:extLst>
          </p:cNvPr>
          <p:cNvSpPr>
            <a:spLocks noGrp="1"/>
          </p:cNvSpPr>
          <p:nvPr>
            <p:ph type="title"/>
          </p:nvPr>
        </p:nvSpPr>
        <p:spPr>
          <a:xfrm>
            <a:off x="612913" y="2617994"/>
            <a:ext cx="10515600" cy="1325563"/>
          </a:xfrm>
        </p:spPr>
        <p:txBody>
          <a:bodyPr>
            <a:normAutofit/>
          </a:bodyPr>
          <a:lstStyle/>
          <a:p>
            <a:pPr algn="ctr"/>
            <a:r>
              <a:rPr lang="ja-JP" altLang="en-US" sz="4800" dirty="0"/>
              <a:t>２　白井市国民健康保険の給付状況</a:t>
            </a:r>
            <a:endParaRPr kumimoji="1" lang="ja-JP" altLang="en-US" sz="4800" dirty="0"/>
          </a:p>
        </p:txBody>
      </p:sp>
    </p:spTree>
    <p:extLst>
      <p:ext uri="{BB962C8B-B14F-4D97-AF65-F5344CB8AC3E}">
        <p14:creationId xmlns:p14="http://schemas.microsoft.com/office/powerpoint/2010/main" val="2453310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53F2CC-042C-4D82-B62C-B9460B0EF2FF}"/>
              </a:ext>
            </a:extLst>
          </p:cNvPr>
          <p:cNvSpPr>
            <a:spLocks noGrp="1"/>
          </p:cNvSpPr>
          <p:nvPr>
            <p:ph type="title"/>
          </p:nvPr>
        </p:nvSpPr>
        <p:spPr>
          <a:xfrm>
            <a:off x="838200" y="298580"/>
            <a:ext cx="10515600" cy="1612671"/>
          </a:xfrm>
        </p:spPr>
        <p:txBody>
          <a:bodyPr>
            <a:normAutofit/>
          </a:bodyPr>
          <a:lstStyle/>
          <a:p>
            <a:r>
              <a:rPr lang="ja-JP" altLang="en-US" sz="2400" dirty="0">
                <a:solidFill>
                  <a:prstClr val="black"/>
                </a:solidFill>
                <a:latin typeface="+mj-ea"/>
              </a:rPr>
              <a:t>（１）医療費の状況</a:t>
            </a:r>
            <a:br>
              <a:rPr lang="en-US" altLang="ja-JP" sz="2200" dirty="0">
                <a:solidFill>
                  <a:prstClr val="black"/>
                </a:solidFill>
                <a:latin typeface="+mj-ea"/>
              </a:rPr>
            </a:br>
            <a:r>
              <a:rPr lang="ja-JP" altLang="en-US" sz="3100" dirty="0">
                <a:solidFill>
                  <a:prstClr val="black"/>
                </a:solidFill>
              </a:rPr>
              <a:t>　</a:t>
            </a:r>
            <a:r>
              <a:rPr lang="ja-JP" altLang="en-US" sz="2200" dirty="0">
                <a:solidFill>
                  <a:prstClr val="black"/>
                </a:solidFill>
              </a:rPr>
              <a:t>被保険者数は減少していますが、被保険者の高齢化や診療報酬の増加等により  １人当たりの医療費は増加傾向にあります。</a:t>
            </a:r>
            <a:endParaRPr kumimoji="1" lang="ja-JP" altLang="en-US" sz="2200" b="1" dirty="0"/>
          </a:p>
        </p:txBody>
      </p:sp>
      <p:graphicFrame>
        <p:nvGraphicFramePr>
          <p:cNvPr id="13" name="コンテンツ プレースホルダー 12">
            <a:extLst>
              <a:ext uri="{FF2B5EF4-FFF2-40B4-BE49-F238E27FC236}">
                <a16:creationId xmlns:a16="http://schemas.microsoft.com/office/drawing/2014/main" id="{EBDB84CB-9C8B-4EC4-9911-0E9EC2A0A82C}"/>
              </a:ext>
            </a:extLst>
          </p:cNvPr>
          <p:cNvGraphicFramePr>
            <a:graphicFrameLocks noGrp="1"/>
          </p:cNvGraphicFramePr>
          <p:nvPr>
            <p:ph idx="1"/>
            <p:extLst>
              <p:ext uri="{D42A27DB-BD31-4B8C-83A1-F6EECF244321}">
                <p14:modId xmlns:p14="http://schemas.microsoft.com/office/powerpoint/2010/main" val="4242774501"/>
              </p:ext>
            </p:extLst>
          </p:nvPr>
        </p:nvGraphicFramePr>
        <p:xfrm>
          <a:off x="838200" y="2040110"/>
          <a:ext cx="10515600" cy="1778000"/>
        </p:xfrm>
        <a:graphic>
          <a:graphicData uri="http://schemas.openxmlformats.org/drawingml/2006/table">
            <a:tbl>
              <a:tblPr firstRow="1" firstCol="1" bandRow="1">
                <a:tableStyleId>{7DF18680-E054-41AD-8BC1-D1AEF772440D}</a:tableStyleId>
              </a:tblPr>
              <a:tblGrid>
                <a:gridCol w="1752600">
                  <a:extLst>
                    <a:ext uri="{9D8B030D-6E8A-4147-A177-3AD203B41FA5}">
                      <a16:colId xmlns:a16="http://schemas.microsoft.com/office/drawing/2014/main" val="1109418350"/>
                    </a:ext>
                  </a:extLst>
                </a:gridCol>
                <a:gridCol w="1752600">
                  <a:extLst>
                    <a:ext uri="{9D8B030D-6E8A-4147-A177-3AD203B41FA5}">
                      <a16:colId xmlns:a16="http://schemas.microsoft.com/office/drawing/2014/main" val="1395077487"/>
                    </a:ext>
                  </a:extLst>
                </a:gridCol>
                <a:gridCol w="1752600">
                  <a:extLst>
                    <a:ext uri="{9D8B030D-6E8A-4147-A177-3AD203B41FA5}">
                      <a16:colId xmlns:a16="http://schemas.microsoft.com/office/drawing/2014/main" val="1883473118"/>
                    </a:ext>
                  </a:extLst>
                </a:gridCol>
                <a:gridCol w="1752600">
                  <a:extLst>
                    <a:ext uri="{9D8B030D-6E8A-4147-A177-3AD203B41FA5}">
                      <a16:colId xmlns:a16="http://schemas.microsoft.com/office/drawing/2014/main" val="1336656736"/>
                    </a:ext>
                  </a:extLst>
                </a:gridCol>
                <a:gridCol w="1752600">
                  <a:extLst>
                    <a:ext uri="{9D8B030D-6E8A-4147-A177-3AD203B41FA5}">
                      <a16:colId xmlns:a16="http://schemas.microsoft.com/office/drawing/2014/main" val="1099554439"/>
                    </a:ext>
                  </a:extLst>
                </a:gridCol>
                <a:gridCol w="1752600">
                  <a:extLst>
                    <a:ext uri="{9D8B030D-6E8A-4147-A177-3AD203B41FA5}">
                      <a16:colId xmlns:a16="http://schemas.microsoft.com/office/drawing/2014/main" val="154486575"/>
                    </a:ext>
                  </a:extLst>
                </a:gridCol>
              </a:tblGrid>
              <a:tr h="370840">
                <a:tc>
                  <a:txBody>
                    <a:bodyPr/>
                    <a:lstStyle/>
                    <a:p>
                      <a:pPr algn="ctr"/>
                      <a:r>
                        <a:rPr kumimoji="1" lang="ja-JP" altLang="en-US" sz="2000" dirty="0"/>
                        <a:t>白井市</a:t>
                      </a:r>
                    </a:p>
                  </a:txBody>
                  <a:tcPr anchor="ctr"/>
                </a:tc>
                <a:tc>
                  <a:txBody>
                    <a:bodyPr/>
                    <a:lstStyle/>
                    <a:p>
                      <a:pPr algn="ctr"/>
                      <a:r>
                        <a:rPr kumimoji="1" lang="ja-JP" altLang="en-US" sz="1400" dirty="0"/>
                        <a:t>平成３１</a:t>
                      </a:r>
                      <a:endParaRPr kumimoji="1" lang="en-US" altLang="ja-JP" sz="1400" dirty="0"/>
                    </a:p>
                    <a:p>
                      <a:pPr algn="ctr"/>
                      <a:r>
                        <a:rPr kumimoji="1" lang="ja-JP" altLang="en-US" sz="1400" dirty="0"/>
                        <a:t>（令和元）年度</a:t>
                      </a:r>
                    </a:p>
                  </a:txBody>
                  <a:tcPr anchor="ctr"/>
                </a:tc>
                <a:tc>
                  <a:txBody>
                    <a:bodyPr/>
                    <a:lstStyle/>
                    <a:p>
                      <a:pPr algn="ctr"/>
                      <a:r>
                        <a:rPr kumimoji="1" lang="ja-JP" altLang="en-US" sz="1400" dirty="0"/>
                        <a:t>令和２年度</a:t>
                      </a:r>
                    </a:p>
                  </a:txBody>
                  <a:tcPr anchor="ctr"/>
                </a:tc>
                <a:tc>
                  <a:txBody>
                    <a:bodyPr/>
                    <a:lstStyle/>
                    <a:p>
                      <a:pPr algn="ctr"/>
                      <a:r>
                        <a:rPr kumimoji="1" lang="ja-JP" altLang="en-US" sz="1400" dirty="0"/>
                        <a:t>令和３年度</a:t>
                      </a:r>
                    </a:p>
                  </a:txBody>
                  <a:tcPr anchor="ctr"/>
                </a:tc>
                <a:tc>
                  <a:txBody>
                    <a:bodyPr/>
                    <a:lstStyle/>
                    <a:p>
                      <a:pPr algn="ctr"/>
                      <a:r>
                        <a:rPr kumimoji="1" lang="ja-JP" altLang="en-US" sz="1400" dirty="0"/>
                        <a:t>令和４年度</a:t>
                      </a:r>
                    </a:p>
                  </a:txBody>
                  <a:tcPr anchor="ctr"/>
                </a:tc>
                <a:tc>
                  <a:txBody>
                    <a:bodyPr/>
                    <a:lstStyle/>
                    <a:p>
                      <a:pPr algn="ctr"/>
                      <a:r>
                        <a:rPr kumimoji="1" lang="ja-JP" altLang="en-US" sz="1400" dirty="0"/>
                        <a:t>令和５年度</a:t>
                      </a:r>
                    </a:p>
                  </a:txBody>
                  <a:tcPr anchor="ctr"/>
                </a:tc>
                <a:extLst>
                  <a:ext uri="{0D108BD9-81ED-4DB2-BD59-A6C34878D82A}">
                    <a16:rowId xmlns:a16="http://schemas.microsoft.com/office/drawing/2014/main" val="3043781178"/>
                  </a:ext>
                </a:extLst>
              </a:tr>
              <a:tr h="370840">
                <a:tc>
                  <a:txBody>
                    <a:bodyPr/>
                    <a:lstStyle/>
                    <a:p>
                      <a:pPr algn="l"/>
                      <a:r>
                        <a:rPr kumimoji="1" lang="ja-JP" altLang="en-US" sz="1400" dirty="0"/>
                        <a:t>件数</a:t>
                      </a:r>
                    </a:p>
                  </a:txBody>
                  <a:tcPr anchor="ctr"/>
                </a:tc>
                <a:tc>
                  <a:txBody>
                    <a:bodyPr/>
                    <a:lstStyle/>
                    <a:p>
                      <a:pPr algn="r"/>
                      <a:r>
                        <a:rPr kumimoji="1" lang="en-US" altLang="ja-JP" sz="1400" dirty="0"/>
                        <a:t>217,108</a:t>
                      </a:r>
                      <a:r>
                        <a:rPr kumimoji="1" lang="ja-JP" altLang="en-US" sz="1400" dirty="0"/>
                        <a:t>件</a:t>
                      </a:r>
                    </a:p>
                  </a:txBody>
                  <a:tcPr anchor="ctr"/>
                </a:tc>
                <a:tc>
                  <a:txBody>
                    <a:bodyPr/>
                    <a:lstStyle/>
                    <a:p>
                      <a:pPr algn="r"/>
                      <a:r>
                        <a:rPr kumimoji="1" lang="en-US" altLang="ja-JP" sz="1400" dirty="0"/>
                        <a:t>189,312</a:t>
                      </a:r>
                      <a:r>
                        <a:rPr kumimoji="1" lang="ja-JP" altLang="en-US" sz="1400" dirty="0"/>
                        <a:t>件</a:t>
                      </a:r>
                    </a:p>
                  </a:txBody>
                  <a:tcPr anchor="ctr"/>
                </a:tc>
                <a:tc>
                  <a:txBody>
                    <a:bodyPr/>
                    <a:lstStyle/>
                    <a:p>
                      <a:pPr algn="r"/>
                      <a:r>
                        <a:rPr kumimoji="1" lang="en-US" altLang="ja-JP" sz="1400" dirty="0"/>
                        <a:t>197,722</a:t>
                      </a:r>
                      <a:r>
                        <a:rPr kumimoji="1" lang="ja-JP" altLang="en-US" sz="1400" dirty="0"/>
                        <a:t>件</a:t>
                      </a:r>
                    </a:p>
                  </a:txBody>
                  <a:tcPr anchor="ctr"/>
                </a:tc>
                <a:tc>
                  <a:txBody>
                    <a:bodyPr/>
                    <a:lstStyle/>
                    <a:p>
                      <a:pPr algn="r"/>
                      <a:r>
                        <a:rPr kumimoji="1" lang="en-US" altLang="ja-JP" sz="1400" dirty="0"/>
                        <a:t>197,177</a:t>
                      </a:r>
                      <a:r>
                        <a:rPr kumimoji="1" lang="ja-JP" altLang="en-US" sz="1400" dirty="0"/>
                        <a:t>件</a:t>
                      </a:r>
                    </a:p>
                  </a:txBody>
                  <a:tcPr anchor="ctr"/>
                </a:tc>
                <a:tc>
                  <a:txBody>
                    <a:bodyPr/>
                    <a:lstStyle/>
                    <a:p>
                      <a:pPr algn="r"/>
                      <a:r>
                        <a:rPr kumimoji="1" lang="en-US" altLang="ja-JP" sz="1400" dirty="0"/>
                        <a:t>193,418</a:t>
                      </a:r>
                      <a:r>
                        <a:rPr kumimoji="1" lang="ja-JP" altLang="en-US" sz="1400" dirty="0"/>
                        <a:t>件</a:t>
                      </a:r>
                    </a:p>
                  </a:txBody>
                  <a:tcPr anchor="ctr"/>
                </a:tc>
                <a:extLst>
                  <a:ext uri="{0D108BD9-81ED-4DB2-BD59-A6C34878D82A}">
                    <a16:rowId xmlns:a16="http://schemas.microsoft.com/office/drawing/2014/main" val="1830339428"/>
                  </a:ext>
                </a:extLst>
              </a:tr>
              <a:tr h="370840">
                <a:tc>
                  <a:txBody>
                    <a:bodyPr/>
                    <a:lstStyle/>
                    <a:p>
                      <a:pPr algn="l"/>
                      <a:r>
                        <a:rPr kumimoji="1" lang="ja-JP" altLang="en-US" sz="1400" dirty="0"/>
                        <a:t>医療費</a:t>
                      </a:r>
                    </a:p>
                  </a:txBody>
                  <a:tcPr anchor="ctr"/>
                </a:tc>
                <a:tc>
                  <a:txBody>
                    <a:bodyPr/>
                    <a:lstStyle/>
                    <a:p>
                      <a:pPr algn="r"/>
                      <a:r>
                        <a:rPr kumimoji="1" lang="en-US" altLang="ja-JP" sz="1400" dirty="0"/>
                        <a:t>4,630,385,655</a:t>
                      </a:r>
                      <a:r>
                        <a:rPr kumimoji="1" lang="ja-JP" altLang="en-US" sz="1400" dirty="0"/>
                        <a:t>円</a:t>
                      </a:r>
                    </a:p>
                  </a:txBody>
                  <a:tcPr anchor="ctr"/>
                </a:tc>
                <a:tc>
                  <a:txBody>
                    <a:bodyPr/>
                    <a:lstStyle/>
                    <a:p>
                      <a:pPr algn="r"/>
                      <a:r>
                        <a:rPr kumimoji="1" lang="en-US" altLang="ja-JP" sz="1400" dirty="0"/>
                        <a:t>4,440,673,138</a:t>
                      </a:r>
                      <a:r>
                        <a:rPr kumimoji="1" lang="ja-JP" altLang="en-US" sz="1400" dirty="0"/>
                        <a:t>円</a:t>
                      </a:r>
                    </a:p>
                  </a:txBody>
                  <a:tcPr anchor="ctr"/>
                </a:tc>
                <a:tc>
                  <a:txBody>
                    <a:bodyPr/>
                    <a:lstStyle/>
                    <a:p>
                      <a:pPr algn="r"/>
                      <a:r>
                        <a:rPr kumimoji="1" lang="en-US" altLang="ja-JP" sz="1400" dirty="0"/>
                        <a:t>4,725,671,500</a:t>
                      </a:r>
                      <a:r>
                        <a:rPr kumimoji="1" lang="ja-JP" altLang="en-US" sz="1400" dirty="0"/>
                        <a:t>円</a:t>
                      </a:r>
                    </a:p>
                  </a:txBody>
                  <a:tcPr anchor="ctr"/>
                </a:tc>
                <a:tc>
                  <a:txBody>
                    <a:bodyPr/>
                    <a:lstStyle/>
                    <a:p>
                      <a:pPr algn="r"/>
                      <a:r>
                        <a:rPr kumimoji="1" lang="en-US" altLang="ja-JP" sz="1400" dirty="0"/>
                        <a:t>4,736,651,613</a:t>
                      </a:r>
                      <a:r>
                        <a:rPr kumimoji="1" lang="ja-JP" altLang="en-US" sz="1400" dirty="0"/>
                        <a:t>円</a:t>
                      </a:r>
                    </a:p>
                  </a:txBody>
                  <a:tcPr anchor="ctr"/>
                </a:tc>
                <a:tc>
                  <a:txBody>
                    <a:bodyPr/>
                    <a:lstStyle/>
                    <a:p>
                      <a:pPr algn="r"/>
                      <a:r>
                        <a:rPr kumimoji="1" lang="en-US" altLang="ja-JP" sz="1400" dirty="0"/>
                        <a:t>4,475,248,663</a:t>
                      </a:r>
                      <a:r>
                        <a:rPr kumimoji="1" lang="ja-JP" altLang="en-US" sz="1400" dirty="0"/>
                        <a:t>円</a:t>
                      </a:r>
                    </a:p>
                  </a:txBody>
                  <a:tcPr anchor="ctr"/>
                </a:tc>
                <a:extLst>
                  <a:ext uri="{0D108BD9-81ED-4DB2-BD59-A6C34878D82A}">
                    <a16:rowId xmlns:a16="http://schemas.microsoft.com/office/drawing/2014/main" val="376938922"/>
                  </a:ext>
                </a:extLst>
              </a:tr>
              <a:tr h="370840">
                <a:tc>
                  <a:txBody>
                    <a:bodyPr/>
                    <a:lstStyle/>
                    <a:p>
                      <a:pPr algn="l"/>
                      <a:r>
                        <a:rPr kumimoji="1" lang="ja-JP" altLang="en-US" sz="1400" dirty="0"/>
                        <a:t>１人当たりの</a:t>
                      </a:r>
                      <a:endParaRPr kumimoji="1" lang="en-US" altLang="ja-JP" sz="1400" dirty="0"/>
                    </a:p>
                    <a:p>
                      <a:pPr algn="l"/>
                      <a:r>
                        <a:rPr kumimoji="1" lang="ja-JP" altLang="en-US" sz="1400" dirty="0"/>
                        <a:t>医療費</a:t>
                      </a:r>
                    </a:p>
                  </a:txBody>
                  <a:tcPr anchor="ctr"/>
                </a:tc>
                <a:tc>
                  <a:txBody>
                    <a:bodyPr/>
                    <a:lstStyle/>
                    <a:p>
                      <a:pPr algn="r"/>
                      <a:r>
                        <a:rPr kumimoji="1" lang="en-US" altLang="ja-JP" sz="1400" dirty="0"/>
                        <a:t>341,021</a:t>
                      </a:r>
                      <a:r>
                        <a:rPr kumimoji="1" lang="ja-JP" altLang="en-US" sz="1400" dirty="0"/>
                        <a:t>円</a:t>
                      </a:r>
                    </a:p>
                  </a:txBody>
                  <a:tcPr anchor="ctr"/>
                </a:tc>
                <a:tc>
                  <a:txBody>
                    <a:bodyPr/>
                    <a:lstStyle/>
                    <a:p>
                      <a:pPr algn="r"/>
                      <a:r>
                        <a:rPr kumimoji="1" lang="en-US" altLang="ja-JP" sz="1400" dirty="0"/>
                        <a:t>335,095</a:t>
                      </a:r>
                      <a:r>
                        <a:rPr kumimoji="1" lang="ja-JP" altLang="en-US" sz="1400" dirty="0"/>
                        <a:t>円</a:t>
                      </a:r>
                    </a:p>
                  </a:txBody>
                  <a:tcPr anchor="ctr"/>
                </a:tc>
                <a:tc>
                  <a:txBody>
                    <a:bodyPr/>
                    <a:lstStyle/>
                    <a:p>
                      <a:pPr algn="r"/>
                      <a:r>
                        <a:rPr kumimoji="1" lang="en-US" altLang="ja-JP" sz="1400" dirty="0"/>
                        <a:t>364,017</a:t>
                      </a:r>
                      <a:r>
                        <a:rPr kumimoji="1" lang="ja-JP" altLang="en-US" sz="1400" dirty="0"/>
                        <a:t>円</a:t>
                      </a:r>
                    </a:p>
                  </a:txBody>
                  <a:tcPr anchor="ctr"/>
                </a:tc>
                <a:tc>
                  <a:txBody>
                    <a:bodyPr/>
                    <a:lstStyle/>
                    <a:p>
                      <a:pPr algn="r"/>
                      <a:r>
                        <a:rPr kumimoji="1" lang="en-US" altLang="ja-JP" sz="1400" dirty="0"/>
                        <a:t>381,619</a:t>
                      </a:r>
                      <a:r>
                        <a:rPr kumimoji="1" lang="ja-JP" altLang="en-US" sz="1400" dirty="0"/>
                        <a:t>円</a:t>
                      </a:r>
                    </a:p>
                  </a:txBody>
                  <a:tcPr anchor="ctr"/>
                </a:tc>
                <a:tc>
                  <a:txBody>
                    <a:bodyPr/>
                    <a:lstStyle/>
                    <a:p>
                      <a:pPr algn="r"/>
                      <a:r>
                        <a:rPr kumimoji="1" lang="en-US" altLang="ja-JP" sz="1400" dirty="0"/>
                        <a:t>379,419</a:t>
                      </a:r>
                      <a:r>
                        <a:rPr kumimoji="1" lang="ja-JP" altLang="en-US" sz="1400" dirty="0"/>
                        <a:t>円</a:t>
                      </a:r>
                    </a:p>
                  </a:txBody>
                  <a:tcPr anchor="ctr"/>
                </a:tc>
                <a:extLst>
                  <a:ext uri="{0D108BD9-81ED-4DB2-BD59-A6C34878D82A}">
                    <a16:rowId xmlns:a16="http://schemas.microsoft.com/office/drawing/2014/main" val="2076486456"/>
                  </a:ext>
                </a:extLst>
              </a:tr>
            </a:tbl>
          </a:graphicData>
        </a:graphic>
      </p:graphicFrame>
      <p:sp>
        <p:nvSpPr>
          <p:cNvPr id="4" name="スライド番号プレースホルダー 3">
            <a:extLst>
              <a:ext uri="{FF2B5EF4-FFF2-40B4-BE49-F238E27FC236}">
                <a16:creationId xmlns:a16="http://schemas.microsoft.com/office/drawing/2014/main" id="{099C06FA-C751-45B0-9F96-078F5F359320}"/>
              </a:ext>
            </a:extLst>
          </p:cNvPr>
          <p:cNvSpPr>
            <a:spLocks noGrp="1"/>
          </p:cNvSpPr>
          <p:nvPr>
            <p:ph type="sldNum" sz="quarter" idx="12"/>
          </p:nvPr>
        </p:nvSpPr>
        <p:spPr>
          <a:xfrm>
            <a:off x="8962579" y="317052"/>
            <a:ext cx="2743200" cy="365125"/>
          </a:xfrm>
        </p:spPr>
        <p:txBody>
          <a:bodyPr/>
          <a:lstStyle/>
          <a:p>
            <a:fld id="{5B9893F7-A7B9-4B36-98F8-1FE6E129BD48}" type="slidenum">
              <a:rPr lang="ja-JP" altLang="en-US" sz="2000" smtClean="0"/>
              <a:pPr/>
              <a:t>6</a:t>
            </a:fld>
            <a:endParaRPr lang="ja-JP" altLang="en-US" sz="2000" dirty="0"/>
          </a:p>
        </p:txBody>
      </p:sp>
      <p:sp>
        <p:nvSpPr>
          <p:cNvPr id="14" name="タイトル 6">
            <a:extLst>
              <a:ext uri="{FF2B5EF4-FFF2-40B4-BE49-F238E27FC236}">
                <a16:creationId xmlns:a16="http://schemas.microsoft.com/office/drawing/2014/main" id="{1418B3A1-4E20-4D8B-BF9C-19D47CB07DB4}"/>
              </a:ext>
            </a:extLst>
          </p:cNvPr>
          <p:cNvSpPr txBox="1">
            <a:spLocks/>
          </p:cNvSpPr>
          <p:nvPr/>
        </p:nvSpPr>
        <p:spPr>
          <a:xfrm>
            <a:off x="838199" y="4158184"/>
            <a:ext cx="8790993" cy="37434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endParaRPr lang="ja-JP" altLang="en-US" sz="2000" b="1" dirty="0"/>
          </a:p>
        </p:txBody>
      </p:sp>
      <p:graphicFrame>
        <p:nvGraphicFramePr>
          <p:cNvPr id="16" name="表 15">
            <a:extLst>
              <a:ext uri="{FF2B5EF4-FFF2-40B4-BE49-F238E27FC236}">
                <a16:creationId xmlns:a16="http://schemas.microsoft.com/office/drawing/2014/main" id="{0F763105-E5FC-4188-9E43-33CE9A64446E}"/>
              </a:ext>
            </a:extLst>
          </p:cNvPr>
          <p:cNvGraphicFramePr>
            <a:graphicFrameLocks noGrp="1"/>
          </p:cNvGraphicFramePr>
          <p:nvPr>
            <p:extLst>
              <p:ext uri="{D42A27DB-BD31-4B8C-83A1-F6EECF244321}">
                <p14:modId xmlns:p14="http://schemas.microsoft.com/office/powerpoint/2010/main" val="3796906811"/>
              </p:ext>
            </p:extLst>
          </p:nvPr>
        </p:nvGraphicFramePr>
        <p:xfrm>
          <a:off x="838200" y="4092736"/>
          <a:ext cx="10515600" cy="1778000"/>
        </p:xfrm>
        <a:graphic>
          <a:graphicData uri="http://schemas.openxmlformats.org/drawingml/2006/table">
            <a:tbl>
              <a:tblPr firstRow="1" firstCol="1" bandRow="1">
                <a:tableStyleId>{7DF18680-E054-41AD-8BC1-D1AEF772440D}</a:tableStyleId>
              </a:tblPr>
              <a:tblGrid>
                <a:gridCol w="1752600">
                  <a:extLst>
                    <a:ext uri="{9D8B030D-6E8A-4147-A177-3AD203B41FA5}">
                      <a16:colId xmlns:a16="http://schemas.microsoft.com/office/drawing/2014/main" val="3394644671"/>
                    </a:ext>
                  </a:extLst>
                </a:gridCol>
                <a:gridCol w="1752600">
                  <a:extLst>
                    <a:ext uri="{9D8B030D-6E8A-4147-A177-3AD203B41FA5}">
                      <a16:colId xmlns:a16="http://schemas.microsoft.com/office/drawing/2014/main" val="848554869"/>
                    </a:ext>
                  </a:extLst>
                </a:gridCol>
                <a:gridCol w="1752600">
                  <a:extLst>
                    <a:ext uri="{9D8B030D-6E8A-4147-A177-3AD203B41FA5}">
                      <a16:colId xmlns:a16="http://schemas.microsoft.com/office/drawing/2014/main" val="580968484"/>
                    </a:ext>
                  </a:extLst>
                </a:gridCol>
                <a:gridCol w="1752600">
                  <a:extLst>
                    <a:ext uri="{9D8B030D-6E8A-4147-A177-3AD203B41FA5}">
                      <a16:colId xmlns:a16="http://schemas.microsoft.com/office/drawing/2014/main" val="2467146410"/>
                    </a:ext>
                  </a:extLst>
                </a:gridCol>
                <a:gridCol w="1752600">
                  <a:extLst>
                    <a:ext uri="{9D8B030D-6E8A-4147-A177-3AD203B41FA5}">
                      <a16:colId xmlns:a16="http://schemas.microsoft.com/office/drawing/2014/main" val="3983657779"/>
                    </a:ext>
                  </a:extLst>
                </a:gridCol>
                <a:gridCol w="1752600">
                  <a:extLst>
                    <a:ext uri="{9D8B030D-6E8A-4147-A177-3AD203B41FA5}">
                      <a16:colId xmlns:a16="http://schemas.microsoft.com/office/drawing/2014/main" val="4056168038"/>
                    </a:ext>
                  </a:extLst>
                </a:gridCol>
              </a:tblGrid>
              <a:tr h="0">
                <a:tc>
                  <a:txBody>
                    <a:bodyPr/>
                    <a:lstStyle/>
                    <a:p>
                      <a:pPr algn="ctr"/>
                      <a:r>
                        <a:rPr kumimoji="1" lang="ja-JP" altLang="en-US" sz="2000" dirty="0"/>
                        <a:t>千葉県</a:t>
                      </a:r>
                    </a:p>
                  </a:txBody>
                  <a:tcPr anchor="ctr"/>
                </a:tc>
                <a:tc>
                  <a:txBody>
                    <a:bodyPr/>
                    <a:lstStyle/>
                    <a:p>
                      <a:pPr algn="ctr"/>
                      <a:r>
                        <a:rPr kumimoji="1" lang="ja-JP" altLang="en-US" sz="1400" dirty="0"/>
                        <a:t>平成３１</a:t>
                      </a:r>
                      <a:endParaRPr kumimoji="1" lang="en-US" altLang="ja-JP" sz="1400" dirty="0"/>
                    </a:p>
                    <a:p>
                      <a:pPr algn="ctr"/>
                      <a:r>
                        <a:rPr kumimoji="1" lang="ja-JP" altLang="en-US" sz="1400" dirty="0"/>
                        <a:t>（令和元）年度</a:t>
                      </a:r>
                    </a:p>
                  </a:txBody>
                  <a:tcPr anchor="ctr"/>
                </a:tc>
                <a:tc>
                  <a:txBody>
                    <a:bodyPr/>
                    <a:lstStyle/>
                    <a:p>
                      <a:pPr algn="ctr"/>
                      <a:r>
                        <a:rPr kumimoji="1" lang="ja-JP" altLang="en-US" sz="1400" dirty="0"/>
                        <a:t>令和２年度</a:t>
                      </a:r>
                    </a:p>
                  </a:txBody>
                  <a:tcPr anchor="ctr"/>
                </a:tc>
                <a:tc>
                  <a:txBody>
                    <a:bodyPr/>
                    <a:lstStyle/>
                    <a:p>
                      <a:pPr algn="ctr"/>
                      <a:r>
                        <a:rPr kumimoji="1" lang="ja-JP" altLang="en-US" sz="1400" dirty="0"/>
                        <a:t>令和３年度</a:t>
                      </a:r>
                    </a:p>
                  </a:txBody>
                  <a:tcPr anchor="ctr"/>
                </a:tc>
                <a:tc>
                  <a:txBody>
                    <a:bodyPr/>
                    <a:lstStyle/>
                    <a:p>
                      <a:pPr algn="ctr"/>
                      <a:r>
                        <a:rPr kumimoji="1" lang="ja-JP" altLang="en-US" sz="1400" dirty="0"/>
                        <a:t>令和４年度</a:t>
                      </a:r>
                    </a:p>
                  </a:txBody>
                  <a:tcPr anchor="ctr"/>
                </a:tc>
                <a:tc>
                  <a:txBody>
                    <a:bodyPr/>
                    <a:lstStyle/>
                    <a:p>
                      <a:pPr algn="ctr"/>
                      <a:r>
                        <a:rPr kumimoji="1" lang="en-US" altLang="ja-JP" sz="1400" dirty="0"/>
                        <a:t>※</a:t>
                      </a:r>
                      <a:r>
                        <a:rPr kumimoji="1" lang="ja-JP" altLang="en-US" sz="1400" dirty="0"/>
                        <a:t>令和５年度</a:t>
                      </a:r>
                    </a:p>
                  </a:txBody>
                  <a:tcPr anchor="ctr"/>
                </a:tc>
                <a:extLst>
                  <a:ext uri="{0D108BD9-81ED-4DB2-BD59-A6C34878D82A}">
                    <a16:rowId xmlns:a16="http://schemas.microsoft.com/office/drawing/2014/main" val="227311788"/>
                  </a:ext>
                </a:extLst>
              </a:tr>
              <a:tr h="370840">
                <a:tc>
                  <a:txBody>
                    <a:bodyPr/>
                    <a:lstStyle/>
                    <a:p>
                      <a:r>
                        <a:rPr kumimoji="1" lang="ja-JP" altLang="en-US" sz="1400" dirty="0"/>
                        <a:t>件数</a:t>
                      </a:r>
                    </a:p>
                  </a:txBody>
                  <a:tcPr anchor="ctr"/>
                </a:tc>
                <a:tc>
                  <a:txBody>
                    <a:bodyPr/>
                    <a:lstStyle/>
                    <a:p>
                      <a:pPr algn="r"/>
                      <a:r>
                        <a:rPr kumimoji="1" lang="en-US" altLang="ja-JP" sz="1400" dirty="0"/>
                        <a:t>22,155,302</a:t>
                      </a:r>
                      <a:r>
                        <a:rPr kumimoji="1" lang="ja-JP" altLang="en-US" sz="1400" dirty="0"/>
                        <a:t>件</a:t>
                      </a:r>
                    </a:p>
                  </a:txBody>
                  <a:tcPr anchor="ctr"/>
                </a:tc>
                <a:tc>
                  <a:txBody>
                    <a:bodyPr/>
                    <a:lstStyle/>
                    <a:p>
                      <a:pPr algn="r"/>
                      <a:r>
                        <a:rPr kumimoji="1" lang="en-US" altLang="ja-JP" sz="1400" dirty="0"/>
                        <a:t>19,596,510</a:t>
                      </a:r>
                      <a:r>
                        <a:rPr kumimoji="1" lang="ja-JP" altLang="en-US" sz="1400" dirty="0"/>
                        <a:t>件</a:t>
                      </a:r>
                    </a:p>
                  </a:txBody>
                  <a:tcPr anchor="ctr"/>
                </a:tc>
                <a:tc>
                  <a:txBody>
                    <a:bodyPr/>
                    <a:lstStyle/>
                    <a:p>
                      <a:pPr algn="r"/>
                      <a:r>
                        <a:rPr kumimoji="1" lang="en-US" altLang="ja-JP" sz="1400" dirty="0"/>
                        <a:t>20,539,831</a:t>
                      </a:r>
                      <a:r>
                        <a:rPr kumimoji="1" lang="ja-JP" altLang="en-US" sz="1400" dirty="0"/>
                        <a:t>件</a:t>
                      </a:r>
                    </a:p>
                  </a:txBody>
                  <a:tcPr anchor="ctr"/>
                </a:tc>
                <a:tc>
                  <a:txBody>
                    <a:bodyPr/>
                    <a:lstStyle/>
                    <a:p>
                      <a:pPr algn="r"/>
                      <a:r>
                        <a:rPr kumimoji="1" lang="en-US" altLang="ja-JP" sz="1400" dirty="0"/>
                        <a:t>20,242,958</a:t>
                      </a:r>
                      <a:r>
                        <a:rPr kumimoji="1" lang="ja-JP" altLang="en-US" sz="1400" dirty="0"/>
                        <a:t>件</a:t>
                      </a:r>
                    </a:p>
                  </a:txBody>
                  <a:tcPr anchor="ctr"/>
                </a:tc>
                <a:tc>
                  <a:txBody>
                    <a:bodyPr/>
                    <a:lstStyle/>
                    <a:p>
                      <a:pPr algn="r"/>
                      <a:r>
                        <a:rPr kumimoji="1" lang="en-US" altLang="ja-JP" sz="1400" dirty="0"/>
                        <a:t>―</a:t>
                      </a:r>
                      <a:endParaRPr kumimoji="1" lang="ja-JP" altLang="en-US" sz="1400" dirty="0"/>
                    </a:p>
                  </a:txBody>
                  <a:tcPr anchor="ctr"/>
                </a:tc>
                <a:extLst>
                  <a:ext uri="{0D108BD9-81ED-4DB2-BD59-A6C34878D82A}">
                    <a16:rowId xmlns:a16="http://schemas.microsoft.com/office/drawing/2014/main" val="2248041431"/>
                  </a:ext>
                </a:extLst>
              </a:tr>
              <a:tr h="370840">
                <a:tc>
                  <a:txBody>
                    <a:bodyPr/>
                    <a:lstStyle/>
                    <a:p>
                      <a:r>
                        <a:rPr kumimoji="1" lang="ja-JP" altLang="en-US" sz="1400" dirty="0"/>
                        <a:t>医療費</a:t>
                      </a:r>
                    </a:p>
                  </a:txBody>
                  <a:tcPr anchor="ctr"/>
                </a:tc>
                <a:tc>
                  <a:txBody>
                    <a:bodyPr/>
                    <a:lstStyle/>
                    <a:p>
                      <a:pPr algn="r"/>
                      <a:r>
                        <a:rPr kumimoji="1" lang="en-US" altLang="ja-JP" sz="1400" dirty="0"/>
                        <a:t>476,323,564,195</a:t>
                      </a:r>
                      <a:r>
                        <a:rPr kumimoji="1" lang="ja-JP" altLang="en-US" sz="1400" dirty="0"/>
                        <a:t>円</a:t>
                      </a:r>
                    </a:p>
                  </a:txBody>
                  <a:tcPr anchor="ctr"/>
                </a:tc>
                <a:tc>
                  <a:txBody>
                    <a:bodyPr/>
                    <a:lstStyle/>
                    <a:p>
                      <a:pPr algn="r"/>
                      <a:r>
                        <a:rPr kumimoji="1" lang="en-US" altLang="ja-JP" sz="1400" dirty="0"/>
                        <a:t>452,204,423,511</a:t>
                      </a:r>
                      <a:r>
                        <a:rPr kumimoji="1" lang="ja-JP" altLang="en-US" sz="1400" dirty="0"/>
                        <a:t>円</a:t>
                      </a:r>
                    </a:p>
                  </a:txBody>
                  <a:tcPr anchor="ctr"/>
                </a:tc>
                <a:tc>
                  <a:txBody>
                    <a:bodyPr/>
                    <a:lstStyle/>
                    <a:p>
                      <a:pPr algn="r"/>
                      <a:r>
                        <a:rPr kumimoji="1" lang="en-US" altLang="ja-JP" sz="1400" dirty="0"/>
                        <a:t>475,631,773,854</a:t>
                      </a:r>
                      <a:r>
                        <a:rPr kumimoji="1" lang="ja-JP" altLang="en-US" sz="1400" dirty="0"/>
                        <a:t>円</a:t>
                      </a:r>
                    </a:p>
                  </a:txBody>
                  <a:tcPr anchor="ctr"/>
                </a:tc>
                <a:tc>
                  <a:txBody>
                    <a:bodyPr/>
                    <a:lstStyle/>
                    <a:p>
                      <a:pPr algn="r"/>
                      <a:r>
                        <a:rPr kumimoji="1" lang="en-US" altLang="ja-JP" sz="1400" dirty="0"/>
                        <a:t>467,040,368,075</a:t>
                      </a:r>
                      <a:r>
                        <a:rPr kumimoji="1" lang="ja-JP" altLang="en-US" sz="1400" dirty="0"/>
                        <a:t>円</a:t>
                      </a:r>
                    </a:p>
                  </a:txBody>
                  <a:tcPr anchor="ctr"/>
                </a:tc>
                <a:tc>
                  <a:txBody>
                    <a:bodyPr/>
                    <a:lstStyle/>
                    <a:p>
                      <a:pPr algn="r"/>
                      <a:r>
                        <a:rPr kumimoji="1" lang="en-US" altLang="ja-JP" sz="1400" dirty="0"/>
                        <a:t>―</a:t>
                      </a:r>
                      <a:endParaRPr kumimoji="1" lang="ja-JP" altLang="en-US" sz="1400" dirty="0"/>
                    </a:p>
                  </a:txBody>
                  <a:tcPr anchor="ctr"/>
                </a:tc>
                <a:extLst>
                  <a:ext uri="{0D108BD9-81ED-4DB2-BD59-A6C34878D82A}">
                    <a16:rowId xmlns:a16="http://schemas.microsoft.com/office/drawing/2014/main" val="1703816017"/>
                  </a:ext>
                </a:extLst>
              </a:tr>
              <a:tr h="370840">
                <a:tc>
                  <a:txBody>
                    <a:bodyPr/>
                    <a:lstStyle/>
                    <a:p>
                      <a:r>
                        <a:rPr kumimoji="1" lang="ja-JP" altLang="en-US" sz="1400" dirty="0"/>
                        <a:t>１人当たりの</a:t>
                      </a:r>
                      <a:endParaRPr kumimoji="1" lang="en-US" altLang="ja-JP" sz="1400" dirty="0"/>
                    </a:p>
                    <a:p>
                      <a:r>
                        <a:rPr kumimoji="1" lang="ja-JP" altLang="en-US" sz="1400" dirty="0"/>
                        <a:t>医療費</a:t>
                      </a:r>
                    </a:p>
                  </a:txBody>
                  <a:tcPr anchor="ctr"/>
                </a:tc>
                <a:tc>
                  <a:txBody>
                    <a:bodyPr/>
                    <a:lstStyle/>
                    <a:p>
                      <a:pPr algn="r"/>
                      <a:r>
                        <a:rPr kumimoji="1" lang="en-US" altLang="ja-JP" sz="1400" dirty="0"/>
                        <a:t>347,094</a:t>
                      </a:r>
                      <a:r>
                        <a:rPr kumimoji="1" lang="ja-JP" altLang="en-US" sz="1400" dirty="0"/>
                        <a:t>円</a:t>
                      </a:r>
                    </a:p>
                  </a:txBody>
                  <a:tcPr anchor="ctr"/>
                </a:tc>
                <a:tc>
                  <a:txBody>
                    <a:bodyPr/>
                    <a:lstStyle/>
                    <a:p>
                      <a:pPr algn="r"/>
                      <a:r>
                        <a:rPr kumimoji="1" lang="en-US" altLang="ja-JP" sz="1400" dirty="0"/>
                        <a:t>338,786</a:t>
                      </a:r>
                      <a:r>
                        <a:rPr kumimoji="1" lang="ja-JP" altLang="en-US" sz="1400" dirty="0"/>
                        <a:t>円</a:t>
                      </a:r>
                    </a:p>
                  </a:txBody>
                  <a:tcPr anchor="ctr"/>
                </a:tc>
                <a:tc>
                  <a:txBody>
                    <a:bodyPr/>
                    <a:lstStyle/>
                    <a:p>
                      <a:pPr algn="r"/>
                      <a:r>
                        <a:rPr kumimoji="1" lang="en-US" altLang="ja-JP" sz="1400" dirty="0"/>
                        <a:t>364,323</a:t>
                      </a:r>
                      <a:r>
                        <a:rPr kumimoji="1" lang="ja-JP" altLang="en-US" sz="1400" dirty="0"/>
                        <a:t>円</a:t>
                      </a:r>
                    </a:p>
                  </a:txBody>
                  <a:tcPr anchor="ctr"/>
                </a:tc>
                <a:tc>
                  <a:txBody>
                    <a:bodyPr/>
                    <a:lstStyle/>
                    <a:p>
                      <a:pPr algn="r"/>
                      <a:r>
                        <a:rPr kumimoji="1" lang="en-US" altLang="ja-JP" sz="1400" dirty="0"/>
                        <a:t>373,037</a:t>
                      </a:r>
                      <a:r>
                        <a:rPr kumimoji="1" lang="ja-JP" altLang="en-US" sz="1400" dirty="0"/>
                        <a:t>円</a:t>
                      </a:r>
                    </a:p>
                  </a:txBody>
                  <a:tcPr anchor="ctr"/>
                </a:tc>
                <a:tc>
                  <a:txBody>
                    <a:bodyPr/>
                    <a:lstStyle/>
                    <a:p>
                      <a:pPr algn="r"/>
                      <a:r>
                        <a:rPr kumimoji="1" lang="en-US" altLang="ja-JP" sz="1400" dirty="0"/>
                        <a:t>―</a:t>
                      </a:r>
                      <a:endParaRPr kumimoji="1" lang="ja-JP" altLang="en-US" sz="1400" dirty="0"/>
                    </a:p>
                  </a:txBody>
                  <a:tcPr anchor="ctr"/>
                </a:tc>
                <a:extLst>
                  <a:ext uri="{0D108BD9-81ED-4DB2-BD59-A6C34878D82A}">
                    <a16:rowId xmlns:a16="http://schemas.microsoft.com/office/drawing/2014/main" val="153122671"/>
                  </a:ext>
                </a:extLst>
              </a:tr>
            </a:tbl>
          </a:graphicData>
        </a:graphic>
      </p:graphicFrame>
      <p:sp>
        <p:nvSpPr>
          <p:cNvPr id="8" name="正方形/長方形 7">
            <a:extLst>
              <a:ext uri="{FF2B5EF4-FFF2-40B4-BE49-F238E27FC236}">
                <a16:creationId xmlns:a16="http://schemas.microsoft.com/office/drawing/2014/main" id="{A1577A9B-32C6-4924-806B-D82B2BFE595D}"/>
              </a:ext>
            </a:extLst>
          </p:cNvPr>
          <p:cNvSpPr/>
          <p:nvPr/>
        </p:nvSpPr>
        <p:spPr>
          <a:xfrm>
            <a:off x="5822303" y="5911155"/>
            <a:ext cx="5531497" cy="307777"/>
          </a:xfrm>
          <a:prstGeom prst="rect">
            <a:avLst/>
          </a:prstGeom>
        </p:spPr>
        <p:txBody>
          <a:bodyPr wrap="square">
            <a:spAutoFit/>
          </a:bodyPr>
          <a:lstStyle/>
          <a:p>
            <a:r>
              <a:rPr lang="en-US" altLang="ja-JP" sz="1400" b="1" dirty="0"/>
              <a:t>※</a:t>
            </a:r>
            <a:r>
              <a:rPr lang="ja-JP" altLang="en-US" sz="1400" dirty="0"/>
              <a:t>令和５年度の数値は、令和７年６月以降に公表される予定です。</a:t>
            </a:r>
          </a:p>
        </p:txBody>
      </p:sp>
    </p:spTree>
    <p:extLst>
      <p:ext uri="{BB962C8B-B14F-4D97-AF65-F5344CB8AC3E}">
        <p14:creationId xmlns:p14="http://schemas.microsoft.com/office/powerpoint/2010/main" val="363317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96E5097-8610-49D8-980C-32BE7C2BB642}"/>
              </a:ext>
            </a:extLst>
          </p:cNvPr>
          <p:cNvSpPr>
            <a:spLocks noGrp="1"/>
          </p:cNvSpPr>
          <p:nvPr>
            <p:ph type="sldNum" sz="quarter" idx="12"/>
          </p:nvPr>
        </p:nvSpPr>
        <p:spPr>
          <a:xfrm>
            <a:off x="9030478" y="6309048"/>
            <a:ext cx="2743200" cy="365125"/>
          </a:xfrm>
        </p:spPr>
        <p:txBody>
          <a:bodyPr/>
          <a:lstStyle/>
          <a:p>
            <a:fld id="{5B9893F7-A7B9-4B36-98F8-1FE6E129BD48}" type="slidenum">
              <a:rPr lang="ja-JP" altLang="en-US" sz="2000" smtClean="0"/>
              <a:pPr/>
              <a:t>7</a:t>
            </a:fld>
            <a:endParaRPr lang="ja-JP" altLang="en-US" sz="2000" dirty="0"/>
          </a:p>
        </p:txBody>
      </p:sp>
      <p:sp>
        <p:nvSpPr>
          <p:cNvPr id="7" name="タイトル 1">
            <a:extLst>
              <a:ext uri="{FF2B5EF4-FFF2-40B4-BE49-F238E27FC236}">
                <a16:creationId xmlns:a16="http://schemas.microsoft.com/office/drawing/2014/main" id="{44848285-44C7-43F7-BEDD-7A912FBEF988}"/>
              </a:ext>
            </a:extLst>
          </p:cNvPr>
          <p:cNvSpPr>
            <a:spLocks noGrp="1"/>
          </p:cNvSpPr>
          <p:nvPr>
            <p:ph idx="1"/>
          </p:nvPr>
        </p:nvSpPr>
        <p:spPr>
          <a:xfrm>
            <a:off x="754063" y="593725"/>
            <a:ext cx="10515600" cy="1356373"/>
          </a:xfrm>
        </p:spPr>
        <p:txBody>
          <a:bodyPr>
            <a:normAutofit fontScale="97500" lnSpcReduction="10000"/>
          </a:bodyPr>
          <a:lstStyle/>
          <a:p>
            <a:pPr marL="0" indent="0">
              <a:buNone/>
            </a:pPr>
            <a:r>
              <a:rPr lang="ja-JP" altLang="en-US" sz="2500" dirty="0">
                <a:solidFill>
                  <a:prstClr val="black"/>
                </a:solidFill>
                <a:latin typeface="+mj-ea"/>
                <a:ea typeface="+mj-ea"/>
              </a:rPr>
              <a:t>（２）医療費の給付状況（保険者負担分）</a:t>
            </a:r>
            <a:br>
              <a:rPr lang="en-US" altLang="ja-JP" sz="2500" dirty="0">
                <a:solidFill>
                  <a:prstClr val="black"/>
                </a:solidFill>
                <a:latin typeface="+mj-ea"/>
                <a:ea typeface="+mj-ea"/>
              </a:rPr>
            </a:br>
            <a:r>
              <a:rPr lang="ja-JP" altLang="en-US" sz="3100" dirty="0">
                <a:solidFill>
                  <a:prstClr val="black"/>
                </a:solidFill>
                <a:latin typeface="+mj-ea"/>
                <a:ea typeface="+mj-ea"/>
              </a:rPr>
              <a:t>　</a:t>
            </a:r>
            <a:r>
              <a:rPr lang="ja-JP" altLang="en-US" sz="2300" dirty="0">
                <a:solidFill>
                  <a:prstClr val="black"/>
                </a:solidFill>
                <a:latin typeface="+mj-ea"/>
                <a:ea typeface="+mj-ea"/>
              </a:rPr>
              <a:t>医療費の増加傾向に伴い、保険者負担分（白井市国保＝白井市）についても</a:t>
            </a:r>
            <a:br>
              <a:rPr lang="en-US" altLang="ja-JP" sz="2300" dirty="0">
                <a:solidFill>
                  <a:prstClr val="black"/>
                </a:solidFill>
                <a:latin typeface="+mj-ea"/>
                <a:ea typeface="+mj-ea"/>
              </a:rPr>
            </a:br>
            <a:r>
              <a:rPr lang="ja-JP" altLang="en-US" sz="2300" dirty="0">
                <a:solidFill>
                  <a:prstClr val="black"/>
                </a:solidFill>
                <a:latin typeface="+mj-ea"/>
                <a:ea typeface="+mj-ea"/>
              </a:rPr>
              <a:t> １人当たりの医療給付費は増加傾向にあります。</a:t>
            </a:r>
            <a:br>
              <a:rPr lang="en-US" altLang="ja-JP" sz="2300" dirty="0">
                <a:solidFill>
                  <a:prstClr val="black"/>
                </a:solidFill>
                <a:latin typeface="+mj-ea"/>
                <a:ea typeface="+mj-ea"/>
              </a:rPr>
            </a:br>
            <a:endParaRPr kumimoji="1" lang="ja-JP" altLang="en-US" sz="2300" b="1" dirty="0">
              <a:latin typeface="+mj-ea"/>
              <a:ea typeface="+mj-ea"/>
            </a:endParaRPr>
          </a:p>
        </p:txBody>
      </p:sp>
      <p:graphicFrame>
        <p:nvGraphicFramePr>
          <p:cNvPr id="9" name="表 8">
            <a:extLst>
              <a:ext uri="{FF2B5EF4-FFF2-40B4-BE49-F238E27FC236}">
                <a16:creationId xmlns:a16="http://schemas.microsoft.com/office/drawing/2014/main" id="{D5CBFBAC-1E86-44D3-B184-814144F2C04B}"/>
              </a:ext>
            </a:extLst>
          </p:cNvPr>
          <p:cNvGraphicFramePr>
            <a:graphicFrameLocks noGrp="1"/>
          </p:cNvGraphicFramePr>
          <p:nvPr>
            <p:extLst>
              <p:ext uri="{D42A27DB-BD31-4B8C-83A1-F6EECF244321}">
                <p14:modId xmlns:p14="http://schemas.microsoft.com/office/powerpoint/2010/main" val="2914962846"/>
              </p:ext>
            </p:extLst>
          </p:nvPr>
        </p:nvGraphicFramePr>
        <p:xfrm>
          <a:off x="912325" y="1790366"/>
          <a:ext cx="10357338" cy="1997975"/>
        </p:xfrm>
        <a:graphic>
          <a:graphicData uri="http://schemas.openxmlformats.org/drawingml/2006/table">
            <a:tbl>
              <a:tblPr firstRow="1" firstCol="1" bandRow="1">
                <a:tableStyleId>{7DF18680-E054-41AD-8BC1-D1AEF772440D}</a:tableStyleId>
              </a:tblPr>
              <a:tblGrid>
                <a:gridCol w="1759311">
                  <a:extLst>
                    <a:ext uri="{9D8B030D-6E8A-4147-A177-3AD203B41FA5}">
                      <a16:colId xmlns:a16="http://schemas.microsoft.com/office/drawing/2014/main" val="2304296820"/>
                    </a:ext>
                  </a:extLst>
                </a:gridCol>
                <a:gridCol w="1693135">
                  <a:extLst>
                    <a:ext uri="{9D8B030D-6E8A-4147-A177-3AD203B41FA5}">
                      <a16:colId xmlns:a16="http://schemas.microsoft.com/office/drawing/2014/main" val="1269777178"/>
                    </a:ext>
                  </a:extLst>
                </a:gridCol>
                <a:gridCol w="1726223">
                  <a:extLst>
                    <a:ext uri="{9D8B030D-6E8A-4147-A177-3AD203B41FA5}">
                      <a16:colId xmlns:a16="http://schemas.microsoft.com/office/drawing/2014/main" val="3484107640"/>
                    </a:ext>
                  </a:extLst>
                </a:gridCol>
                <a:gridCol w="1726223">
                  <a:extLst>
                    <a:ext uri="{9D8B030D-6E8A-4147-A177-3AD203B41FA5}">
                      <a16:colId xmlns:a16="http://schemas.microsoft.com/office/drawing/2014/main" val="1871703505"/>
                    </a:ext>
                  </a:extLst>
                </a:gridCol>
                <a:gridCol w="1726223">
                  <a:extLst>
                    <a:ext uri="{9D8B030D-6E8A-4147-A177-3AD203B41FA5}">
                      <a16:colId xmlns:a16="http://schemas.microsoft.com/office/drawing/2014/main" val="4041877898"/>
                    </a:ext>
                  </a:extLst>
                </a:gridCol>
                <a:gridCol w="1726223">
                  <a:extLst>
                    <a:ext uri="{9D8B030D-6E8A-4147-A177-3AD203B41FA5}">
                      <a16:colId xmlns:a16="http://schemas.microsoft.com/office/drawing/2014/main" val="1193818308"/>
                    </a:ext>
                  </a:extLst>
                </a:gridCol>
              </a:tblGrid>
              <a:tr h="511870">
                <a:tc>
                  <a:txBody>
                    <a:bodyPr/>
                    <a:lstStyle/>
                    <a:p>
                      <a:pPr algn="ctr"/>
                      <a:r>
                        <a:rPr kumimoji="1" lang="ja-JP" altLang="en-US" sz="2000" dirty="0"/>
                        <a:t>白井市</a:t>
                      </a:r>
                    </a:p>
                  </a:txBody>
                  <a:tcPr anchor="ctr"/>
                </a:tc>
                <a:tc>
                  <a:txBody>
                    <a:bodyPr/>
                    <a:lstStyle/>
                    <a:p>
                      <a:pPr algn="ctr"/>
                      <a:r>
                        <a:rPr kumimoji="1" lang="ja-JP" altLang="en-US" sz="1400" dirty="0"/>
                        <a:t>平成３１</a:t>
                      </a:r>
                      <a:endParaRPr kumimoji="1" lang="en-US" altLang="ja-JP" sz="1400" dirty="0"/>
                    </a:p>
                    <a:p>
                      <a:pPr algn="ctr"/>
                      <a:r>
                        <a:rPr kumimoji="1" lang="ja-JP" altLang="en-US" sz="1400" dirty="0"/>
                        <a:t>（令和元）年度</a:t>
                      </a:r>
                    </a:p>
                  </a:txBody>
                  <a:tcPr anchor="ctr"/>
                </a:tc>
                <a:tc>
                  <a:txBody>
                    <a:bodyPr/>
                    <a:lstStyle/>
                    <a:p>
                      <a:pPr algn="ctr"/>
                      <a:r>
                        <a:rPr kumimoji="1" lang="ja-JP" altLang="en-US" sz="1400" dirty="0"/>
                        <a:t>令和２年度</a:t>
                      </a:r>
                      <a:endParaRPr kumimoji="1" lang="en-US" altLang="ja-JP" sz="1400" dirty="0"/>
                    </a:p>
                  </a:txBody>
                  <a:tcPr anchor="ctr"/>
                </a:tc>
                <a:tc>
                  <a:txBody>
                    <a:bodyPr/>
                    <a:lstStyle/>
                    <a:p>
                      <a:pPr algn="ctr"/>
                      <a:r>
                        <a:rPr kumimoji="1" lang="ja-JP" altLang="en-US" sz="1400" dirty="0"/>
                        <a:t>令和３年度</a:t>
                      </a:r>
                    </a:p>
                  </a:txBody>
                  <a:tcPr anchor="ctr"/>
                </a:tc>
                <a:tc>
                  <a:txBody>
                    <a:bodyPr/>
                    <a:lstStyle/>
                    <a:p>
                      <a:pPr algn="ctr"/>
                      <a:r>
                        <a:rPr kumimoji="1" lang="ja-JP" altLang="en-US" sz="1400" dirty="0"/>
                        <a:t>令和４年度</a:t>
                      </a:r>
                    </a:p>
                  </a:txBody>
                  <a:tcPr anchor="ctr"/>
                </a:tc>
                <a:tc>
                  <a:txBody>
                    <a:bodyPr/>
                    <a:lstStyle/>
                    <a:p>
                      <a:pPr algn="ctr"/>
                      <a:r>
                        <a:rPr kumimoji="1" lang="ja-JP" altLang="en-US" sz="1400" dirty="0"/>
                        <a:t>令和５年度</a:t>
                      </a:r>
                    </a:p>
                  </a:txBody>
                  <a:tcPr anchor="ctr"/>
                </a:tc>
                <a:extLst>
                  <a:ext uri="{0D108BD9-81ED-4DB2-BD59-A6C34878D82A}">
                    <a16:rowId xmlns:a16="http://schemas.microsoft.com/office/drawing/2014/main" val="168089555"/>
                  </a:ext>
                </a:extLst>
              </a:tr>
              <a:tr h="451852">
                <a:tc>
                  <a:txBody>
                    <a:bodyPr/>
                    <a:lstStyle/>
                    <a:p>
                      <a:r>
                        <a:rPr kumimoji="1" lang="ja-JP" altLang="en-US" sz="1200" dirty="0"/>
                        <a:t>保険者（白井市国保）負担分</a:t>
                      </a:r>
                    </a:p>
                  </a:txBody>
                  <a:tcPr anchor="ctr"/>
                </a:tc>
                <a:tc>
                  <a:txBody>
                    <a:bodyPr/>
                    <a:lstStyle/>
                    <a:p>
                      <a:pPr algn="r"/>
                      <a:r>
                        <a:rPr kumimoji="1" lang="en-US" altLang="ja-JP" sz="1400" dirty="0"/>
                        <a:t>3,391,331,166</a:t>
                      </a:r>
                      <a:r>
                        <a:rPr kumimoji="1" lang="ja-JP" altLang="en-US" sz="1400" dirty="0"/>
                        <a:t>円</a:t>
                      </a:r>
                    </a:p>
                  </a:txBody>
                  <a:tcPr anchor="ctr"/>
                </a:tc>
                <a:tc>
                  <a:txBody>
                    <a:bodyPr/>
                    <a:lstStyle/>
                    <a:p>
                      <a:pPr algn="r"/>
                      <a:r>
                        <a:rPr kumimoji="1" lang="en-US" altLang="ja-JP" sz="1400" dirty="0"/>
                        <a:t>3,258,484,355</a:t>
                      </a:r>
                      <a:r>
                        <a:rPr kumimoji="1" lang="ja-JP" altLang="en-US" sz="1400" dirty="0"/>
                        <a:t>円</a:t>
                      </a:r>
                    </a:p>
                  </a:txBody>
                  <a:tcPr anchor="ctr"/>
                </a:tc>
                <a:tc>
                  <a:txBody>
                    <a:bodyPr/>
                    <a:lstStyle/>
                    <a:p>
                      <a:pPr algn="r"/>
                      <a:r>
                        <a:rPr kumimoji="1" lang="en-US" altLang="ja-JP" sz="1400" dirty="0"/>
                        <a:t>3,473,911,090</a:t>
                      </a:r>
                      <a:r>
                        <a:rPr kumimoji="1" lang="ja-JP" altLang="en-US" sz="1400" dirty="0"/>
                        <a:t>円</a:t>
                      </a:r>
                    </a:p>
                  </a:txBody>
                  <a:tcPr anchor="ctr"/>
                </a:tc>
                <a:tc>
                  <a:txBody>
                    <a:bodyPr/>
                    <a:lstStyle/>
                    <a:p>
                      <a:pPr algn="r"/>
                      <a:r>
                        <a:rPr kumimoji="1" lang="en-US" altLang="ja-JP" sz="1400" dirty="0"/>
                        <a:t>3,483,323,197</a:t>
                      </a:r>
                      <a:r>
                        <a:rPr kumimoji="1" lang="ja-JP" altLang="en-US" sz="1400" dirty="0"/>
                        <a:t>円</a:t>
                      </a:r>
                    </a:p>
                  </a:txBody>
                  <a:tcPr anchor="ctr"/>
                </a:tc>
                <a:tc>
                  <a:txBody>
                    <a:bodyPr/>
                    <a:lstStyle/>
                    <a:p>
                      <a:pPr algn="r"/>
                      <a:r>
                        <a:rPr kumimoji="1" lang="en-US" altLang="ja-JP" sz="1400" dirty="0"/>
                        <a:t>3,278,963,888</a:t>
                      </a:r>
                      <a:r>
                        <a:rPr kumimoji="1" lang="ja-JP" altLang="en-US" sz="1400" dirty="0"/>
                        <a:t>円</a:t>
                      </a:r>
                    </a:p>
                  </a:txBody>
                  <a:tcPr anchor="ctr"/>
                </a:tc>
                <a:extLst>
                  <a:ext uri="{0D108BD9-81ED-4DB2-BD59-A6C34878D82A}">
                    <a16:rowId xmlns:a16="http://schemas.microsoft.com/office/drawing/2014/main" val="3487284204"/>
                  </a:ext>
                </a:extLst>
              </a:tr>
              <a:tr h="504455">
                <a:tc>
                  <a:txBody>
                    <a:bodyPr/>
                    <a:lstStyle/>
                    <a:p>
                      <a:r>
                        <a:rPr kumimoji="1" lang="ja-JP" altLang="en-US" sz="1400" dirty="0"/>
                        <a:t>１人当たりの</a:t>
                      </a:r>
                      <a:endParaRPr kumimoji="1" lang="en-US" altLang="ja-JP" sz="1400" dirty="0"/>
                    </a:p>
                    <a:p>
                      <a:r>
                        <a:rPr kumimoji="1" lang="ja-JP" altLang="en-US" sz="1400" dirty="0"/>
                        <a:t>医療給付費</a:t>
                      </a:r>
                    </a:p>
                  </a:txBody>
                  <a:tcPr anchor="ctr"/>
                </a:tc>
                <a:tc>
                  <a:txBody>
                    <a:bodyPr/>
                    <a:lstStyle/>
                    <a:p>
                      <a:pPr algn="r"/>
                      <a:r>
                        <a:rPr kumimoji="1" lang="en-US" altLang="ja-JP" sz="1400" dirty="0"/>
                        <a:t>249,767</a:t>
                      </a:r>
                      <a:r>
                        <a:rPr kumimoji="1" lang="ja-JP" altLang="en-US" sz="1400" dirty="0"/>
                        <a:t>円</a:t>
                      </a:r>
                    </a:p>
                  </a:txBody>
                  <a:tcPr anchor="ctr"/>
                </a:tc>
                <a:tc>
                  <a:txBody>
                    <a:bodyPr/>
                    <a:lstStyle/>
                    <a:p>
                      <a:pPr algn="r"/>
                      <a:r>
                        <a:rPr kumimoji="1" lang="en-US" altLang="ja-JP" sz="1400" dirty="0"/>
                        <a:t>245,886</a:t>
                      </a:r>
                      <a:r>
                        <a:rPr kumimoji="1" lang="ja-JP" altLang="en-US" sz="1400" dirty="0"/>
                        <a:t>円</a:t>
                      </a:r>
                    </a:p>
                  </a:txBody>
                  <a:tcPr anchor="ctr"/>
                </a:tc>
                <a:tc>
                  <a:txBody>
                    <a:bodyPr/>
                    <a:lstStyle/>
                    <a:p>
                      <a:pPr algn="r"/>
                      <a:r>
                        <a:rPr kumimoji="1" lang="en-US" altLang="ja-JP" sz="1400" dirty="0"/>
                        <a:t>267,594</a:t>
                      </a:r>
                      <a:r>
                        <a:rPr kumimoji="1" lang="ja-JP" altLang="en-US" sz="1400" dirty="0"/>
                        <a:t>円</a:t>
                      </a:r>
                    </a:p>
                  </a:txBody>
                  <a:tcPr anchor="ctr"/>
                </a:tc>
                <a:tc>
                  <a:txBody>
                    <a:bodyPr/>
                    <a:lstStyle/>
                    <a:p>
                      <a:pPr algn="r"/>
                      <a:r>
                        <a:rPr kumimoji="1" lang="en-US" altLang="ja-JP" sz="1400" dirty="0"/>
                        <a:t>280,642</a:t>
                      </a:r>
                      <a:r>
                        <a:rPr kumimoji="1" lang="ja-JP" altLang="en-US" sz="1400" dirty="0"/>
                        <a:t>円</a:t>
                      </a:r>
                    </a:p>
                  </a:txBody>
                  <a:tcPr anchor="ctr"/>
                </a:tc>
                <a:tc>
                  <a:txBody>
                    <a:bodyPr/>
                    <a:lstStyle/>
                    <a:p>
                      <a:pPr algn="r"/>
                      <a:r>
                        <a:rPr kumimoji="1" lang="en-US" altLang="ja-JP" sz="1400" dirty="0"/>
                        <a:t>277,996</a:t>
                      </a:r>
                      <a:r>
                        <a:rPr kumimoji="1" lang="ja-JP" altLang="en-US" sz="1400" dirty="0"/>
                        <a:t>円</a:t>
                      </a:r>
                    </a:p>
                  </a:txBody>
                  <a:tcPr anchor="ctr"/>
                </a:tc>
                <a:extLst>
                  <a:ext uri="{0D108BD9-81ED-4DB2-BD59-A6C34878D82A}">
                    <a16:rowId xmlns:a16="http://schemas.microsoft.com/office/drawing/2014/main" val="3354795258"/>
                  </a:ext>
                </a:extLst>
              </a:tr>
              <a:tr h="504455">
                <a:tc>
                  <a:txBody>
                    <a:bodyPr/>
                    <a:lstStyle/>
                    <a:p>
                      <a:r>
                        <a:rPr kumimoji="1" lang="ja-JP" altLang="en-US" sz="1400" dirty="0"/>
                        <a:t>負担割合</a:t>
                      </a:r>
                    </a:p>
                  </a:txBody>
                  <a:tcPr anchor="ctr"/>
                </a:tc>
                <a:tc>
                  <a:txBody>
                    <a:bodyPr/>
                    <a:lstStyle/>
                    <a:p>
                      <a:pPr algn="r"/>
                      <a:r>
                        <a:rPr kumimoji="1" lang="en-US" altLang="ja-JP" sz="1400" dirty="0"/>
                        <a:t>73.24</a:t>
                      </a:r>
                      <a:r>
                        <a:rPr kumimoji="1" lang="ja-JP" altLang="en-US" sz="1400" dirty="0"/>
                        <a:t>％</a:t>
                      </a:r>
                    </a:p>
                  </a:txBody>
                  <a:tcPr anchor="ctr"/>
                </a:tc>
                <a:tc>
                  <a:txBody>
                    <a:bodyPr/>
                    <a:lstStyle/>
                    <a:p>
                      <a:pPr algn="r"/>
                      <a:r>
                        <a:rPr kumimoji="1" lang="en-US" altLang="ja-JP" sz="1400" dirty="0"/>
                        <a:t>73.38</a:t>
                      </a:r>
                      <a:r>
                        <a:rPr kumimoji="1" lang="ja-JP" altLang="en-US" sz="1400" dirty="0"/>
                        <a:t>％</a:t>
                      </a:r>
                    </a:p>
                  </a:txBody>
                  <a:tcPr anchor="ctr"/>
                </a:tc>
                <a:tc>
                  <a:txBody>
                    <a:bodyPr/>
                    <a:lstStyle/>
                    <a:p>
                      <a:pPr algn="r"/>
                      <a:r>
                        <a:rPr kumimoji="1" lang="en-US" altLang="ja-JP" sz="1400" dirty="0"/>
                        <a:t>73.51</a:t>
                      </a:r>
                      <a:r>
                        <a:rPr kumimoji="1" lang="ja-JP" altLang="en-US" sz="1400" dirty="0"/>
                        <a:t>％</a:t>
                      </a:r>
                    </a:p>
                  </a:txBody>
                  <a:tcPr anchor="ctr"/>
                </a:tc>
                <a:tc>
                  <a:txBody>
                    <a:bodyPr/>
                    <a:lstStyle/>
                    <a:p>
                      <a:pPr algn="r"/>
                      <a:r>
                        <a:rPr kumimoji="1" lang="en-US" altLang="ja-JP" sz="1400" dirty="0"/>
                        <a:t>73.54</a:t>
                      </a:r>
                      <a:r>
                        <a:rPr kumimoji="1" lang="ja-JP" altLang="en-US" sz="1400" dirty="0"/>
                        <a:t>％</a:t>
                      </a:r>
                    </a:p>
                  </a:txBody>
                  <a:tcPr anchor="ctr"/>
                </a:tc>
                <a:tc>
                  <a:txBody>
                    <a:bodyPr/>
                    <a:lstStyle/>
                    <a:p>
                      <a:pPr algn="r"/>
                      <a:r>
                        <a:rPr kumimoji="1" lang="en-US" altLang="ja-JP" sz="1400" dirty="0"/>
                        <a:t>73.27</a:t>
                      </a:r>
                      <a:r>
                        <a:rPr kumimoji="1" lang="ja-JP" altLang="en-US" sz="1400" dirty="0"/>
                        <a:t>％</a:t>
                      </a:r>
                    </a:p>
                  </a:txBody>
                  <a:tcPr anchor="ctr"/>
                </a:tc>
                <a:extLst>
                  <a:ext uri="{0D108BD9-81ED-4DB2-BD59-A6C34878D82A}">
                    <a16:rowId xmlns:a16="http://schemas.microsoft.com/office/drawing/2014/main" val="3511772515"/>
                  </a:ext>
                </a:extLst>
              </a:tr>
            </a:tbl>
          </a:graphicData>
        </a:graphic>
      </p:graphicFrame>
      <p:graphicFrame>
        <p:nvGraphicFramePr>
          <p:cNvPr id="12" name="表 11">
            <a:extLst>
              <a:ext uri="{FF2B5EF4-FFF2-40B4-BE49-F238E27FC236}">
                <a16:creationId xmlns:a16="http://schemas.microsoft.com/office/drawing/2014/main" id="{C6D18846-0F1C-477D-A39F-C6384BD54B85}"/>
              </a:ext>
            </a:extLst>
          </p:cNvPr>
          <p:cNvGraphicFramePr>
            <a:graphicFrameLocks noGrp="1"/>
          </p:cNvGraphicFramePr>
          <p:nvPr>
            <p:extLst>
              <p:ext uri="{D42A27DB-BD31-4B8C-83A1-F6EECF244321}">
                <p14:modId xmlns:p14="http://schemas.microsoft.com/office/powerpoint/2010/main" val="2116145251"/>
              </p:ext>
            </p:extLst>
          </p:nvPr>
        </p:nvGraphicFramePr>
        <p:xfrm>
          <a:off x="912325" y="4038291"/>
          <a:ext cx="10357338" cy="2020806"/>
        </p:xfrm>
        <a:graphic>
          <a:graphicData uri="http://schemas.openxmlformats.org/drawingml/2006/table">
            <a:tbl>
              <a:tblPr firstRow="1" firstCol="1" bandRow="1">
                <a:tableStyleId>{7DF18680-E054-41AD-8BC1-D1AEF772440D}</a:tableStyleId>
              </a:tblPr>
              <a:tblGrid>
                <a:gridCol w="1726223">
                  <a:extLst>
                    <a:ext uri="{9D8B030D-6E8A-4147-A177-3AD203B41FA5}">
                      <a16:colId xmlns:a16="http://schemas.microsoft.com/office/drawing/2014/main" val="3943011894"/>
                    </a:ext>
                  </a:extLst>
                </a:gridCol>
                <a:gridCol w="1726223">
                  <a:extLst>
                    <a:ext uri="{9D8B030D-6E8A-4147-A177-3AD203B41FA5}">
                      <a16:colId xmlns:a16="http://schemas.microsoft.com/office/drawing/2014/main" val="3368196641"/>
                    </a:ext>
                  </a:extLst>
                </a:gridCol>
                <a:gridCol w="1726223">
                  <a:extLst>
                    <a:ext uri="{9D8B030D-6E8A-4147-A177-3AD203B41FA5}">
                      <a16:colId xmlns:a16="http://schemas.microsoft.com/office/drawing/2014/main" val="4293730074"/>
                    </a:ext>
                  </a:extLst>
                </a:gridCol>
                <a:gridCol w="1726223">
                  <a:extLst>
                    <a:ext uri="{9D8B030D-6E8A-4147-A177-3AD203B41FA5}">
                      <a16:colId xmlns:a16="http://schemas.microsoft.com/office/drawing/2014/main" val="2489605257"/>
                    </a:ext>
                  </a:extLst>
                </a:gridCol>
                <a:gridCol w="1726223">
                  <a:extLst>
                    <a:ext uri="{9D8B030D-6E8A-4147-A177-3AD203B41FA5}">
                      <a16:colId xmlns:a16="http://schemas.microsoft.com/office/drawing/2014/main" val="1266005406"/>
                    </a:ext>
                  </a:extLst>
                </a:gridCol>
                <a:gridCol w="1726223">
                  <a:extLst>
                    <a:ext uri="{9D8B030D-6E8A-4147-A177-3AD203B41FA5}">
                      <a16:colId xmlns:a16="http://schemas.microsoft.com/office/drawing/2014/main" val="1434384119"/>
                    </a:ext>
                  </a:extLst>
                </a:gridCol>
              </a:tblGrid>
              <a:tr h="492243">
                <a:tc>
                  <a:txBody>
                    <a:bodyPr/>
                    <a:lstStyle/>
                    <a:p>
                      <a:pPr algn="ctr"/>
                      <a:r>
                        <a:rPr kumimoji="1" lang="ja-JP" altLang="en-US" sz="2000" dirty="0"/>
                        <a:t>千葉県</a:t>
                      </a:r>
                    </a:p>
                  </a:txBody>
                  <a:tcPr anchor="ctr"/>
                </a:tc>
                <a:tc>
                  <a:txBody>
                    <a:bodyPr/>
                    <a:lstStyle/>
                    <a:p>
                      <a:pPr algn="ctr"/>
                      <a:r>
                        <a:rPr kumimoji="1" lang="ja-JP" altLang="en-US" sz="1400" dirty="0"/>
                        <a:t>平成３</a:t>
                      </a:r>
                      <a:r>
                        <a:rPr kumimoji="1" lang="en-US" altLang="ja-JP" sz="1400" dirty="0"/>
                        <a:t>1</a:t>
                      </a:r>
                    </a:p>
                    <a:p>
                      <a:pPr algn="ctr"/>
                      <a:r>
                        <a:rPr kumimoji="1" lang="ja-JP" altLang="en-US" sz="1400" dirty="0"/>
                        <a:t>（令和元）年度</a:t>
                      </a:r>
                      <a:endParaRPr kumimoji="1" lang="en-US" altLang="ja-JP" sz="1400" dirty="0"/>
                    </a:p>
                  </a:txBody>
                  <a:tcPr anchor="ctr"/>
                </a:tc>
                <a:tc>
                  <a:txBody>
                    <a:bodyPr/>
                    <a:lstStyle/>
                    <a:p>
                      <a:pPr algn="ctr"/>
                      <a:r>
                        <a:rPr kumimoji="1" lang="ja-JP" altLang="en-US" sz="1400" dirty="0"/>
                        <a:t>令和２年度</a:t>
                      </a:r>
                    </a:p>
                  </a:txBody>
                  <a:tcPr anchor="ctr"/>
                </a:tc>
                <a:tc>
                  <a:txBody>
                    <a:bodyPr/>
                    <a:lstStyle/>
                    <a:p>
                      <a:pPr algn="ctr"/>
                      <a:r>
                        <a:rPr kumimoji="1" lang="ja-JP" altLang="en-US" sz="1400" dirty="0"/>
                        <a:t>令和３年度</a:t>
                      </a:r>
                    </a:p>
                  </a:txBody>
                  <a:tcPr anchor="ctr"/>
                </a:tc>
                <a:tc>
                  <a:txBody>
                    <a:bodyPr/>
                    <a:lstStyle/>
                    <a:p>
                      <a:pPr algn="ctr"/>
                      <a:r>
                        <a:rPr kumimoji="1" lang="ja-JP" altLang="en-US" sz="1400" dirty="0"/>
                        <a:t>令和４年度</a:t>
                      </a:r>
                    </a:p>
                  </a:txBody>
                  <a:tcPr anchor="ctr"/>
                </a:tc>
                <a:tc>
                  <a:txBody>
                    <a:bodyPr/>
                    <a:lstStyle/>
                    <a:p>
                      <a:pPr algn="ctr"/>
                      <a:r>
                        <a:rPr kumimoji="1" lang="ja-JP" altLang="en-US" sz="1400" dirty="0"/>
                        <a:t>令和５年度</a:t>
                      </a:r>
                    </a:p>
                  </a:txBody>
                  <a:tcPr anchor="ctr"/>
                </a:tc>
                <a:extLst>
                  <a:ext uri="{0D108BD9-81ED-4DB2-BD59-A6C34878D82A}">
                    <a16:rowId xmlns:a16="http://schemas.microsoft.com/office/drawing/2014/main" val="1772098846"/>
                  </a:ext>
                </a:extLst>
              </a:tr>
              <a:tr h="492243">
                <a:tc>
                  <a:txBody>
                    <a:bodyPr/>
                    <a:lstStyle/>
                    <a:p>
                      <a:r>
                        <a:rPr kumimoji="1" lang="ja-JP" altLang="en-US" sz="1200" dirty="0"/>
                        <a:t>保険者（市町村国保）</a:t>
                      </a:r>
                      <a:endParaRPr kumimoji="1" lang="en-US" altLang="ja-JP" sz="1200" dirty="0"/>
                    </a:p>
                    <a:p>
                      <a:r>
                        <a:rPr kumimoji="1" lang="ja-JP" altLang="en-US" sz="1200" dirty="0"/>
                        <a:t>負担分</a:t>
                      </a:r>
                    </a:p>
                  </a:txBody>
                  <a:tcPr anchor="ctr"/>
                </a:tc>
                <a:tc>
                  <a:txBody>
                    <a:bodyPr/>
                    <a:lstStyle/>
                    <a:p>
                      <a:pPr algn="r"/>
                      <a:r>
                        <a:rPr kumimoji="1" lang="en-US" altLang="ja-JP" sz="1400" dirty="0"/>
                        <a:t>349,114,136,176</a:t>
                      </a:r>
                      <a:r>
                        <a:rPr kumimoji="1" lang="ja-JP" altLang="en-US" sz="1400" dirty="0"/>
                        <a:t>円</a:t>
                      </a:r>
                    </a:p>
                  </a:txBody>
                  <a:tcPr anchor="ctr"/>
                </a:tc>
                <a:tc>
                  <a:txBody>
                    <a:bodyPr/>
                    <a:lstStyle/>
                    <a:p>
                      <a:pPr algn="r"/>
                      <a:r>
                        <a:rPr kumimoji="1" lang="en-US" altLang="ja-JP" sz="1400" dirty="0"/>
                        <a:t>332,486,173,843</a:t>
                      </a:r>
                      <a:r>
                        <a:rPr kumimoji="1" lang="ja-JP" altLang="en-US" sz="1400" dirty="0"/>
                        <a:t>円</a:t>
                      </a:r>
                    </a:p>
                  </a:txBody>
                  <a:tcPr anchor="ctr"/>
                </a:tc>
                <a:tc>
                  <a:txBody>
                    <a:bodyPr/>
                    <a:lstStyle/>
                    <a:p>
                      <a:pPr algn="r"/>
                      <a:r>
                        <a:rPr kumimoji="1" lang="en-US" altLang="ja-JP" sz="1400" dirty="0"/>
                        <a:t>350,115,098,479</a:t>
                      </a:r>
                      <a:r>
                        <a:rPr kumimoji="1" lang="ja-JP" altLang="en-US" sz="1400" dirty="0"/>
                        <a:t>円</a:t>
                      </a:r>
                    </a:p>
                  </a:txBody>
                  <a:tcPr anchor="ctr"/>
                </a:tc>
                <a:tc>
                  <a:txBody>
                    <a:bodyPr/>
                    <a:lstStyle/>
                    <a:p>
                      <a:pPr algn="r"/>
                      <a:r>
                        <a:rPr kumimoji="1" lang="en-US" altLang="ja-JP" sz="1400" dirty="0"/>
                        <a:t>343,722,194,290</a:t>
                      </a:r>
                      <a:r>
                        <a:rPr kumimoji="1" lang="ja-JP" altLang="en-US" sz="1400" dirty="0"/>
                        <a:t>円</a:t>
                      </a:r>
                    </a:p>
                  </a:txBody>
                  <a:tcPr anchor="ctr"/>
                </a:tc>
                <a:tc>
                  <a:txBody>
                    <a:bodyPr/>
                    <a:lstStyle/>
                    <a:p>
                      <a:pPr algn="r"/>
                      <a:r>
                        <a:rPr kumimoji="1" lang="en-US" altLang="ja-JP" sz="1400" dirty="0"/>
                        <a:t>―</a:t>
                      </a:r>
                      <a:endParaRPr kumimoji="1" lang="ja-JP" altLang="en-US" sz="1400" dirty="0"/>
                    </a:p>
                  </a:txBody>
                  <a:tcPr anchor="ctr"/>
                </a:tc>
                <a:extLst>
                  <a:ext uri="{0D108BD9-81ED-4DB2-BD59-A6C34878D82A}">
                    <a16:rowId xmlns:a16="http://schemas.microsoft.com/office/drawing/2014/main" val="3770559504"/>
                  </a:ext>
                </a:extLst>
              </a:tr>
              <a:tr h="492243">
                <a:tc>
                  <a:txBody>
                    <a:bodyPr/>
                    <a:lstStyle/>
                    <a:p>
                      <a:r>
                        <a:rPr kumimoji="1" lang="ja-JP" altLang="en-US" sz="1400" dirty="0"/>
                        <a:t>１人当たりの</a:t>
                      </a:r>
                      <a:endParaRPr kumimoji="1" lang="en-US" altLang="ja-JP" sz="1400" dirty="0"/>
                    </a:p>
                    <a:p>
                      <a:r>
                        <a:rPr kumimoji="1" lang="ja-JP" altLang="en-US" sz="1400" dirty="0"/>
                        <a:t>医療給付費</a:t>
                      </a:r>
                    </a:p>
                  </a:txBody>
                  <a:tcPr anchor="ctr"/>
                </a:tc>
                <a:tc>
                  <a:txBody>
                    <a:bodyPr/>
                    <a:lstStyle/>
                    <a:p>
                      <a:pPr algn="r"/>
                      <a:r>
                        <a:rPr kumimoji="1" lang="en-US" altLang="ja-JP" sz="1400" dirty="0"/>
                        <a:t>254,397</a:t>
                      </a:r>
                      <a:r>
                        <a:rPr kumimoji="1" lang="ja-JP" altLang="en-US" sz="1400" dirty="0"/>
                        <a:t>円</a:t>
                      </a:r>
                    </a:p>
                  </a:txBody>
                  <a:tcPr anchor="ctr"/>
                </a:tc>
                <a:tc>
                  <a:txBody>
                    <a:bodyPr/>
                    <a:lstStyle/>
                    <a:p>
                      <a:pPr algn="r"/>
                      <a:r>
                        <a:rPr kumimoji="1" lang="en-US" altLang="ja-JP" sz="1400" dirty="0"/>
                        <a:t>249,095</a:t>
                      </a:r>
                      <a:r>
                        <a:rPr kumimoji="1" lang="ja-JP" altLang="en-US" sz="1400" dirty="0"/>
                        <a:t>円</a:t>
                      </a:r>
                    </a:p>
                  </a:txBody>
                  <a:tcPr anchor="ctr"/>
                </a:tc>
                <a:tc>
                  <a:txBody>
                    <a:bodyPr/>
                    <a:lstStyle/>
                    <a:p>
                      <a:pPr algn="r"/>
                      <a:r>
                        <a:rPr kumimoji="1" lang="en-US" altLang="ja-JP" sz="1400" dirty="0"/>
                        <a:t>268,180</a:t>
                      </a:r>
                      <a:r>
                        <a:rPr kumimoji="1" lang="ja-JP" altLang="en-US" sz="1400" dirty="0"/>
                        <a:t>円</a:t>
                      </a:r>
                    </a:p>
                  </a:txBody>
                  <a:tcPr anchor="ctr"/>
                </a:tc>
                <a:tc>
                  <a:txBody>
                    <a:bodyPr/>
                    <a:lstStyle/>
                    <a:p>
                      <a:pPr algn="r"/>
                      <a:r>
                        <a:rPr kumimoji="1" lang="en-US" altLang="ja-JP" sz="1400" dirty="0"/>
                        <a:t>274,539</a:t>
                      </a:r>
                      <a:r>
                        <a:rPr kumimoji="1" lang="ja-JP" altLang="en-US" sz="1400" dirty="0"/>
                        <a:t>円</a:t>
                      </a:r>
                    </a:p>
                  </a:txBody>
                  <a:tcPr anchor="ctr"/>
                </a:tc>
                <a:tc>
                  <a:txBody>
                    <a:bodyPr/>
                    <a:lstStyle/>
                    <a:p>
                      <a:pPr algn="r"/>
                      <a:r>
                        <a:rPr kumimoji="1" lang="en-US" altLang="ja-JP" sz="1200" dirty="0"/>
                        <a:t>―</a:t>
                      </a:r>
                      <a:endParaRPr kumimoji="1" lang="ja-JP" altLang="en-US" sz="1200" dirty="0"/>
                    </a:p>
                  </a:txBody>
                  <a:tcPr anchor="ctr"/>
                </a:tc>
                <a:extLst>
                  <a:ext uri="{0D108BD9-81ED-4DB2-BD59-A6C34878D82A}">
                    <a16:rowId xmlns:a16="http://schemas.microsoft.com/office/drawing/2014/main" val="3323193042"/>
                  </a:ext>
                </a:extLst>
              </a:tr>
              <a:tr h="492243">
                <a:tc>
                  <a:txBody>
                    <a:bodyPr/>
                    <a:lstStyle/>
                    <a:p>
                      <a:r>
                        <a:rPr kumimoji="1" lang="ja-JP" altLang="en-US" sz="1400" dirty="0"/>
                        <a:t>負担割合</a:t>
                      </a:r>
                    </a:p>
                  </a:txBody>
                  <a:tcPr anchor="ctr"/>
                </a:tc>
                <a:tc>
                  <a:txBody>
                    <a:bodyPr/>
                    <a:lstStyle/>
                    <a:p>
                      <a:pPr algn="r"/>
                      <a:r>
                        <a:rPr kumimoji="1" lang="en-US" altLang="ja-JP" sz="1400" dirty="0"/>
                        <a:t>73.29</a:t>
                      </a:r>
                      <a:r>
                        <a:rPr kumimoji="1" lang="ja-JP" altLang="en-US" sz="1400" dirty="0"/>
                        <a:t>％</a:t>
                      </a:r>
                    </a:p>
                  </a:txBody>
                  <a:tcPr anchor="ctr"/>
                </a:tc>
                <a:tc>
                  <a:txBody>
                    <a:bodyPr/>
                    <a:lstStyle/>
                    <a:p>
                      <a:pPr algn="r"/>
                      <a:r>
                        <a:rPr kumimoji="1" lang="en-US" altLang="ja-JP" sz="1400" dirty="0"/>
                        <a:t>73.53</a:t>
                      </a:r>
                      <a:r>
                        <a:rPr kumimoji="1" lang="ja-JP" altLang="en-US" sz="1400" dirty="0"/>
                        <a:t>％</a:t>
                      </a:r>
                    </a:p>
                  </a:txBody>
                  <a:tcPr anchor="ctr"/>
                </a:tc>
                <a:tc>
                  <a:txBody>
                    <a:bodyPr/>
                    <a:lstStyle/>
                    <a:p>
                      <a:pPr algn="r"/>
                      <a:r>
                        <a:rPr kumimoji="1" lang="en-US" altLang="ja-JP" sz="1400" dirty="0"/>
                        <a:t>73.61</a:t>
                      </a:r>
                      <a:r>
                        <a:rPr kumimoji="1" lang="ja-JP" altLang="en-US" sz="1400" dirty="0"/>
                        <a:t>％</a:t>
                      </a:r>
                    </a:p>
                  </a:txBody>
                  <a:tcPr anchor="ctr"/>
                </a:tc>
                <a:tc>
                  <a:txBody>
                    <a:bodyPr/>
                    <a:lstStyle/>
                    <a:p>
                      <a:pPr algn="r"/>
                      <a:r>
                        <a:rPr kumimoji="1" lang="en-US" altLang="ja-JP" sz="1400" dirty="0"/>
                        <a:t>73.60</a:t>
                      </a:r>
                      <a:r>
                        <a:rPr kumimoji="1" lang="ja-JP" altLang="en-US" sz="1400" dirty="0"/>
                        <a:t>％</a:t>
                      </a:r>
                    </a:p>
                  </a:txBody>
                  <a:tcPr anchor="ctr"/>
                </a:tc>
                <a:tc>
                  <a:txBody>
                    <a:bodyPr/>
                    <a:lstStyle/>
                    <a:p>
                      <a:pPr algn="r"/>
                      <a:r>
                        <a:rPr kumimoji="1" lang="en-US" altLang="ja-JP" sz="1400" dirty="0"/>
                        <a:t>―</a:t>
                      </a:r>
                      <a:endParaRPr kumimoji="1" lang="ja-JP" altLang="en-US" sz="1400" dirty="0"/>
                    </a:p>
                  </a:txBody>
                  <a:tcPr anchor="ctr"/>
                </a:tc>
                <a:extLst>
                  <a:ext uri="{0D108BD9-81ED-4DB2-BD59-A6C34878D82A}">
                    <a16:rowId xmlns:a16="http://schemas.microsoft.com/office/drawing/2014/main" val="3000920568"/>
                  </a:ext>
                </a:extLst>
              </a:tr>
            </a:tbl>
          </a:graphicData>
        </a:graphic>
      </p:graphicFrame>
      <p:sp>
        <p:nvSpPr>
          <p:cNvPr id="6" name="タイトル 6">
            <a:extLst>
              <a:ext uri="{FF2B5EF4-FFF2-40B4-BE49-F238E27FC236}">
                <a16:creationId xmlns:a16="http://schemas.microsoft.com/office/drawing/2014/main" id="{3C3AA667-CD24-4BD3-A7FA-FCCDAAAF0B91}"/>
              </a:ext>
            </a:extLst>
          </p:cNvPr>
          <p:cNvSpPr txBox="1">
            <a:spLocks/>
          </p:cNvSpPr>
          <p:nvPr/>
        </p:nvSpPr>
        <p:spPr>
          <a:xfrm>
            <a:off x="3495431" y="5999105"/>
            <a:ext cx="7858370" cy="365125"/>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600" b="1" dirty="0"/>
              <a:t>　　　　　　　　　　　　　　　　　　　　　　　　　　　　　　　（県ＨＰより）</a:t>
            </a:r>
          </a:p>
        </p:txBody>
      </p:sp>
    </p:spTree>
    <p:extLst>
      <p:ext uri="{BB962C8B-B14F-4D97-AF65-F5344CB8AC3E}">
        <p14:creationId xmlns:p14="http://schemas.microsoft.com/office/powerpoint/2010/main" val="2401369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FE1C957-19AD-4DFF-B74E-14072590C246}"/>
              </a:ext>
            </a:extLst>
          </p:cNvPr>
          <p:cNvSpPr>
            <a:spLocks noGrp="1"/>
          </p:cNvSpPr>
          <p:nvPr>
            <p:ph type="title"/>
          </p:nvPr>
        </p:nvSpPr>
        <p:spPr>
          <a:xfrm>
            <a:off x="838200" y="429328"/>
            <a:ext cx="10515600" cy="1410056"/>
          </a:xfrm>
        </p:spPr>
        <p:txBody>
          <a:bodyPr>
            <a:normAutofit/>
          </a:bodyPr>
          <a:lstStyle/>
          <a:p>
            <a:r>
              <a:rPr lang="ja-JP" altLang="en-US" sz="2400" dirty="0">
                <a:solidFill>
                  <a:prstClr val="black"/>
                </a:solidFill>
              </a:rPr>
              <a:t>（３）疾病状況</a:t>
            </a:r>
            <a:br>
              <a:rPr lang="en-US" altLang="ja-JP" sz="2400" dirty="0">
                <a:solidFill>
                  <a:prstClr val="black"/>
                </a:solidFill>
              </a:rPr>
            </a:br>
            <a:r>
              <a:rPr lang="ja-JP" altLang="en-US" sz="2400" dirty="0">
                <a:solidFill>
                  <a:prstClr val="black"/>
                </a:solidFill>
              </a:rPr>
              <a:t>　</a:t>
            </a:r>
            <a:r>
              <a:rPr lang="ja-JP" altLang="en-US" sz="2000" dirty="0">
                <a:solidFill>
                  <a:prstClr val="black"/>
                </a:solidFill>
              </a:rPr>
              <a:t>例年、精神及び行動の障害が入院の１位となっていますが、その他は入院、外来ともに生活習慣病に関係する病気が上位を占めています。</a:t>
            </a:r>
            <a:endParaRPr kumimoji="1" lang="ja-JP" altLang="en-US" sz="2000" dirty="0">
              <a:latin typeface="+mj-ea"/>
            </a:endParaRPr>
          </a:p>
        </p:txBody>
      </p:sp>
      <p:sp>
        <p:nvSpPr>
          <p:cNvPr id="3" name="スライド番号プレースホルダー 2">
            <a:extLst>
              <a:ext uri="{FF2B5EF4-FFF2-40B4-BE49-F238E27FC236}">
                <a16:creationId xmlns:a16="http://schemas.microsoft.com/office/drawing/2014/main" id="{A8FBE6F8-3753-4288-B5D5-D079A9560801}"/>
              </a:ext>
            </a:extLst>
          </p:cNvPr>
          <p:cNvSpPr>
            <a:spLocks noGrp="1"/>
          </p:cNvSpPr>
          <p:nvPr>
            <p:ph type="sldNum" sz="quarter" idx="12"/>
          </p:nvPr>
        </p:nvSpPr>
        <p:spPr>
          <a:xfrm>
            <a:off x="8899848" y="267953"/>
            <a:ext cx="2743200" cy="365125"/>
          </a:xfrm>
        </p:spPr>
        <p:txBody>
          <a:bodyPr/>
          <a:lstStyle/>
          <a:p>
            <a:fld id="{5B9893F7-A7B9-4B36-98F8-1FE6E129BD48}" type="slidenum">
              <a:rPr kumimoji="1" lang="ja-JP" altLang="en-US" sz="2000" smtClean="0"/>
              <a:t>8</a:t>
            </a:fld>
            <a:endParaRPr kumimoji="1" lang="ja-JP" altLang="en-US" sz="2000" dirty="0"/>
          </a:p>
        </p:txBody>
      </p:sp>
      <p:sp>
        <p:nvSpPr>
          <p:cNvPr id="5" name="正方形/長方形 4">
            <a:extLst>
              <a:ext uri="{FF2B5EF4-FFF2-40B4-BE49-F238E27FC236}">
                <a16:creationId xmlns:a16="http://schemas.microsoft.com/office/drawing/2014/main" id="{CE18D5CF-C002-488D-98FB-6B14152D5068}"/>
              </a:ext>
            </a:extLst>
          </p:cNvPr>
          <p:cNvSpPr/>
          <p:nvPr/>
        </p:nvSpPr>
        <p:spPr>
          <a:xfrm>
            <a:off x="948612" y="2118751"/>
            <a:ext cx="10294776" cy="400110"/>
          </a:xfrm>
          <a:prstGeom prst="rect">
            <a:avLst/>
          </a:prstGeom>
        </p:spPr>
        <p:txBody>
          <a:bodyPr wrap="square">
            <a:spAutoFit/>
          </a:bodyPr>
          <a:lstStyle/>
          <a:p>
            <a:r>
              <a:rPr lang="ja-JP" altLang="en-US" sz="2000" dirty="0">
                <a:solidFill>
                  <a:prstClr val="black"/>
                </a:solidFill>
                <a:latin typeface="+mj-ea"/>
                <a:ea typeface="+mj-ea"/>
              </a:rPr>
              <a:t>（３）－１－１　受診した傷病名　件数（白井市　上位３位）</a:t>
            </a:r>
            <a:endParaRPr lang="ja-JP" altLang="en-US" sz="2000" dirty="0">
              <a:latin typeface="+mj-ea"/>
              <a:ea typeface="+mj-ea"/>
            </a:endParaRPr>
          </a:p>
        </p:txBody>
      </p:sp>
      <p:graphicFrame>
        <p:nvGraphicFramePr>
          <p:cNvPr id="4" name="表 3">
            <a:extLst>
              <a:ext uri="{FF2B5EF4-FFF2-40B4-BE49-F238E27FC236}">
                <a16:creationId xmlns:a16="http://schemas.microsoft.com/office/drawing/2014/main" id="{73A9BD08-8A0E-42E0-B207-E35BDA06C622}"/>
              </a:ext>
            </a:extLst>
          </p:cNvPr>
          <p:cNvGraphicFramePr>
            <a:graphicFrameLocks noGrp="1"/>
          </p:cNvGraphicFramePr>
          <p:nvPr>
            <p:extLst>
              <p:ext uri="{D42A27DB-BD31-4B8C-83A1-F6EECF244321}">
                <p14:modId xmlns:p14="http://schemas.microsoft.com/office/powerpoint/2010/main" val="4225490684"/>
              </p:ext>
            </p:extLst>
          </p:nvPr>
        </p:nvGraphicFramePr>
        <p:xfrm>
          <a:off x="1145073" y="2598173"/>
          <a:ext cx="9901854" cy="1532664"/>
        </p:xfrm>
        <a:graphic>
          <a:graphicData uri="http://schemas.openxmlformats.org/drawingml/2006/table">
            <a:tbl>
              <a:tblPr firstRow="1" firstCol="1" bandRow="1">
                <a:tableStyleId>{7DF18680-E054-41AD-8BC1-D1AEF772440D}</a:tableStyleId>
              </a:tblPr>
              <a:tblGrid>
                <a:gridCol w="1650309">
                  <a:extLst>
                    <a:ext uri="{9D8B030D-6E8A-4147-A177-3AD203B41FA5}">
                      <a16:colId xmlns:a16="http://schemas.microsoft.com/office/drawing/2014/main" val="1666706682"/>
                    </a:ext>
                  </a:extLst>
                </a:gridCol>
                <a:gridCol w="1650309">
                  <a:extLst>
                    <a:ext uri="{9D8B030D-6E8A-4147-A177-3AD203B41FA5}">
                      <a16:colId xmlns:a16="http://schemas.microsoft.com/office/drawing/2014/main" val="2818585652"/>
                    </a:ext>
                  </a:extLst>
                </a:gridCol>
                <a:gridCol w="1650309">
                  <a:extLst>
                    <a:ext uri="{9D8B030D-6E8A-4147-A177-3AD203B41FA5}">
                      <a16:colId xmlns:a16="http://schemas.microsoft.com/office/drawing/2014/main" val="2906584961"/>
                    </a:ext>
                  </a:extLst>
                </a:gridCol>
                <a:gridCol w="1650309">
                  <a:extLst>
                    <a:ext uri="{9D8B030D-6E8A-4147-A177-3AD203B41FA5}">
                      <a16:colId xmlns:a16="http://schemas.microsoft.com/office/drawing/2014/main" val="3193094241"/>
                    </a:ext>
                  </a:extLst>
                </a:gridCol>
                <a:gridCol w="1650309">
                  <a:extLst>
                    <a:ext uri="{9D8B030D-6E8A-4147-A177-3AD203B41FA5}">
                      <a16:colId xmlns:a16="http://schemas.microsoft.com/office/drawing/2014/main" val="1135075089"/>
                    </a:ext>
                  </a:extLst>
                </a:gridCol>
                <a:gridCol w="1650309">
                  <a:extLst>
                    <a:ext uri="{9D8B030D-6E8A-4147-A177-3AD203B41FA5}">
                      <a16:colId xmlns:a16="http://schemas.microsoft.com/office/drawing/2014/main" val="1900057542"/>
                    </a:ext>
                  </a:extLst>
                </a:gridCol>
              </a:tblGrid>
              <a:tr h="185888">
                <a:tc>
                  <a:txBody>
                    <a:bodyPr/>
                    <a:lstStyle/>
                    <a:p>
                      <a:pPr algn="ctr"/>
                      <a:r>
                        <a:rPr kumimoji="1" lang="ja-JP" altLang="en-US" dirty="0"/>
                        <a:t>入院</a:t>
                      </a:r>
                    </a:p>
                  </a:txBody>
                  <a:tcPr anchor="ctr"/>
                </a:tc>
                <a:tc>
                  <a:txBody>
                    <a:bodyPr/>
                    <a:lstStyle/>
                    <a:p>
                      <a:pPr algn="ctr"/>
                      <a:r>
                        <a:rPr kumimoji="1" lang="ja-JP" altLang="en-US" sz="1000" dirty="0"/>
                        <a:t>平成３１（令和元）年度</a:t>
                      </a:r>
                    </a:p>
                  </a:txBody>
                  <a:tcPr anchor="ctr"/>
                </a:tc>
                <a:tc>
                  <a:txBody>
                    <a:bodyPr/>
                    <a:lstStyle/>
                    <a:p>
                      <a:pPr algn="ctr"/>
                      <a:r>
                        <a:rPr kumimoji="1" lang="ja-JP" altLang="en-US" sz="1400" dirty="0"/>
                        <a:t>令和２年度</a:t>
                      </a:r>
                    </a:p>
                  </a:txBody>
                  <a:tcPr anchor="ctr"/>
                </a:tc>
                <a:tc>
                  <a:txBody>
                    <a:bodyPr/>
                    <a:lstStyle/>
                    <a:p>
                      <a:pPr algn="ctr"/>
                      <a:r>
                        <a:rPr kumimoji="1" lang="ja-JP" altLang="en-US" sz="1400" dirty="0"/>
                        <a:t>令和３年度</a:t>
                      </a:r>
                    </a:p>
                  </a:txBody>
                  <a:tcPr anchor="ctr"/>
                </a:tc>
                <a:tc>
                  <a:txBody>
                    <a:bodyPr/>
                    <a:lstStyle/>
                    <a:p>
                      <a:pPr algn="ctr"/>
                      <a:r>
                        <a:rPr kumimoji="1" lang="ja-JP" altLang="en-US" sz="1400" dirty="0"/>
                        <a:t>令和４年度</a:t>
                      </a:r>
                    </a:p>
                  </a:txBody>
                  <a:tcPr anchor="ctr"/>
                </a:tc>
                <a:tc>
                  <a:txBody>
                    <a:bodyPr/>
                    <a:lstStyle/>
                    <a:p>
                      <a:pPr algn="ctr"/>
                      <a:r>
                        <a:rPr kumimoji="1" lang="ja-JP" altLang="en-US" sz="1400" dirty="0"/>
                        <a:t>令和５年度</a:t>
                      </a:r>
                    </a:p>
                  </a:txBody>
                  <a:tcPr anchor="ctr"/>
                </a:tc>
                <a:extLst>
                  <a:ext uri="{0D108BD9-81ED-4DB2-BD59-A6C34878D82A}">
                    <a16:rowId xmlns:a16="http://schemas.microsoft.com/office/drawing/2014/main" val="951003502"/>
                  </a:ext>
                </a:extLst>
              </a:tr>
              <a:tr h="388968">
                <a:tc>
                  <a:txBody>
                    <a:bodyPr/>
                    <a:lstStyle/>
                    <a:p>
                      <a:pPr algn="ctr"/>
                      <a:r>
                        <a:rPr kumimoji="1" lang="ja-JP" altLang="en-US" dirty="0"/>
                        <a:t>１位</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精神及び行動の障害</a:t>
                      </a:r>
                    </a:p>
                  </a:txBody>
                  <a:tcPr anchor="ctr"/>
                </a:tc>
                <a:tc>
                  <a:txBody>
                    <a:bodyPr/>
                    <a:lstStyle/>
                    <a:p>
                      <a:pPr algn="ctr"/>
                      <a:r>
                        <a:rPr kumimoji="1" lang="ja-JP" altLang="en-US" sz="1200" dirty="0"/>
                        <a:t>循環器系の疾患</a:t>
                      </a:r>
                    </a:p>
                  </a:txBody>
                  <a:tcPr anchor="ctr"/>
                </a:tc>
                <a:tc>
                  <a:txBody>
                    <a:bodyPr/>
                    <a:lstStyle/>
                    <a:p>
                      <a:pPr algn="ctr"/>
                      <a:r>
                        <a:rPr kumimoji="1" lang="ja-JP" altLang="en-US" sz="1200" dirty="0"/>
                        <a:t>精神及び行動の障害</a:t>
                      </a:r>
                    </a:p>
                  </a:txBody>
                  <a:tcPr anchor="ctr"/>
                </a:tc>
                <a:tc>
                  <a:txBody>
                    <a:bodyPr/>
                    <a:lstStyle/>
                    <a:p>
                      <a:pPr algn="ctr"/>
                      <a:r>
                        <a:rPr kumimoji="1" lang="ja-JP" altLang="en-US" sz="1200" dirty="0"/>
                        <a:t>精神及び行動の疾患</a:t>
                      </a:r>
                    </a:p>
                  </a:txBody>
                  <a:tcPr anchor="ctr"/>
                </a:tc>
                <a:tc>
                  <a:txBody>
                    <a:bodyPr/>
                    <a:lstStyle/>
                    <a:p>
                      <a:pPr algn="ctr"/>
                      <a:r>
                        <a:rPr kumimoji="1" lang="ja-JP" altLang="en-US" sz="1200" dirty="0"/>
                        <a:t>循環器系の疾患</a:t>
                      </a:r>
                    </a:p>
                  </a:txBody>
                  <a:tcPr anchor="ctr"/>
                </a:tc>
                <a:extLst>
                  <a:ext uri="{0D108BD9-81ED-4DB2-BD59-A6C34878D82A}">
                    <a16:rowId xmlns:a16="http://schemas.microsoft.com/office/drawing/2014/main" val="490592076"/>
                  </a:ext>
                </a:extLst>
              </a:tr>
              <a:tr h="388968">
                <a:tc>
                  <a:txBody>
                    <a:bodyPr/>
                    <a:lstStyle/>
                    <a:p>
                      <a:pPr algn="ctr"/>
                      <a:r>
                        <a:rPr kumimoji="1" lang="ja-JP" altLang="en-US" dirty="0"/>
                        <a:t>２位</a:t>
                      </a:r>
                    </a:p>
                  </a:txBody>
                  <a:tcPr anchor="ctr"/>
                </a:tc>
                <a:tc>
                  <a:txBody>
                    <a:bodyPr/>
                    <a:lstStyle/>
                    <a:p>
                      <a:pPr algn="ctr"/>
                      <a:r>
                        <a:rPr kumimoji="1" lang="ja-JP" altLang="en-US" sz="1200" dirty="0"/>
                        <a:t>新生物</a:t>
                      </a:r>
                    </a:p>
                  </a:txBody>
                  <a:tcPr anchor="ctr"/>
                </a:tc>
                <a:tc>
                  <a:txBody>
                    <a:bodyPr/>
                    <a:lstStyle/>
                    <a:p>
                      <a:pPr algn="ctr"/>
                      <a:r>
                        <a:rPr kumimoji="1" lang="ja-JP" altLang="en-US" sz="1200" dirty="0"/>
                        <a:t>精神及び行動の障害</a:t>
                      </a:r>
                    </a:p>
                  </a:txBody>
                  <a:tcPr anchor="ctr"/>
                </a:tc>
                <a:tc>
                  <a:txBody>
                    <a:bodyPr/>
                    <a:lstStyle/>
                    <a:p>
                      <a:pPr algn="ctr"/>
                      <a:r>
                        <a:rPr kumimoji="1" lang="ja-JP" altLang="en-US" sz="1200" dirty="0"/>
                        <a:t>循環器系の疾患</a:t>
                      </a:r>
                    </a:p>
                  </a:txBody>
                  <a:tcPr anchor="ctr"/>
                </a:tc>
                <a:tc>
                  <a:txBody>
                    <a:bodyPr/>
                    <a:lstStyle/>
                    <a:p>
                      <a:pPr algn="ctr"/>
                      <a:r>
                        <a:rPr kumimoji="1" lang="ja-JP" altLang="en-US" sz="1200" dirty="0"/>
                        <a:t>循環器系の疾患</a:t>
                      </a:r>
                    </a:p>
                  </a:txBody>
                  <a:tcPr anchor="ctr"/>
                </a:tc>
                <a:tc>
                  <a:txBody>
                    <a:bodyPr/>
                    <a:lstStyle/>
                    <a:p>
                      <a:pPr algn="ctr"/>
                      <a:r>
                        <a:rPr kumimoji="1" lang="ja-JP" altLang="en-US" sz="1200" dirty="0"/>
                        <a:t>精神及び行動の障害</a:t>
                      </a:r>
                    </a:p>
                  </a:txBody>
                  <a:tcPr anchor="ctr"/>
                </a:tc>
                <a:extLst>
                  <a:ext uri="{0D108BD9-81ED-4DB2-BD59-A6C34878D82A}">
                    <a16:rowId xmlns:a16="http://schemas.microsoft.com/office/drawing/2014/main" val="3589599013"/>
                  </a:ext>
                </a:extLst>
              </a:tr>
              <a:tr h="388968">
                <a:tc>
                  <a:txBody>
                    <a:bodyPr/>
                    <a:lstStyle/>
                    <a:p>
                      <a:pPr algn="ctr"/>
                      <a:r>
                        <a:rPr kumimoji="1" lang="ja-JP" altLang="en-US" dirty="0"/>
                        <a:t>３位</a:t>
                      </a:r>
                    </a:p>
                  </a:txBody>
                  <a:tcPr anchor="ctr"/>
                </a:tc>
                <a:tc>
                  <a:txBody>
                    <a:bodyPr/>
                    <a:lstStyle/>
                    <a:p>
                      <a:pPr algn="ctr"/>
                      <a:r>
                        <a:rPr kumimoji="1" lang="ja-JP" altLang="en-US" sz="1200" dirty="0"/>
                        <a:t>循環器系の疾患</a:t>
                      </a:r>
                    </a:p>
                  </a:txBody>
                  <a:tcPr anchor="ctr"/>
                </a:tc>
                <a:tc>
                  <a:txBody>
                    <a:bodyPr/>
                    <a:lstStyle/>
                    <a:p>
                      <a:pPr algn="ctr"/>
                      <a:r>
                        <a:rPr kumimoji="1" lang="ja-JP" altLang="en-US" sz="1200" dirty="0"/>
                        <a:t>新生物</a:t>
                      </a:r>
                    </a:p>
                  </a:txBody>
                  <a:tcPr anchor="ctr"/>
                </a:tc>
                <a:tc>
                  <a:txBody>
                    <a:bodyPr/>
                    <a:lstStyle/>
                    <a:p>
                      <a:pPr algn="ctr"/>
                      <a:r>
                        <a:rPr kumimoji="1" lang="ja-JP" altLang="en-US" sz="1200" dirty="0"/>
                        <a:t>新生物</a:t>
                      </a:r>
                    </a:p>
                  </a:txBody>
                  <a:tcPr anchor="ctr"/>
                </a:tc>
                <a:tc>
                  <a:txBody>
                    <a:bodyPr/>
                    <a:lstStyle/>
                    <a:p>
                      <a:pPr algn="ctr"/>
                      <a:r>
                        <a:rPr kumimoji="1" lang="ja-JP" altLang="en-US" sz="1200" dirty="0"/>
                        <a:t>新生物</a:t>
                      </a:r>
                    </a:p>
                  </a:txBody>
                  <a:tcPr anchor="ctr"/>
                </a:tc>
                <a:tc>
                  <a:txBody>
                    <a:bodyPr/>
                    <a:lstStyle/>
                    <a:p>
                      <a:pPr algn="ctr"/>
                      <a:r>
                        <a:rPr kumimoji="1" lang="ja-JP" altLang="en-US" sz="1200" dirty="0"/>
                        <a:t>新生物</a:t>
                      </a:r>
                    </a:p>
                  </a:txBody>
                  <a:tcPr anchor="ctr"/>
                </a:tc>
                <a:extLst>
                  <a:ext uri="{0D108BD9-81ED-4DB2-BD59-A6C34878D82A}">
                    <a16:rowId xmlns:a16="http://schemas.microsoft.com/office/drawing/2014/main" val="1589424578"/>
                  </a:ext>
                </a:extLst>
              </a:tr>
            </a:tbl>
          </a:graphicData>
        </a:graphic>
      </p:graphicFrame>
      <p:graphicFrame>
        <p:nvGraphicFramePr>
          <p:cNvPr id="6" name="表 5">
            <a:extLst>
              <a:ext uri="{FF2B5EF4-FFF2-40B4-BE49-F238E27FC236}">
                <a16:creationId xmlns:a16="http://schemas.microsoft.com/office/drawing/2014/main" id="{71070756-E25C-4329-A641-2AD103769B0A}"/>
              </a:ext>
            </a:extLst>
          </p:cNvPr>
          <p:cNvGraphicFramePr>
            <a:graphicFrameLocks noGrp="1"/>
          </p:cNvGraphicFramePr>
          <p:nvPr>
            <p:extLst>
              <p:ext uri="{D42A27DB-BD31-4B8C-83A1-F6EECF244321}">
                <p14:modId xmlns:p14="http://schemas.microsoft.com/office/powerpoint/2010/main" val="2437776543"/>
              </p:ext>
            </p:extLst>
          </p:nvPr>
        </p:nvGraphicFramePr>
        <p:xfrm>
          <a:off x="1145073" y="4410204"/>
          <a:ext cx="9901854" cy="1685603"/>
        </p:xfrm>
        <a:graphic>
          <a:graphicData uri="http://schemas.openxmlformats.org/drawingml/2006/table">
            <a:tbl>
              <a:tblPr firstRow="1" firstCol="1" bandRow="1">
                <a:tableStyleId>{7DF18680-E054-41AD-8BC1-D1AEF772440D}</a:tableStyleId>
              </a:tblPr>
              <a:tblGrid>
                <a:gridCol w="1650309">
                  <a:extLst>
                    <a:ext uri="{9D8B030D-6E8A-4147-A177-3AD203B41FA5}">
                      <a16:colId xmlns:a16="http://schemas.microsoft.com/office/drawing/2014/main" val="2902652207"/>
                    </a:ext>
                  </a:extLst>
                </a:gridCol>
                <a:gridCol w="1650309">
                  <a:extLst>
                    <a:ext uri="{9D8B030D-6E8A-4147-A177-3AD203B41FA5}">
                      <a16:colId xmlns:a16="http://schemas.microsoft.com/office/drawing/2014/main" val="2180471532"/>
                    </a:ext>
                  </a:extLst>
                </a:gridCol>
                <a:gridCol w="1650309">
                  <a:extLst>
                    <a:ext uri="{9D8B030D-6E8A-4147-A177-3AD203B41FA5}">
                      <a16:colId xmlns:a16="http://schemas.microsoft.com/office/drawing/2014/main" val="1853685489"/>
                    </a:ext>
                  </a:extLst>
                </a:gridCol>
                <a:gridCol w="1650309">
                  <a:extLst>
                    <a:ext uri="{9D8B030D-6E8A-4147-A177-3AD203B41FA5}">
                      <a16:colId xmlns:a16="http://schemas.microsoft.com/office/drawing/2014/main" val="812481816"/>
                    </a:ext>
                  </a:extLst>
                </a:gridCol>
                <a:gridCol w="1650309">
                  <a:extLst>
                    <a:ext uri="{9D8B030D-6E8A-4147-A177-3AD203B41FA5}">
                      <a16:colId xmlns:a16="http://schemas.microsoft.com/office/drawing/2014/main" val="2353418005"/>
                    </a:ext>
                  </a:extLst>
                </a:gridCol>
                <a:gridCol w="1650309">
                  <a:extLst>
                    <a:ext uri="{9D8B030D-6E8A-4147-A177-3AD203B41FA5}">
                      <a16:colId xmlns:a16="http://schemas.microsoft.com/office/drawing/2014/main" val="2806215449"/>
                    </a:ext>
                  </a:extLst>
                </a:gridCol>
              </a:tblGrid>
              <a:tr h="185888">
                <a:tc>
                  <a:txBody>
                    <a:bodyPr/>
                    <a:lstStyle/>
                    <a:p>
                      <a:pPr algn="ctr"/>
                      <a:r>
                        <a:rPr kumimoji="1" lang="ja-JP" altLang="en-US" dirty="0"/>
                        <a:t>外来</a:t>
                      </a:r>
                    </a:p>
                  </a:txBody>
                  <a:tcPr anchor="ctr"/>
                </a:tc>
                <a:tc>
                  <a:txBody>
                    <a:bodyPr/>
                    <a:lstStyle/>
                    <a:p>
                      <a:pPr algn="ctr"/>
                      <a:r>
                        <a:rPr kumimoji="1" lang="ja-JP" altLang="en-US" sz="1000" dirty="0"/>
                        <a:t>平成３１（令和元）年度</a:t>
                      </a:r>
                    </a:p>
                  </a:txBody>
                  <a:tcPr anchor="ctr"/>
                </a:tc>
                <a:tc>
                  <a:txBody>
                    <a:bodyPr/>
                    <a:lstStyle/>
                    <a:p>
                      <a:pPr algn="ctr"/>
                      <a:r>
                        <a:rPr kumimoji="1" lang="ja-JP" altLang="en-US" sz="1400" dirty="0"/>
                        <a:t>令和２年度</a:t>
                      </a:r>
                    </a:p>
                  </a:txBody>
                  <a:tcPr anchor="ctr"/>
                </a:tc>
                <a:tc>
                  <a:txBody>
                    <a:bodyPr/>
                    <a:lstStyle/>
                    <a:p>
                      <a:pPr algn="ctr"/>
                      <a:r>
                        <a:rPr kumimoji="1" lang="ja-JP" altLang="en-US" sz="1400" dirty="0"/>
                        <a:t>令和３年度</a:t>
                      </a:r>
                    </a:p>
                  </a:txBody>
                  <a:tcPr anchor="ctr"/>
                </a:tc>
                <a:tc>
                  <a:txBody>
                    <a:bodyPr/>
                    <a:lstStyle/>
                    <a:p>
                      <a:pPr algn="ctr"/>
                      <a:r>
                        <a:rPr kumimoji="1" lang="ja-JP" altLang="en-US" sz="1400" dirty="0"/>
                        <a:t>令和４年度</a:t>
                      </a:r>
                    </a:p>
                  </a:txBody>
                  <a:tcPr anchor="ctr"/>
                </a:tc>
                <a:tc>
                  <a:txBody>
                    <a:bodyPr/>
                    <a:lstStyle/>
                    <a:p>
                      <a:pPr algn="ctr"/>
                      <a:r>
                        <a:rPr kumimoji="1" lang="ja-JP" altLang="en-US" sz="1400" dirty="0"/>
                        <a:t>令和５年度</a:t>
                      </a:r>
                    </a:p>
                  </a:txBody>
                  <a:tcPr anchor="ctr"/>
                </a:tc>
                <a:extLst>
                  <a:ext uri="{0D108BD9-81ED-4DB2-BD59-A6C34878D82A}">
                    <a16:rowId xmlns:a16="http://schemas.microsoft.com/office/drawing/2014/main" val="2947368235"/>
                  </a:ext>
                </a:extLst>
              </a:tr>
              <a:tr h="388968">
                <a:tc>
                  <a:txBody>
                    <a:bodyPr/>
                    <a:lstStyle/>
                    <a:p>
                      <a:pPr algn="ctr"/>
                      <a:r>
                        <a:rPr kumimoji="1" lang="ja-JP" altLang="en-US" dirty="0"/>
                        <a:t>１位</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内分泌、栄養</a:t>
                      </a:r>
                      <a:endParaRPr kumimoji="1" lang="en-US" altLang="ja-JP" sz="12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及び代謝疾患</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内分泌、栄養</a:t>
                      </a:r>
                      <a:endParaRPr kumimoji="1" lang="en-US" altLang="ja-JP" sz="12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及び代謝疾患</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内分泌、栄養</a:t>
                      </a:r>
                      <a:endParaRPr kumimoji="1" lang="en-US" altLang="ja-JP" sz="12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及び代謝疾患</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内分泌、栄養</a:t>
                      </a:r>
                      <a:endParaRPr kumimoji="1" lang="en-US" altLang="ja-JP" sz="12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及び代謝疾患</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内分泌、栄養</a:t>
                      </a:r>
                      <a:endParaRPr kumimoji="1" lang="en-US" altLang="ja-JP" sz="12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及び代謝疾患</a:t>
                      </a:r>
                    </a:p>
                  </a:txBody>
                  <a:tcPr anchor="ctr"/>
                </a:tc>
                <a:extLst>
                  <a:ext uri="{0D108BD9-81ED-4DB2-BD59-A6C34878D82A}">
                    <a16:rowId xmlns:a16="http://schemas.microsoft.com/office/drawing/2014/main" val="3609350517"/>
                  </a:ext>
                </a:extLst>
              </a:tr>
              <a:tr h="405443">
                <a:tc>
                  <a:txBody>
                    <a:bodyPr/>
                    <a:lstStyle/>
                    <a:p>
                      <a:pPr algn="ctr"/>
                      <a:r>
                        <a:rPr kumimoji="1" lang="ja-JP" altLang="en-US" dirty="0"/>
                        <a:t>２位</a:t>
                      </a:r>
                    </a:p>
                  </a:txBody>
                  <a:tcPr anchor="ctr"/>
                </a:tc>
                <a:tc>
                  <a:txBody>
                    <a:bodyPr/>
                    <a:lstStyle/>
                    <a:p>
                      <a:pPr algn="ctr"/>
                      <a:r>
                        <a:rPr kumimoji="1" lang="ja-JP" altLang="en-US" sz="1200" dirty="0"/>
                        <a:t>循環器系の疾患</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循環器系の疾患</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循環器系の疾患</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循環器系の疾患</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循環器系の疾患</a:t>
                      </a:r>
                    </a:p>
                  </a:txBody>
                  <a:tcPr anchor="ctr"/>
                </a:tc>
                <a:extLst>
                  <a:ext uri="{0D108BD9-81ED-4DB2-BD59-A6C34878D82A}">
                    <a16:rowId xmlns:a16="http://schemas.microsoft.com/office/drawing/2014/main" val="45991387"/>
                  </a:ext>
                </a:extLst>
              </a:tr>
              <a:tr h="388968">
                <a:tc>
                  <a:txBody>
                    <a:bodyPr/>
                    <a:lstStyle/>
                    <a:p>
                      <a:pPr algn="ctr"/>
                      <a:r>
                        <a:rPr kumimoji="1" lang="ja-JP" altLang="en-US" dirty="0"/>
                        <a:t>３位</a:t>
                      </a:r>
                    </a:p>
                  </a:txBody>
                  <a:tcPr anchor="ctr"/>
                </a:tc>
                <a:tc>
                  <a:txBody>
                    <a:bodyPr/>
                    <a:lstStyle/>
                    <a:p>
                      <a:pPr algn="ctr"/>
                      <a:r>
                        <a:rPr kumimoji="1" lang="ja-JP" altLang="en-US" sz="1200" dirty="0"/>
                        <a:t>眼及び付属器の疾患</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眼及び付属器の疾患</a:t>
                      </a:r>
                    </a:p>
                  </a:txBody>
                  <a:tcPr anchor="ctr"/>
                </a:tc>
                <a:tc>
                  <a:txBody>
                    <a:bodyPr/>
                    <a:lstStyle/>
                    <a:p>
                      <a:pPr algn="ctr"/>
                      <a:r>
                        <a:rPr kumimoji="1" lang="ja-JP" altLang="en-US" sz="1200" dirty="0"/>
                        <a:t>筋骨格系及び</a:t>
                      </a:r>
                      <a:endParaRPr kumimoji="1" lang="en-US" altLang="ja-JP" sz="1200" dirty="0"/>
                    </a:p>
                    <a:p>
                      <a:pPr algn="ctr"/>
                      <a:r>
                        <a:rPr kumimoji="1" lang="ja-JP" altLang="en-US" sz="1200" dirty="0"/>
                        <a:t>結合組織の疾患</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眼及び付属器の疾患</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眼及び付属器の疾患</a:t>
                      </a:r>
                    </a:p>
                  </a:txBody>
                  <a:tcPr anchor="ctr"/>
                </a:tc>
                <a:extLst>
                  <a:ext uri="{0D108BD9-81ED-4DB2-BD59-A6C34878D82A}">
                    <a16:rowId xmlns:a16="http://schemas.microsoft.com/office/drawing/2014/main" val="393206689"/>
                  </a:ext>
                </a:extLst>
              </a:tr>
            </a:tbl>
          </a:graphicData>
        </a:graphic>
      </p:graphicFrame>
    </p:spTree>
    <p:extLst>
      <p:ext uri="{BB962C8B-B14F-4D97-AF65-F5344CB8AC3E}">
        <p14:creationId xmlns:p14="http://schemas.microsoft.com/office/powerpoint/2010/main" val="20289901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FE1C957-19AD-4DFF-B74E-14072590C246}"/>
              </a:ext>
            </a:extLst>
          </p:cNvPr>
          <p:cNvSpPr>
            <a:spLocks noGrp="1"/>
          </p:cNvSpPr>
          <p:nvPr>
            <p:ph type="title"/>
          </p:nvPr>
        </p:nvSpPr>
        <p:spPr>
          <a:xfrm>
            <a:off x="838200" y="540041"/>
            <a:ext cx="10515600" cy="1157018"/>
          </a:xfrm>
        </p:spPr>
        <p:txBody>
          <a:bodyPr>
            <a:normAutofit/>
          </a:bodyPr>
          <a:lstStyle/>
          <a:p>
            <a:r>
              <a:rPr lang="ja-JP" altLang="en-US" sz="2400" dirty="0">
                <a:solidFill>
                  <a:prstClr val="black"/>
                </a:solidFill>
              </a:rPr>
              <a:t>（３）疾病状況</a:t>
            </a:r>
            <a:br>
              <a:rPr lang="en-US" altLang="ja-JP" sz="2400" dirty="0">
                <a:solidFill>
                  <a:prstClr val="black"/>
                </a:solidFill>
              </a:rPr>
            </a:br>
            <a:r>
              <a:rPr lang="ja-JP" altLang="en-US" sz="2400" dirty="0">
                <a:solidFill>
                  <a:prstClr val="black"/>
                </a:solidFill>
              </a:rPr>
              <a:t>　</a:t>
            </a:r>
            <a:r>
              <a:rPr lang="ja-JP" altLang="en-US" sz="2000" dirty="0">
                <a:solidFill>
                  <a:prstClr val="black"/>
                </a:solidFill>
              </a:rPr>
              <a:t>千葉県においても、例年、精神及び行動の障害が入院の１位となっていますが、その他</a:t>
            </a:r>
            <a:br>
              <a:rPr lang="en-US" altLang="ja-JP" sz="2000" dirty="0">
                <a:solidFill>
                  <a:prstClr val="black"/>
                </a:solidFill>
              </a:rPr>
            </a:br>
            <a:r>
              <a:rPr lang="ja-JP" altLang="en-US" sz="2000" dirty="0">
                <a:solidFill>
                  <a:prstClr val="black"/>
                </a:solidFill>
              </a:rPr>
              <a:t>は入院、外来ともに生活習慣病に関係する病気が上位を占めています。</a:t>
            </a:r>
            <a:endParaRPr kumimoji="1" lang="ja-JP" altLang="en-US" sz="2000" dirty="0">
              <a:latin typeface="+mj-ea"/>
            </a:endParaRPr>
          </a:p>
        </p:txBody>
      </p:sp>
      <p:sp>
        <p:nvSpPr>
          <p:cNvPr id="3" name="スライド番号プレースホルダー 2">
            <a:extLst>
              <a:ext uri="{FF2B5EF4-FFF2-40B4-BE49-F238E27FC236}">
                <a16:creationId xmlns:a16="http://schemas.microsoft.com/office/drawing/2014/main" id="{A8FBE6F8-3753-4288-B5D5-D079A9560801}"/>
              </a:ext>
            </a:extLst>
          </p:cNvPr>
          <p:cNvSpPr>
            <a:spLocks noGrp="1"/>
          </p:cNvSpPr>
          <p:nvPr>
            <p:ph type="sldNum" sz="quarter" idx="12"/>
          </p:nvPr>
        </p:nvSpPr>
        <p:spPr>
          <a:xfrm>
            <a:off x="9114452" y="6351121"/>
            <a:ext cx="2743200" cy="365125"/>
          </a:xfrm>
        </p:spPr>
        <p:txBody>
          <a:bodyPr/>
          <a:lstStyle/>
          <a:p>
            <a:fld id="{5B9893F7-A7B9-4B36-98F8-1FE6E129BD48}" type="slidenum">
              <a:rPr kumimoji="1" lang="ja-JP" altLang="en-US" sz="2000" smtClean="0"/>
              <a:t>9</a:t>
            </a:fld>
            <a:endParaRPr kumimoji="1" lang="ja-JP" altLang="en-US" sz="2000" dirty="0"/>
          </a:p>
        </p:txBody>
      </p:sp>
      <p:sp>
        <p:nvSpPr>
          <p:cNvPr id="5" name="正方形/長方形 4">
            <a:extLst>
              <a:ext uri="{FF2B5EF4-FFF2-40B4-BE49-F238E27FC236}">
                <a16:creationId xmlns:a16="http://schemas.microsoft.com/office/drawing/2014/main" id="{CE18D5CF-C002-488D-98FB-6B14152D5068}"/>
              </a:ext>
            </a:extLst>
          </p:cNvPr>
          <p:cNvSpPr/>
          <p:nvPr/>
        </p:nvSpPr>
        <p:spPr>
          <a:xfrm>
            <a:off x="1059024" y="2041590"/>
            <a:ext cx="10294776" cy="400110"/>
          </a:xfrm>
          <a:prstGeom prst="rect">
            <a:avLst/>
          </a:prstGeom>
        </p:spPr>
        <p:txBody>
          <a:bodyPr wrap="square">
            <a:spAutoFit/>
          </a:bodyPr>
          <a:lstStyle/>
          <a:p>
            <a:r>
              <a:rPr lang="ja-JP" altLang="en-US" sz="2000" dirty="0">
                <a:solidFill>
                  <a:prstClr val="black"/>
                </a:solidFill>
                <a:latin typeface="+mj-ea"/>
                <a:ea typeface="+mj-ea"/>
              </a:rPr>
              <a:t>（３）－１－２　受診した傷病名　件数（千葉県　上位３位）</a:t>
            </a:r>
            <a:endParaRPr lang="ja-JP" altLang="en-US" sz="2000" dirty="0">
              <a:latin typeface="+mj-ea"/>
              <a:ea typeface="+mj-ea"/>
            </a:endParaRPr>
          </a:p>
        </p:txBody>
      </p:sp>
      <p:graphicFrame>
        <p:nvGraphicFramePr>
          <p:cNvPr id="4" name="表 3">
            <a:extLst>
              <a:ext uri="{FF2B5EF4-FFF2-40B4-BE49-F238E27FC236}">
                <a16:creationId xmlns:a16="http://schemas.microsoft.com/office/drawing/2014/main" id="{73A9BD08-8A0E-42E0-B207-E35BDA06C622}"/>
              </a:ext>
            </a:extLst>
          </p:cNvPr>
          <p:cNvGraphicFramePr>
            <a:graphicFrameLocks noGrp="1"/>
          </p:cNvGraphicFramePr>
          <p:nvPr>
            <p:extLst>
              <p:ext uri="{D42A27DB-BD31-4B8C-83A1-F6EECF244321}">
                <p14:modId xmlns:p14="http://schemas.microsoft.com/office/powerpoint/2010/main" val="3940476550"/>
              </p:ext>
            </p:extLst>
          </p:nvPr>
        </p:nvGraphicFramePr>
        <p:xfrm>
          <a:off x="1219718" y="2506548"/>
          <a:ext cx="9901854" cy="1509456"/>
        </p:xfrm>
        <a:graphic>
          <a:graphicData uri="http://schemas.openxmlformats.org/drawingml/2006/table">
            <a:tbl>
              <a:tblPr firstRow="1" firstCol="1" bandRow="1">
                <a:tableStyleId>{7DF18680-E054-41AD-8BC1-D1AEF772440D}</a:tableStyleId>
              </a:tblPr>
              <a:tblGrid>
                <a:gridCol w="1650309">
                  <a:extLst>
                    <a:ext uri="{9D8B030D-6E8A-4147-A177-3AD203B41FA5}">
                      <a16:colId xmlns:a16="http://schemas.microsoft.com/office/drawing/2014/main" val="1666706682"/>
                    </a:ext>
                  </a:extLst>
                </a:gridCol>
                <a:gridCol w="1650309">
                  <a:extLst>
                    <a:ext uri="{9D8B030D-6E8A-4147-A177-3AD203B41FA5}">
                      <a16:colId xmlns:a16="http://schemas.microsoft.com/office/drawing/2014/main" val="2818585652"/>
                    </a:ext>
                  </a:extLst>
                </a:gridCol>
                <a:gridCol w="1650309">
                  <a:extLst>
                    <a:ext uri="{9D8B030D-6E8A-4147-A177-3AD203B41FA5}">
                      <a16:colId xmlns:a16="http://schemas.microsoft.com/office/drawing/2014/main" val="2906584961"/>
                    </a:ext>
                  </a:extLst>
                </a:gridCol>
                <a:gridCol w="1650309">
                  <a:extLst>
                    <a:ext uri="{9D8B030D-6E8A-4147-A177-3AD203B41FA5}">
                      <a16:colId xmlns:a16="http://schemas.microsoft.com/office/drawing/2014/main" val="3193094241"/>
                    </a:ext>
                  </a:extLst>
                </a:gridCol>
                <a:gridCol w="1650309">
                  <a:extLst>
                    <a:ext uri="{9D8B030D-6E8A-4147-A177-3AD203B41FA5}">
                      <a16:colId xmlns:a16="http://schemas.microsoft.com/office/drawing/2014/main" val="1135075089"/>
                    </a:ext>
                  </a:extLst>
                </a:gridCol>
                <a:gridCol w="1650309">
                  <a:extLst>
                    <a:ext uri="{9D8B030D-6E8A-4147-A177-3AD203B41FA5}">
                      <a16:colId xmlns:a16="http://schemas.microsoft.com/office/drawing/2014/main" val="1900057542"/>
                    </a:ext>
                  </a:extLst>
                </a:gridCol>
              </a:tblGrid>
              <a:tr h="185888">
                <a:tc>
                  <a:txBody>
                    <a:bodyPr/>
                    <a:lstStyle/>
                    <a:p>
                      <a:pPr algn="ctr"/>
                      <a:r>
                        <a:rPr kumimoji="1" lang="ja-JP" altLang="en-US" dirty="0"/>
                        <a:t>入院</a:t>
                      </a:r>
                    </a:p>
                  </a:txBody>
                  <a:tcPr anchor="ctr"/>
                </a:tc>
                <a:tc>
                  <a:txBody>
                    <a:bodyPr/>
                    <a:lstStyle/>
                    <a:p>
                      <a:pPr algn="ctr"/>
                      <a:r>
                        <a:rPr kumimoji="1" lang="ja-JP" altLang="en-US" sz="1000" dirty="0"/>
                        <a:t>平成３１（令和元）年度</a:t>
                      </a:r>
                    </a:p>
                  </a:txBody>
                  <a:tcPr anchor="ctr"/>
                </a:tc>
                <a:tc>
                  <a:txBody>
                    <a:bodyPr/>
                    <a:lstStyle/>
                    <a:p>
                      <a:pPr algn="ctr"/>
                      <a:r>
                        <a:rPr kumimoji="1" lang="ja-JP" altLang="en-US" sz="1400" dirty="0"/>
                        <a:t>令和２年度</a:t>
                      </a:r>
                    </a:p>
                  </a:txBody>
                  <a:tcPr anchor="ctr"/>
                </a:tc>
                <a:tc>
                  <a:txBody>
                    <a:bodyPr/>
                    <a:lstStyle/>
                    <a:p>
                      <a:pPr algn="ctr"/>
                      <a:r>
                        <a:rPr kumimoji="1" lang="ja-JP" altLang="en-US" sz="1400" dirty="0"/>
                        <a:t>令和３年度</a:t>
                      </a:r>
                    </a:p>
                  </a:txBody>
                  <a:tcPr anchor="ctr"/>
                </a:tc>
                <a:tc>
                  <a:txBody>
                    <a:bodyPr/>
                    <a:lstStyle/>
                    <a:p>
                      <a:pPr algn="ctr"/>
                      <a:r>
                        <a:rPr kumimoji="1" lang="ja-JP" altLang="en-US" sz="1400" dirty="0"/>
                        <a:t>令和４年度</a:t>
                      </a:r>
                    </a:p>
                  </a:txBody>
                  <a:tcPr anchor="ctr"/>
                </a:tc>
                <a:tc>
                  <a:txBody>
                    <a:bodyPr/>
                    <a:lstStyle/>
                    <a:p>
                      <a:pPr algn="ctr"/>
                      <a:r>
                        <a:rPr kumimoji="1" lang="ja-JP" altLang="en-US" sz="1400" dirty="0"/>
                        <a:t>令和５年度</a:t>
                      </a:r>
                    </a:p>
                  </a:txBody>
                  <a:tcPr anchor="ctr"/>
                </a:tc>
                <a:extLst>
                  <a:ext uri="{0D108BD9-81ED-4DB2-BD59-A6C34878D82A}">
                    <a16:rowId xmlns:a16="http://schemas.microsoft.com/office/drawing/2014/main" val="951003502"/>
                  </a:ext>
                </a:extLst>
              </a:tr>
              <a:tr h="388968">
                <a:tc>
                  <a:txBody>
                    <a:bodyPr/>
                    <a:lstStyle/>
                    <a:p>
                      <a:pPr algn="ctr"/>
                      <a:r>
                        <a:rPr kumimoji="1" lang="ja-JP" altLang="en-US" dirty="0"/>
                        <a:t>１位</a:t>
                      </a:r>
                    </a:p>
                  </a:txBody>
                  <a:tcPr anchor="ctr"/>
                </a:tc>
                <a:tc>
                  <a:txBody>
                    <a:bodyPr/>
                    <a:lstStyle/>
                    <a:p>
                      <a:pPr algn="ctr"/>
                      <a:r>
                        <a:rPr kumimoji="1" lang="ja-JP" altLang="en-US" sz="1200" dirty="0"/>
                        <a:t>精神及び行動の障害</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精神及び行動の障害</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精神及び行動の障害</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精神及び行動の障害</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精神及び行動の障害</a:t>
                      </a:r>
                    </a:p>
                  </a:txBody>
                  <a:tcPr anchor="ctr"/>
                </a:tc>
                <a:extLst>
                  <a:ext uri="{0D108BD9-81ED-4DB2-BD59-A6C34878D82A}">
                    <a16:rowId xmlns:a16="http://schemas.microsoft.com/office/drawing/2014/main" val="490592076"/>
                  </a:ext>
                </a:extLst>
              </a:tr>
              <a:tr h="239845">
                <a:tc>
                  <a:txBody>
                    <a:bodyPr/>
                    <a:lstStyle/>
                    <a:p>
                      <a:pPr algn="ctr"/>
                      <a:r>
                        <a:rPr kumimoji="1" lang="ja-JP" altLang="en-US" dirty="0"/>
                        <a:t>２位</a:t>
                      </a:r>
                    </a:p>
                  </a:txBody>
                  <a:tcPr anchor="ctr"/>
                </a:tc>
                <a:tc>
                  <a:txBody>
                    <a:bodyPr/>
                    <a:lstStyle/>
                    <a:p>
                      <a:pPr algn="ctr"/>
                      <a:r>
                        <a:rPr kumimoji="1" lang="ja-JP" altLang="en-US" sz="1200" dirty="0"/>
                        <a:t>新生物</a:t>
                      </a:r>
                    </a:p>
                  </a:txBody>
                  <a:tcPr anchor="ctr"/>
                </a:tc>
                <a:tc>
                  <a:txBody>
                    <a:bodyPr/>
                    <a:lstStyle/>
                    <a:p>
                      <a:pPr algn="ctr"/>
                      <a:r>
                        <a:rPr kumimoji="1" lang="ja-JP" altLang="en-US" sz="1200" dirty="0"/>
                        <a:t>新生物</a:t>
                      </a:r>
                    </a:p>
                  </a:txBody>
                  <a:tcPr anchor="ctr"/>
                </a:tc>
                <a:tc>
                  <a:txBody>
                    <a:bodyPr/>
                    <a:lstStyle/>
                    <a:p>
                      <a:pPr algn="ctr"/>
                      <a:r>
                        <a:rPr kumimoji="1" lang="ja-JP" altLang="en-US" sz="1200" dirty="0"/>
                        <a:t>新生物</a:t>
                      </a:r>
                    </a:p>
                  </a:txBody>
                  <a:tcPr anchor="ctr"/>
                </a:tc>
                <a:tc>
                  <a:txBody>
                    <a:bodyPr/>
                    <a:lstStyle/>
                    <a:p>
                      <a:pPr algn="ctr"/>
                      <a:r>
                        <a:rPr kumimoji="1" lang="ja-JP" altLang="en-US" sz="1200" dirty="0"/>
                        <a:t>新生物</a:t>
                      </a:r>
                    </a:p>
                  </a:txBody>
                  <a:tcPr anchor="ctr"/>
                </a:tc>
                <a:tc>
                  <a:txBody>
                    <a:bodyPr/>
                    <a:lstStyle/>
                    <a:p>
                      <a:pPr algn="ctr"/>
                      <a:r>
                        <a:rPr kumimoji="1" lang="ja-JP" altLang="en-US" sz="1200" dirty="0"/>
                        <a:t>新生物</a:t>
                      </a:r>
                    </a:p>
                  </a:txBody>
                  <a:tcPr anchor="ctr"/>
                </a:tc>
                <a:extLst>
                  <a:ext uri="{0D108BD9-81ED-4DB2-BD59-A6C34878D82A}">
                    <a16:rowId xmlns:a16="http://schemas.microsoft.com/office/drawing/2014/main" val="3589599013"/>
                  </a:ext>
                </a:extLst>
              </a:tr>
              <a:tr h="388968">
                <a:tc>
                  <a:txBody>
                    <a:bodyPr/>
                    <a:lstStyle/>
                    <a:p>
                      <a:pPr algn="ctr"/>
                      <a:r>
                        <a:rPr kumimoji="1" lang="ja-JP" altLang="en-US" dirty="0"/>
                        <a:t>３位</a:t>
                      </a:r>
                    </a:p>
                  </a:txBody>
                  <a:tcPr anchor="ctr"/>
                </a:tc>
                <a:tc>
                  <a:txBody>
                    <a:bodyPr/>
                    <a:lstStyle/>
                    <a:p>
                      <a:pPr algn="ctr"/>
                      <a:r>
                        <a:rPr kumimoji="1" lang="ja-JP" altLang="en-US" sz="1200" dirty="0"/>
                        <a:t>循環器系の疾患</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循環器系の疾患</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循環器系の疾患</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循環器系の疾患</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循環器系の疾患</a:t>
                      </a:r>
                    </a:p>
                  </a:txBody>
                  <a:tcPr anchor="ctr"/>
                </a:tc>
                <a:extLst>
                  <a:ext uri="{0D108BD9-81ED-4DB2-BD59-A6C34878D82A}">
                    <a16:rowId xmlns:a16="http://schemas.microsoft.com/office/drawing/2014/main" val="1589424578"/>
                  </a:ext>
                </a:extLst>
              </a:tr>
            </a:tbl>
          </a:graphicData>
        </a:graphic>
      </p:graphicFrame>
      <p:graphicFrame>
        <p:nvGraphicFramePr>
          <p:cNvPr id="6" name="表 5">
            <a:extLst>
              <a:ext uri="{FF2B5EF4-FFF2-40B4-BE49-F238E27FC236}">
                <a16:creationId xmlns:a16="http://schemas.microsoft.com/office/drawing/2014/main" id="{71070756-E25C-4329-A641-2AD103769B0A}"/>
              </a:ext>
            </a:extLst>
          </p:cNvPr>
          <p:cNvGraphicFramePr>
            <a:graphicFrameLocks noGrp="1"/>
          </p:cNvGraphicFramePr>
          <p:nvPr>
            <p:extLst>
              <p:ext uri="{D42A27DB-BD31-4B8C-83A1-F6EECF244321}">
                <p14:modId xmlns:p14="http://schemas.microsoft.com/office/powerpoint/2010/main" val="2488164918"/>
              </p:ext>
            </p:extLst>
          </p:nvPr>
        </p:nvGraphicFramePr>
        <p:xfrm>
          <a:off x="1219718" y="4288907"/>
          <a:ext cx="9901854" cy="1645920"/>
        </p:xfrm>
        <a:graphic>
          <a:graphicData uri="http://schemas.openxmlformats.org/drawingml/2006/table">
            <a:tbl>
              <a:tblPr firstRow="1" firstCol="1" bandRow="1">
                <a:tableStyleId>{7DF18680-E054-41AD-8BC1-D1AEF772440D}</a:tableStyleId>
              </a:tblPr>
              <a:tblGrid>
                <a:gridCol w="1650309">
                  <a:extLst>
                    <a:ext uri="{9D8B030D-6E8A-4147-A177-3AD203B41FA5}">
                      <a16:colId xmlns:a16="http://schemas.microsoft.com/office/drawing/2014/main" val="2902652207"/>
                    </a:ext>
                  </a:extLst>
                </a:gridCol>
                <a:gridCol w="1650309">
                  <a:extLst>
                    <a:ext uri="{9D8B030D-6E8A-4147-A177-3AD203B41FA5}">
                      <a16:colId xmlns:a16="http://schemas.microsoft.com/office/drawing/2014/main" val="2180471532"/>
                    </a:ext>
                  </a:extLst>
                </a:gridCol>
                <a:gridCol w="1650309">
                  <a:extLst>
                    <a:ext uri="{9D8B030D-6E8A-4147-A177-3AD203B41FA5}">
                      <a16:colId xmlns:a16="http://schemas.microsoft.com/office/drawing/2014/main" val="1853685489"/>
                    </a:ext>
                  </a:extLst>
                </a:gridCol>
                <a:gridCol w="1650309">
                  <a:extLst>
                    <a:ext uri="{9D8B030D-6E8A-4147-A177-3AD203B41FA5}">
                      <a16:colId xmlns:a16="http://schemas.microsoft.com/office/drawing/2014/main" val="812481816"/>
                    </a:ext>
                  </a:extLst>
                </a:gridCol>
                <a:gridCol w="1650309">
                  <a:extLst>
                    <a:ext uri="{9D8B030D-6E8A-4147-A177-3AD203B41FA5}">
                      <a16:colId xmlns:a16="http://schemas.microsoft.com/office/drawing/2014/main" val="2353418005"/>
                    </a:ext>
                  </a:extLst>
                </a:gridCol>
                <a:gridCol w="1650309">
                  <a:extLst>
                    <a:ext uri="{9D8B030D-6E8A-4147-A177-3AD203B41FA5}">
                      <a16:colId xmlns:a16="http://schemas.microsoft.com/office/drawing/2014/main" val="2806215449"/>
                    </a:ext>
                  </a:extLst>
                </a:gridCol>
              </a:tblGrid>
              <a:tr h="185888">
                <a:tc>
                  <a:txBody>
                    <a:bodyPr/>
                    <a:lstStyle/>
                    <a:p>
                      <a:pPr algn="ctr"/>
                      <a:r>
                        <a:rPr kumimoji="1" lang="ja-JP" altLang="en-US" dirty="0"/>
                        <a:t>外来</a:t>
                      </a:r>
                    </a:p>
                  </a:txBody>
                  <a:tcPr anchor="ctr"/>
                </a:tc>
                <a:tc>
                  <a:txBody>
                    <a:bodyPr/>
                    <a:lstStyle/>
                    <a:p>
                      <a:pPr algn="ctr"/>
                      <a:r>
                        <a:rPr kumimoji="1" lang="ja-JP" altLang="en-US" sz="1000" dirty="0"/>
                        <a:t>平成３１（令和元）年度</a:t>
                      </a:r>
                    </a:p>
                  </a:txBody>
                  <a:tcPr anchor="ctr"/>
                </a:tc>
                <a:tc>
                  <a:txBody>
                    <a:bodyPr/>
                    <a:lstStyle/>
                    <a:p>
                      <a:pPr algn="ctr"/>
                      <a:r>
                        <a:rPr kumimoji="1" lang="ja-JP" altLang="en-US" sz="1400" dirty="0"/>
                        <a:t>令和２年度</a:t>
                      </a:r>
                    </a:p>
                  </a:txBody>
                  <a:tcPr anchor="ctr"/>
                </a:tc>
                <a:tc>
                  <a:txBody>
                    <a:bodyPr/>
                    <a:lstStyle/>
                    <a:p>
                      <a:pPr algn="ctr"/>
                      <a:r>
                        <a:rPr kumimoji="1" lang="ja-JP" altLang="en-US" sz="1400" dirty="0"/>
                        <a:t>令和３年度</a:t>
                      </a:r>
                    </a:p>
                  </a:txBody>
                  <a:tcPr anchor="ctr"/>
                </a:tc>
                <a:tc>
                  <a:txBody>
                    <a:bodyPr/>
                    <a:lstStyle/>
                    <a:p>
                      <a:pPr algn="ctr"/>
                      <a:r>
                        <a:rPr kumimoji="1" lang="ja-JP" altLang="en-US" sz="1400" dirty="0"/>
                        <a:t>令和４年度</a:t>
                      </a:r>
                    </a:p>
                  </a:txBody>
                  <a:tcPr anchor="ctr"/>
                </a:tc>
                <a:tc>
                  <a:txBody>
                    <a:bodyPr/>
                    <a:lstStyle/>
                    <a:p>
                      <a:pPr algn="ctr"/>
                      <a:r>
                        <a:rPr kumimoji="1" lang="ja-JP" altLang="en-US" sz="1400" dirty="0"/>
                        <a:t>令和５年度</a:t>
                      </a:r>
                    </a:p>
                  </a:txBody>
                  <a:tcPr anchor="ctr"/>
                </a:tc>
                <a:extLst>
                  <a:ext uri="{0D108BD9-81ED-4DB2-BD59-A6C34878D82A}">
                    <a16:rowId xmlns:a16="http://schemas.microsoft.com/office/drawing/2014/main" val="2947368235"/>
                  </a:ext>
                </a:extLst>
              </a:tr>
              <a:tr h="388968">
                <a:tc>
                  <a:txBody>
                    <a:bodyPr/>
                    <a:lstStyle/>
                    <a:p>
                      <a:pPr algn="ctr"/>
                      <a:r>
                        <a:rPr kumimoji="1" lang="ja-JP" altLang="en-US" dirty="0"/>
                        <a:t>１位</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内分泌、栄養</a:t>
                      </a:r>
                      <a:endParaRPr kumimoji="1" lang="en-US" altLang="ja-JP" sz="12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及び代謝疾患</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内分泌、栄養</a:t>
                      </a:r>
                      <a:endParaRPr kumimoji="1" lang="en-US" altLang="ja-JP" sz="12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及び代謝疾患</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内分泌、栄養</a:t>
                      </a:r>
                      <a:endParaRPr kumimoji="1" lang="en-US" altLang="ja-JP" sz="12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及び代謝疾患</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内分泌、栄養</a:t>
                      </a:r>
                      <a:endParaRPr kumimoji="1" lang="en-US" altLang="ja-JP" sz="12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及び代謝疾患</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内分泌、栄養</a:t>
                      </a:r>
                      <a:endParaRPr kumimoji="1" lang="en-US" altLang="ja-JP" sz="12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及び代謝疾患</a:t>
                      </a:r>
                    </a:p>
                  </a:txBody>
                  <a:tcPr anchor="ctr"/>
                </a:tc>
                <a:extLst>
                  <a:ext uri="{0D108BD9-81ED-4DB2-BD59-A6C34878D82A}">
                    <a16:rowId xmlns:a16="http://schemas.microsoft.com/office/drawing/2014/main" val="3609350517"/>
                  </a:ext>
                </a:extLst>
              </a:tr>
              <a:tr h="330798">
                <a:tc>
                  <a:txBody>
                    <a:bodyPr/>
                    <a:lstStyle/>
                    <a:p>
                      <a:pPr algn="ctr"/>
                      <a:r>
                        <a:rPr kumimoji="1" lang="ja-JP" altLang="en-US" dirty="0"/>
                        <a:t>２位</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循環器系の疾患</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循環器系の疾患</a:t>
                      </a:r>
                    </a:p>
                  </a:txBody>
                  <a:tcPr anchor="ctr"/>
                </a:tc>
                <a:tc>
                  <a:txBody>
                    <a:bodyPr/>
                    <a:lstStyle/>
                    <a:p>
                      <a:pPr algn="ctr"/>
                      <a:r>
                        <a:rPr kumimoji="1" lang="ja-JP" altLang="en-US" sz="1200" dirty="0"/>
                        <a:t>循環器系の疾患</a:t>
                      </a:r>
                    </a:p>
                  </a:txBody>
                  <a:tcPr anchor="ctr"/>
                </a:tc>
                <a:tc>
                  <a:txBody>
                    <a:bodyPr/>
                    <a:lstStyle/>
                    <a:p>
                      <a:pPr algn="ctr"/>
                      <a:r>
                        <a:rPr kumimoji="1" lang="ja-JP" altLang="en-US" sz="1200" dirty="0"/>
                        <a:t>循環器系の疾患</a:t>
                      </a:r>
                    </a:p>
                  </a:txBody>
                  <a:tcPr anchor="ctr"/>
                </a:tc>
                <a:tc>
                  <a:txBody>
                    <a:bodyPr/>
                    <a:lstStyle/>
                    <a:p>
                      <a:pPr algn="ctr"/>
                      <a:r>
                        <a:rPr kumimoji="1" lang="ja-JP" altLang="en-US" sz="1200" dirty="0"/>
                        <a:t>循環器系の疾患</a:t>
                      </a:r>
                    </a:p>
                  </a:txBody>
                  <a:tcPr anchor="ctr"/>
                </a:tc>
                <a:extLst>
                  <a:ext uri="{0D108BD9-81ED-4DB2-BD59-A6C34878D82A}">
                    <a16:rowId xmlns:a16="http://schemas.microsoft.com/office/drawing/2014/main" val="45991387"/>
                  </a:ext>
                </a:extLst>
              </a:tr>
              <a:tr h="388968">
                <a:tc>
                  <a:txBody>
                    <a:bodyPr/>
                    <a:lstStyle/>
                    <a:p>
                      <a:pPr algn="ctr"/>
                      <a:r>
                        <a:rPr kumimoji="1" lang="ja-JP" altLang="en-US" dirty="0"/>
                        <a:t>３位</a:t>
                      </a:r>
                    </a:p>
                  </a:txBody>
                  <a:tcPr anchor="ctr"/>
                </a:tc>
                <a:tc>
                  <a:txBody>
                    <a:bodyPr/>
                    <a:lstStyle/>
                    <a:p>
                      <a:pPr algn="ctr"/>
                      <a:r>
                        <a:rPr kumimoji="1" lang="ja-JP" altLang="en-US" sz="1200" dirty="0"/>
                        <a:t>筋骨格系及び</a:t>
                      </a:r>
                      <a:endParaRPr kumimoji="1" lang="en-US" altLang="ja-JP" sz="1200" dirty="0"/>
                    </a:p>
                    <a:p>
                      <a:pPr algn="ctr"/>
                      <a:r>
                        <a:rPr kumimoji="1" lang="ja-JP" altLang="en-US" sz="1200" dirty="0"/>
                        <a:t>結合組織の疾患</a:t>
                      </a:r>
                    </a:p>
                  </a:txBody>
                  <a:tcPr anchor="ctr"/>
                </a:tc>
                <a:tc>
                  <a:txBody>
                    <a:bodyPr/>
                    <a:lstStyle/>
                    <a:p>
                      <a:pPr algn="ctr"/>
                      <a:r>
                        <a:rPr kumimoji="1" lang="ja-JP" altLang="en-US" sz="1200" dirty="0"/>
                        <a:t>筋骨格系及び</a:t>
                      </a:r>
                      <a:endParaRPr kumimoji="1" lang="en-US" altLang="ja-JP" sz="1200" dirty="0"/>
                    </a:p>
                    <a:p>
                      <a:pPr algn="ctr"/>
                      <a:r>
                        <a:rPr kumimoji="1" lang="ja-JP" altLang="en-US" sz="1200" dirty="0"/>
                        <a:t>結合組織の疾患</a:t>
                      </a:r>
                    </a:p>
                  </a:txBody>
                  <a:tcPr anchor="ctr"/>
                </a:tc>
                <a:tc>
                  <a:txBody>
                    <a:bodyPr/>
                    <a:lstStyle/>
                    <a:p>
                      <a:pPr algn="ctr"/>
                      <a:r>
                        <a:rPr kumimoji="1" lang="ja-JP" altLang="en-US" sz="1200" dirty="0"/>
                        <a:t>筋骨格系及び</a:t>
                      </a:r>
                      <a:endParaRPr kumimoji="1" lang="en-US" altLang="ja-JP" sz="1200" dirty="0"/>
                    </a:p>
                    <a:p>
                      <a:pPr algn="ctr"/>
                      <a:r>
                        <a:rPr kumimoji="1" lang="ja-JP" altLang="en-US" sz="1200" dirty="0"/>
                        <a:t>結合組織の疾患</a:t>
                      </a:r>
                    </a:p>
                  </a:txBody>
                  <a:tcPr anchor="ctr"/>
                </a:tc>
                <a:tc>
                  <a:txBody>
                    <a:bodyPr/>
                    <a:lstStyle/>
                    <a:p>
                      <a:pPr algn="ctr"/>
                      <a:r>
                        <a:rPr kumimoji="1" lang="ja-JP" altLang="en-US" sz="1200" dirty="0"/>
                        <a:t>筋骨格系及び</a:t>
                      </a:r>
                      <a:endParaRPr kumimoji="1" lang="en-US" altLang="ja-JP" sz="1200" dirty="0"/>
                    </a:p>
                    <a:p>
                      <a:pPr algn="ctr"/>
                      <a:r>
                        <a:rPr kumimoji="1" lang="ja-JP" altLang="en-US" sz="1200" dirty="0"/>
                        <a:t>結合組織の疾患</a:t>
                      </a:r>
                    </a:p>
                  </a:txBody>
                  <a:tcPr anchor="ctr"/>
                </a:tc>
                <a:tc>
                  <a:txBody>
                    <a:bodyPr/>
                    <a:lstStyle/>
                    <a:p>
                      <a:pPr algn="ctr"/>
                      <a:r>
                        <a:rPr kumimoji="1" lang="ja-JP" altLang="en-US" sz="1200" dirty="0"/>
                        <a:t>筋骨格系及び</a:t>
                      </a:r>
                      <a:endParaRPr kumimoji="1" lang="en-US" altLang="ja-JP" sz="1200" dirty="0"/>
                    </a:p>
                    <a:p>
                      <a:pPr algn="ctr"/>
                      <a:r>
                        <a:rPr kumimoji="1" lang="ja-JP" altLang="en-US" sz="1200" dirty="0"/>
                        <a:t>結合組織の疾患</a:t>
                      </a:r>
                    </a:p>
                  </a:txBody>
                  <a:tcPr anchor="ctr"/>
                </a:tc>
                <a:extLst>
                  <a:ext uri="{0D108BD9-81ED-4DB2-BD59-A6C34878D82A}">
                    <a16:rowId xmlns:a16="http://schemas.microsoft.com/office/drawing/2014/main" val="393206689"/>
                  </a:ext>
                </a:extLst>
              </a:tr>
            </a:tbl>
          </a:graphicData>
        </a:graphic>
      </p:graphicFrame>
      <p:sp>
        <p:nvSpPr>
          <p:cNvPr id="7" name="タイトル 6">
            <a:extLst>
              <a:ext uri="{FF2B5EF4-FFF2-40B4-BE49-F238E27FC236}">
                <a16:creationId xmlns:a16="http://schemas.microsoft.com/office/drawing/2014/main" id="{817F40C3-7111-47E8-BE5E-6FE68EB8995E}"/>
              </a:ext>
            </a:extLst>
          </p:cNvPr>
          <p:cNvSpPr txBox="1">
            <a:spLocks/>
          </p:cNvSpPr>
          <p:nvPr/>
        </p:nvSpPr>
        <p:spPr>
          <a:xfrm>
            <a:off x="8427176" y="6051233"/>
            <a:ext cx="3012948" cy="40011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600" b="1" dirty="0"/>
              <a:t>　　　　　　（県ＨＰより）</a:t>
            </a:r>
          </a:p>
        </p:txBody>
      </p:sp>
    </p:spTree>
    <p:extLst>
      <p:ext uri="{BB962C8B-B14F-4D97-AF65-F5344CB8AC3E}">
        <p14:creationId xmlns:p14="http://schemas.microsoft.com/office/powerpoint/2010/main" val="381728381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2393</TotalTime>
  <Words>1141</Words>
  <Application>Microsoft Office PowerPoint</Application>
  <PresentationFormat>ワイド画面</PresentationFormat>
  <Paragraphs>490</Paragraphs>
  <Slides>14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14</vt:i4>
      </vt:variant>
    </vt:vector>
  </HeadingPairs>
  <TitlesOfParts>
    <vt:vector size="20" baseType="lpstr">
      <vt:lpstr>ＭＳ ゴシック</vt:lpstr>
      <vt:lpstr>游ゴシック</vt:lpstr>
      <vt:lpstr>游ゴシック Light</vt:lpstr>
      <vt:lpstr>Arial</vt:lpstr>
      <vt:lpstr>Times New Roman</vt:lpstr>
      <vt:lpstr>Office テーマ</vt:lpstr>
      <vt:lpstr> 　　　　 令和７年度　第１回白井市国民健康保険運営協議会  　議題２　白井市国民健康保険の現状について（加入・給付等の状況）　  　【目次】　 　 １　白井市国民健康保険の加入状況・・・・・・・・・・・・・・P２　　　 　（１）被保険者数及び加入割合・・・・・・・・・・・・・・・P３ 　（２）年代別人口構成（令和４年度 年間平均）  ・・・・・・・Ｐ４  ２　白井市国民健康保険の給付等の状況・・・・・・・・・・・・Ｐ５ 　（１）医療費の状況・・・・・・・・・・・・・・・・・・・・P６ 　（２）医療費の給付状況（保険者負担分）・・・・・・・・・・P７　 　（３）疾病状況・・・・・・・・・・・・・・・・・・・・・・P８～Ｐ１０ 　（４）特定健康診査（特定健診）の受診状況・・・・・・・・・Ｐ１１～Ｐ１２ 　　 ３　白井市の国民健康保険の運営における課題と今後の対応・・・P１３～Ｐ１４</vt:lpstr>
      <vt:lpstr>１　白井市国民健康保険の加入状況</vt:lpstr>
      <vt:lpstr>（１）被保険者数及び加入割合 　当市の被保険者数は、県と同様に減少傾向となっています。</vt:lpstr>
      <vt:lpstr>（２）年代別人口構成（令和４年度　年間平均） 　当市の被保険者数は、県と比較して前期高齢者の割合が高く、全体の約半数を占めてい   ます。</vt:lpstr>
      <vt:lpstr>２　白井市国民健康保険の給付状況</vt:lpstr>
      <vt:lpstr>（１）医療費の状況 　被保険者数は減少していますが、被保険者の高齢化や診療報酬の増加等により  １人当たりの医療費は増加傾向にあります。</vt:lpstr>
      <vt:lpstr>PowerPoint プレゼンテーション</vt:lpstr>
      <vt:lpstr>（３）疾病状況 　例年、精神及び行動の障害が入院の１位となっていますが、その他は入院、外来ともに生活習慣病に関係する病気が上位を占めています。</vt:lpstr>
      <vt:lpstr>（３）疾病状況 　千葉県においても、例年、精神及び行動の障害が入院の１位となっていますが、その他 は入院、外来ともに生活習慣病に関係する病気が上位を占めています。</vt:lpstr>
      <vt:lpstr>（３）疾病状況 　</vt:lpstr>
      <vt:lpstr>（４）特定健康診査（特定健診）の受診状況 　令和２年度は新型コロナウイルスの影響により受診率が大幅に下がりました。その後、受診率は上昇し、影響前の数値に戻りつつありますが、計画目標受診率（６０％）は達成できなかったことから、引き続き受診率向上の取り組みが必要になります。</vt:lpstr>
      <vt:lpstr>（４）特定健診の受診状況（参考）　令和５年度年代別受診割合 　 　　全年齢層において計画目標受診率（６０％）に達していません。特に前半の年齢層   （４０～５４歳）の受診率が低いため、この年齢層の受診率向上の取り組みが必要に    なります。</vt:lpstr>
      <vt:lpstr>３　白井市国民健康保険の運営に 　　おける課題と今後の対応 　　　 　（保険給付）</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令和３年度第２回 　白井市国民健康保険運営協議会  ４　その他 白井市国民健康保険税の 　　　　財政運営状況について（資料）</dc:title>
  <dc:creator>國松悟史</dc:creator>
  <cp:lastModifiedBy>新山秀人</cp:lastModifiedBy>
  <cp:revision>228</cp:revision>
  <cp:lastPrinted>2025-05-08T01:25:54Z</cp:lastPrinted>
  <dcterms:created xsi:type="dcterms:W3CDTF">2022-01-26T04:47:46Z</dcterms:created>
  <dcterms:modified xsi:type="dcterms:W3CDTF">2025-05-08T01:25:55Z</dcterms:modified>
</cp:coreProperties>
</file>