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7"/>
  </p:notesMasterIdLst>
  <p:handoutMasterIdLst>
    <p:handoutMasterId r:id="rId38"/>
  </p:handoutMasterIdLst>
  <p:sldIdLst>
    <p:sldId id="272" r:id="rId2"/>
    <p:sldId id="273" r:id="rId3"/>
    <p:sldId id="312" r:id="rId4"/>
    <p:sldId id="295" r:id="rId5"/>
    <p:sldId id="313" r:id="rId6"/>
    <p:sldId id="275" r:id="rId7"/>
    <p:sldId id="280" r:id="rId8"/>
    <p:sldId id="281" r:id="rId9"/>
    <p:sldId id="282" r:id="rId10"/>
    <p:sldId id="283" r:id="rId11"/>
    <p:sldId id="284" r:id="rId12"/>
    <p:sldId id="286" r:id="rId13"/>
    <p:sldId id="288" r:id="rId14"/>
    <p:sldId id="291" r:id="rId15"/>
    <p:sldId id="292" r:id="rId16"/>
    <p:sldId id="314" r:id="rId17"/>
    <p:sldId id="317" r:id="rId18"/>
    <p:sldId id="274" r:id="rId19"/>
    <p:sldId id="294" r:id="rId20"/>
    <p:sldId id="297" r:id="rId21"/>
    <p:sldId id="319" r:id="rId22"/>
    <p:sldId id="299" r:id="rId23"/>
    <p:sldId id="300" r:id="rId24"/>
    <p:sldId id="315" r:id="rId25"/>
    <p:sldId id="316" r:id="rId26"/>
    <p:sldId id="303" r:id="rId27"/>
    <p:sldId id="304" r:id="rId28"/>
    <p:sldId id="305" r:id="rId29"/>
    <p:sldId id="306" r:id="rId30"/>
    <p:sldId id="307" r:id="rId31"/>
    <p:sldId id="308" r:id="rId32"/>
    <p:sldId id="309" r:id="rId33"/>
    <p:sldId id="320" r:id="rId34"/>
    <p:sldId id="310" r:id="rId35"/>
    <p:sldId id="311" r:id="rId36"/>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6699"/>
    <a:srgbClr val="FF99FF"/>
    <a:srgbClr val="FF0066"/>
    <a:srgbClr val="33CC33"/>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7" autoAdjust="0"/>
    <p:restoredTop sz="84461" autoAdjust="0"/>
  </p:normalViewPr>
  <p:slideViewPr>
    <p:cSldViewPr snapToGrid="0">
      <p:cViewPr>
        <p:scale>
          <a:sx n="60" d="100"/>
          <a:sy n="60" d="100"/>
        </p:scale>
        <p:origin x="1032"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9" d="100"/>
          <a:sy n="49" d="100"/>
        </p:scale>
        <p:origin x="2928" y="60"/>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slide" Target="slides/slide25.xml" />
  <Relationship Id="rId39" Type="http://schemas.openxmlformats.org/officeDocument/2006/relationships/presProps" Target="presProps.xml" />
  <Relationship Id="rId3" Type="http://schemas.openxmlformats.org/officeDocument/2006/relationships/slide" Target="slides/slide2.xml" />
  <Relationship Id="rId21" Type="http://schemas.openxmlformats.org/officeDocument/2006/relationships/slide" Target="slides/slide20.xml" />
  <Relationship Id="rId34" Type="http://schemas.openxmlformats.org/officeDocument/2006/relationships/slide" Target="slides/slide33.xml" />
  <Relationship Id="rId42" Type="http://schemas.openxmlformats.org/officeDocument/2006/relationships/tableStyles" Target="tableStyles.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slide" Target="slides/slide24.xml" />
  <Relationship Id="rId33" Type="http://schemas.openxmlformats.org/officeDocument/2006/relationships/slide" Target="slides/slide32.xml" />
  <Relationship Id="rId38" Type="http://schemas.openxmlformats.org/officeDocument/2006/relationships/handoutMaster" Target="handoutMasters/handoutMaster1.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29" Type="http://schemas.openxmlformats.org/officeDocument/2006/relationships/slide" Target="slides/slide28.xml" />
  <Relationship Id="rId41"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slide" Target="slides/slide23.xml" />
  <Relationship Id="rId32" Type="http://schemas.openxmlformats.org/officeDocument/2006/relationships/slide" Target="slides/slide31.xml" />
  <Relationship Id="rId37" Type="http://schemas.openxmlformats.org/officeDocument/2006/relationships/notesMaster" Target="notesMasters/notesMaster1.xml" />
  <Relationship Id="rId40" Type="http://schemas.openxmlformats.org/officeDocument/2006/relationships/viewProps" Target="viewProps.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slide" Target="slides/slide27.xml" />
  <Relationship Id="rId36" Type="http://schemas.openxmlformats.org/officeDocument/2006/relationships/slide" Target="slides/slide35.xml" />
  <Relationship Id="rId10" Type="http://schemas.openxmlformats.org/officeDocument/2006/relationships/slide" Target="slides/slide9.xml" />
  <Relationship Id="rId19" Type="http://schemas.openxmlformats.org/officeDocument/2006/relationships/slide" Target="slides/slide18.xml" />
  <Relationship Id="rId31" Type="http://schemas.openxmlformats.org/officeDocument/2006/relationships/slide" Target="slides/slide30.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slide" Target="slides/slide26.xml" />
  <Relationship Id="rId30" Type="http://schemas.openxmlformats.org/officeDocument/2006/relationships/slide" Target="slides/slide29.xml" />
  <Relationship Id="rId35" Type="http://schemas.openxmlformats.org/officeDocument/2006/relationships/slide" Target="slides/slide34.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25" tIns="45713" rIns="91425" bIns="45713"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15374" y="0"/>
            <a:ext cx="2918831" cy="495029"/>
          </a:xfrm>
          <a:prstGeom prst="rect">
            <a:avLst/>
          </a:prstGeom>
        </p:spPr>
        <p:txBody>
          <a:bodyPr vert="horz" lIns="91425" tIns="45713" rIns="91425" bIns="45713" rtlCol="0"/>
          <a:lstStyle>
            <a:lvl1pPr algn="r">
              <a:defRPr sz="1200"/>
            </a:lvl1pPr>
          </a:lstStyle>
          <a:p>
            <a:fld id="{C94DA88A-700E-4959-AD05-3C421866BDC6}" type="datetime4">
              <a:rPr kumimoji="1" lang="ja-JP" altLang="en-US" smtClean="0">
                <a:latin typeface="Meiryo UI" panose="020B0604030504040204" pitchFamily="50" charset="-128"/>
                <a:ea typeface="Meiryo UI" panose="020B0604030504040204" pitchFamily="50" charset="-128"/>
              </a:rPr>
              <a:t>2021年12月12日</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25" tIns="45713" rIns="91425" bIns="45713"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1425" tIns="45713" rIns="91425" bIns="45713" rtlCol="0" anchor="b"/>
          <a:lstStyle>
            <a:lvl1pPr algn="r">
              <a:defRPr sz="1200"/>
            </a:lvl1pPr>
          </a:lstStyle>
          <a:p>
            <a:fld id="{FA09A4F4-89FA-4551-A9F4-ECDBD52C06D6}" type="slidenum">
              <a:rPr kumimoji="1" lang="en-US" altLang="ja-JP"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25" tIns="45713" rIns="91425" bIns="45713"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15374" y="0"/>
            <a:ext cx="2918831" cy="495029"/>
          </a:xfrm>
          <a:prstGeom prst="rect">
            <a:avLst/>
          </a:prstGeom>
        </p:spPr>
        <p:txBody>
          <a:bodyPr vert="horz" lIns="91425" tIns="45713" rIns="91425" bIns="45713" rtlCol="0"/>
          <a:lstStyle>
            <a:lvl1pPr algn="r">
              <a:defRPr sz="12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2021年12月12日</a:t>
            </a:fld>
            <a:endParaRPr lang="ja-JP" altLang="en-US" dirty="0"/>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25" tIns="45713" rIns="91425" bIns="45713" rtlCol="0" anchor="ctr"/>
          <a:lstStyle/>
          <a:p>
            <a:pPr rtl="0"/>
            <a:endParaRPr lang="ja-JP" altLang="en-US" noProof="0" dirty="0"/>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5" tIns="45713" rIns="91425" bIns="45713"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25" tIns="45713" rIns="91425" bIns="45713"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25" tIns="45713" rIns="91425" bIns="45713" rtlCol="0" anchor="b"/>
          <a:lstStyle>
            <a:lvl1pPr algn="r">
              <a:defRPr sz="12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19.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0.xml.rels>&#65279;<?xml version="1.0" encoding="utf-8" standalone="yes"?>
<Relationships xmlns="http://schemas.openxmlformats.org/package/2006/relationships">
  <Relationship Id="rId2" Type="http://schemas.openxmlformats.org/officeDocument/2006/relationships/slide" Target="../slides/slide20.xml" />
  <Relationship Id="rId1" Type="http://schemas.openxmlformats.org/officeDocument/2006/relationships/notesMaster" Target="../notesMasters/notesMaster1.xml" />
</Relationships>
</file>

<file path=ppt/notesSlides/_rels/notesSlide21.xml.rels>&#65279;<?xml version="1.0" encoding="utf-8" standalone="yes"?>
<Relationships xmlns="http://schemas.openxmlformats.org/package/2006/relationships">
  <Relationship Id="rId2" Type="http://schemas.openxmlformats.org/officeDocument/2006/relationships/slide" Target="../slides/slide21.xml" />
  <Relationship Id="rId1" Type="http://schemas.openxmlformats.org/officeDocument/2006/relationships/notesMaster" Target="../notesMasters/notesMaster1.xml" />
</Relationships>
</file>

<file path=ppt/notesSlides/_rels/notesSlide22.xml.rels>&#65279;<?xml version="1.0" encoding="utf-8" standalone="yes"?>
<Relationships xmlns="http://schemas.openxmlformats.org/package/2006/relationships">
  <Relationship Id="rId2" Type="http://schemas.openxmlformats.org/officeDocument/2006/relationships/slide" Target="../slides/slide22.xml" />
  <Relationship Id="rId1" Type="http://schemas.openxmlformats.org/officeDocument/2006/relationships/notesMaster" Target="../notesMasters/notesMaster1.xml" />
</Relationships>
</file>

<file path=ppt/notesSlides/_rels/notesSlide23.xml.rels>&#65279;<?xml version="1.0" encoding="utf-8" standalone="yes"?>
<Relationships xmlns="http://schemas.openxmlformats.org/package/2006/relationships">
  <Relationship Id="rId2" Type="http://schemas.openxmlformats.org/officeDocument/2006/relationships/slide" Target="../slides/slide23.xml" />
  <Relationship Id="rId1" Type="http://schemas.openxmlformats.org/officeDocument/2006/relationships/notesMaster" Target="../notesMasters/notesMaster1.xml" />
</Relationships>
</file>

<file path=ppt/notesSlides/_rels/notesSlide24.xml.rels>&#65279;<?xml version="1.0" encoding="utf-8" standalone="yes"?>
<Relationships xmlns="http://schemas.openxmlformats.org/package/2006/relationships">
  <Relationship Id="rId2" Type="http://schemas.openxmlformats.org/officeDocument/2006/relationships/slide" Target="../slides/slide24.xml" />
  <Relationship Id="rId1" Type="http://schemas.openxmlformats.org/officeDocument/2006/relationships/notesMaster" Target="../notesMasters/notesMaster1.xml" />
</Relationships>
</file>

<file path=ppt/notesSlides/_rels/notesSlide25.xml.rels>&#65279;<?xml version="1.0" encoding="utf-8" standalone="yes"?>
<Relationships xmlns="http://schemas.openxmlformats.org/package/2006/relationships">
  <Relationship Id="rId2" Type="http://schemas.openxmlformats.org/officeDocument/2006/relationships/slide" Target="../slides/slide25.xml" />
  <Relationship Id="rId1" Type="http://schemas.openxmlformats.org/officeDocument/2006/relationships/notesMaster" Target="../notesMasters/notesMaster1.xml" />
</Relationships>
</file>

<file path=ppt/notesSlides/_rels/notesSlide26.xml.rels>&#65279;<?xml version="1.0" encoding="utf-8" standalone="yes"?>
<Relationships xmlns="http://schemas.openxmlformats.org/package/2006/relationships">
  <Relationship Id="rId2" Type="http://schemas.openxmlformats.org/officeDocument/2006/relationships/slide" Target="../slides/slide26.xml" />
  <Relationship Id="rId1" Type="http://schemas.openxmlformats.org/officeDocument/2006/relationships/notesMaster" Target="../notesMasters/notesMaster1.xml" />
</Relationships>
</file>

<file path=ppt/notesSlides/_rels/notesSlide27.xml.rels>&#65279;<?xml version="1.0" encoding="utf-8" standalone="yes"?>
<Relationships xmlns="http://schemas.openxmlformats.org/package/2006/relationships">
  <Relationship Id="rId2" Type="http://schemas.openxmlformats.org/officeDocument/2006/relationships/slide" Target="../slides/slide27.xml" />
  <Relationship Id="rId1" Type="http://schemas.openxmlformats.org/officeDocument/2006/relationships/notesMaster" Target="../notesMasters/notesMaster1.xml" />
</Relationships>
</file>

<file path=ppt/notesSlides/_rels/notesSlide28.xml.rels>&#65279;<?xml version="1.0" encoding="utf-8" standalone="yes"?>
<Relationships xmlns="http://schemas.openxmlformats.org/package/2006/relationships">
  <Relationship Id="rId2" Type="http://schemas.openxmlformats.org/officeDocument/2006/relationships/slide" Target="../slides/slide28.xml" />
  <Relationship Id="rId1" Type="http://schemas.openxmlformats.org/officeDocument/2006/relationships/notesMaster" Target="../notesMasters/notesMaster1.xml" />
</Relationships>
</file>

<file path=ppt/notesSlides/_rels/notesSlide29.xml.rels>&#65279;<?xml version="1.0" encoding="utf-8" standalone="yes"?>
<Relationships xmlns="http://schemas.openxmlformats.org/package/2006/relationships">
  <Relationship Id="rId2" Type="http://schemas.openxmlformats.org/officeDocument/2006/relationships/slide" Target="../slides/slide29.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0.xml.rels>&#65279;<?xml version="1.0" encoding="utf-8" standalone="yes"?>
<Relationships xmlns="http://schemas.openxmlformats.org/package/2006/relationships">
  <Relationship Id="rId2" Type="http://schemas.openxmlformats.org/officeDocument/2006/relationships/slide" Target="../slides/slide30.xml" />
  <Relationship Id="rId1" Type="http://schemas.openxmlformats.org/officeDocument/2006/relationships/notesMaster" Target="../notesMasters/notesMaster1.xml" />
</Relationships>
</file>

<file path=ppt/notesSlides/_rels/notesSlide31.xml.rels>&#65279;<?xml version="1.0" encoding="utf-8" standalone="yes"?>
<Relationships xmlns="http://schemas.openxmlformats.org/package/2006/relationships">
  <Relationship Id="rId2" Type="http://schemas.openxmlformats.org/officeDocument/2006/relationships/slide" Target="../slides/slide31.xml" />
  <Relationship Id="rId1" Type="http://schemas.openxmlformats.org/officeDocument/2006/relationships/notesMaster" Target="../notesMasters/notesMaster1.xml" />
</Relationships>
</file>

<file path=ppt/notesSlides/_rels/notesSlide32.xml.rels>&#65279;<?xml version="1.0" encoding="utf-8" standalone="yes"?>
<Relationships xmlns="http://schemas.openxmlformats.org/package/2006/relationships">
  <Relationship Id="rId2" Type="http://schemas.openxmlformats.org/officeDocument/2006/relationships/slide" Target="../slides/slide32.xml" />
  <Relationship Id="rId1" Type="http://schemas.openxmlformats.org/officeDocument/2006/relationships/notesMaster" Target="../notesMasters/notesMaster1.xml" />
</Relationships>
</file>

<file path=ppt/notesSlides/_rels/notesSlide33.xml.rels>&#65279;<?xml version="1.0" encoding="utf-8" standalone="yes"?>
<Relationships xmlns="http://schemas.openxmlformats.org/package/2006/relationships">
  <Relationship Id="rId2" Type="http://schemas.openxmlformats.org/officeDocument/2006/relationships/slide" Target="../slides/slide33.xml" />
  <Relationship Id="rId1" Type="http://schemas.openxmlformats.org/officeDocument/2006/relationships/notesMaster" Target="../notesMasters/notesMaster1.xml" />
</Relationships>
</file>

<file path=ppt/notesSlides/_rels/notesSlide34.xml.rels>&#65279;<?xml version="1.0" encoding="utf-8" standalone="yes"?>
<Relationships xmlns="http://schemas.openxmlformats.org/package/2006/relationships">
  <Relationship Id="rId2" Type="http://schemas.openxmlformats.org/officeDocument/2006/relationships/slide" Target="../slides/slide34.xml" />
  <Relationship Id="rId1" Type="http://schemas.openxmlformats.org/officeDocument/2006/relationships/notesMaster" Target="../notesMasters/notesMaster1.xml" />
</Relationships>
</file>

<file path=ppt/notesSlides/_rels/notesSlide35.xml.rels>&#65279;<?xml version="1.0" encoding="utf-8" standalone="yes"?>
<Relationships xmlns="http://schemas.openxmlformats.org/package/2006/relationships">
  <Relationship Id="rId2" Type="http://schemas.openxmlformats.org/officeDocument/2006/relationships/slide" Target="../slides/slide35.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893B0CF2-7F87-4E02-A248-870047730F99}"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次にみどり活用プロジェクトです。</a:t>
            </a:r>
            <a:endParaRPr kumimoji="1" lang="en-US" altLang="ja-JP" dirty="0"/>
          </a:p>
          <a:p>
            <a:r>
              <a:rPr kumimoji="1" lang="ja-JP" altLang="en-US" dirty="0"/>
              <a:t>・・・</a:t>
            </a:r>
            <a:endParaRPr kumimoji="1" lang="en-US" altLang="ja-JP" dirty="0"/>
          </a:p>
          <a:p>
            <a:r>
              <a:rPr kumimoji="1" lang="ja-JP" altLang="en-US" dirty="0"/>
              <a:t>環境学習推進事業として、次の戦略３でもご紹介します市民大学校事業のカリキュラムに、環境に関する市民活動を行っている団体を講師とする講座を取り入れたり、小・中学校へ環境の重要性を気づかせるような授業を行っており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10</a:t>
            </a:fld>
            <a:endParaRPr lang="ja-JP" altLang="en-US" dirty="0"/>
          </a:p>
        </p:txBody>
      </p:sp>
    </p:spTree>
    <p:extLst>
      <p:ext uri="{BB962C8B-B14F-4D97-AF65-F5344CB8AC3E}">
        <p14:creationId xmlns:p14="http://schemas.microsoft.com/office/powerpoint/2010/main" val="2347082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次に拠点創造プロジェクトです。</a:t>
            </a:r>
            <a:endParaRPr kumimoji="1" lang="en-US" altLang="ja-JP" dirty="0"/>
          </a:p>
          <a:p>
            <a:r>
              <a:rPr kumimoji="1" lang="ja-JP" altLang="en-US" dirty="0"/>
              <a:t>・・・</a:t>
            </a:r>
            <a:endParaRPr kumimoji="1" lang="en-US" altLang="ja-JP" dirty="0"/>
          </a:p>
          <a:p>
            <a:r>
              <a:rPr kumimoji="1" lang="ja-JP" altLang="en-US" dirty="0"/>
              <a:t>先ほども該当のあった白井市民大学校事業は、みどり活用プロジェクトの一翼を担いつつ、拠点創造プロジェクトにおいても重要な役割を果たしています。シニアの方々が、いきいきと地域生活を送れるように健康づくりを目標にしているいきいきシニア学部と、地域への愛着と生きがいある地域生活の実践を目標にしているささえあい発見学部の、</a:t>
            </a:r>
            <a:r>
              <a:rPr kumimoji="1" lang="en-US" altLang="ja-JP" dirty="0"/>
              <a:t>2</a:t>
            </a:r>
            <a:r>
              <a:rPr kumimoji="1" lang="ja-JP" altLang="en-US" dirty="0"/>
              <a:t>学部で、</a:t>
            </a:r>
            <a:r>
              <a:rPr kumimoji="1" lang="en-US" altLang="ja-JP" dirty="0"/>
              <a:t>1</a:t>
            </a:r>
            <a:r>
              <a:rPr kumimoji="1" lang="ja-JP" altLang="en-US" dirty="0"/>
              <a:t>年を通して目標を達成できるようカリキュラムを設け、学習の場を提供しております。</a:t>
            </a:r>
            <a:endParaRPr kumimoji="1" lang="en-US" altLang="ja-JP" dirty="0"/>
          </a:p>
          <a:p>
            <a:r>
              <a:rPr kumimoji="1" lang="ja-JP" altLang="en-US" dirty="0"/>
              <a:t>最初に説明させていただいた生涯学習のイメージにおいて、ゆりかごから墓場までの幅広い学習を取り扱う生涯学習事業が、各戦略の中の重点事業に指定されていることからも、市においての生涯学習が重要な位置づけであることをご理解いただけると思い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11</a:t>
            </a:fld>
            <a:endParaRPr lang="ja-JP" altLang="en-US" dirty="0"/>
          </a:p>
        </p:txBody>
      </p:sp>
    </p:spTree>
    <p:extLst>
      <p:ext uri="{BB962C8B-B14F-4D97-AF65-F5344CB8AC3E}">
        <p14:creationId xmlns:p14="http://schemas.microsoft.com/office/powerpoint/2010/main" val="42372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ただいまご紹介した、戦略に基づいた重点事業のほかにも、市では、様々な事業を行っておりますので、重点事業には入っていない生涯学習事業を分野別にご紹介していきます。</a:t>
            </a:r>
            <a:endParaRPr kumimoji="1" lang="en-US" altLang="ja-JP" dirty="0"/>
          </a:p>
          <a:p>
            <a:r>
              <a:rPr kumimoji="1" lang="ja-JP" altLang="en-US" dirty="0"/>
              <a:t>まずは健康・福祉の観点から見た生涯学習事業になります。・・・</a:t>
            </a:r>
            <a:endParaRPr kumimoji="1" lang="en-US" altLang="ja-JP" dirty="0"/>
          </a:p>
          <a:p>
            <a:r>
              <a:rPr kumimoji="1" lang="ja-JP" altLang="en-US" dirty="0"/>
              <a:t>保育園食育推進事業や食からの健康づくり支援事業は、健全な食生活の実践にむけた学習機会の提供等を行っています。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12</a:t>
            </a:fld>
            <a:endParaRPr lang="ja-JP" altLang="en-US" dirty="0"/>
          </a:p>
        </p:txBody>
      </p:sp>
    </p:spTree>
    <p:extLst>
      <p:ext uri="{BB962C8B-B14F-4D97-AF65-F5344CB8AC3E}">
        <p14:creationId xmlns:p14="http://schemas.microsoft.com/office/powerpoint/2010/main" val="2785471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次に学習・教育の分野においては、・・・</a:t>
            </a:r>
            <a:endParaRPr kumimoji="1" lang="en-US" altLang="ja-JP" dirty="0"/>
          </a:p>
          <a:p>
            <a:r>
              <a:rPr kumimoji="1" lang="ja-JP" altLang="en-US" dirty="0"/>
              <a:t>立春式事業は、自覚・立志・健康を目標とし、中学</a:t>
            </a:r>
            <a:r>
              <a:rPr kumimoji="1" lang="en-US" altLang="ja-JP" dirty="0"/>
              <a:t>2</a:t>
            </a:r>
            <a:r>
              <a:rPr kumimoji="1" lang="ja-JP" altLang="en-US" dirty="0"/>
              <a:t>年生が職業体験による社会生活の体験や、学校での式典の開催等により、改めて自分を見つめなおす機会を提供しております。</a:t>
            </a:r>
            <a:endParaRPr kumimoji="1" lang="en-US" altLang="ja-JP" dirty="0"/>
          </a:p>
          <a:p>
            <a:r>
              <a:rPr kumimoji="1" lang="ja-JP" altLang="en-US" dirty="0"/>
              <a:t>家庭教育事業では児童・生徒へ家庭教育を行う保護者などに向けて、新たな視点や考え方を学ぶ機会を提供しております。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13</a:t>
            </a:fld>
            <a:endParaRPr lang="ja-JP" altLang="en-US" dirty="0"/>
          </a:p>
        </p:txBody>
      </p:sp>
    </p:spTree>
    <p:extLst>
      <p:ext uri="{BB962C8B-B14F-4D97-AF65-F5344CB8AC3E}">
        <p14:creationId xmlns:p14="http://schemas.microsoft.com/office/powerpoint/2010/main" val="4246583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産業・雇用分野においては、・・・</a:t>
            </a:r>
            <a:endParaRPr kumimoji="1" lang="en-US" altLang="ja-JP" dirty="0"/>
          </a:p>
          <a:p>
            <a:r>
              <a:rPr kumimoji="1" lang="ja-JP" altLang="en-US" dirty="0"/>
              <a:t>ふるさと祭り支援事業では市民の融和と協調、産業の発展を図り、ふるさと意識の醸成を目指すふるさと祭り開催に向けた支援などを行っております。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14</a:t>
            </a:fld>
            <a:endParaRPr lang="ja-JP" altLang="en-US" dirty="0"/>
          </a:p>
        </p:txBody>
      </p:sp>
    </p:spTree>
    <p:extLst>
      <p:ext uri="{BB962C8B-B14F-4D97-AF65-F5344CB8AC3E}">
        <p14:creationId xmlns:p14="http://schemas.microsoft.com/office/powerpoint/2010/main" val="358549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た、白井市には公民館やそれに類似した施設が５つあり、指定管理者制度を導入し運営しています。指定管理者制度とは公設民営と表現され、公の施設をノウハウのある民間事業者に管理・運営してもらうことです。</a:t>
            </a:r>
            <a:endParaRPr kumimoji="1" lang="en-US" altLang="ja-JP" dirty="0"/>
          </a:p>
          <a:p>
            <a:r>
              <a:rPr kumimoji="1" lang="ja-JP" altLang="en-US" dirty="0"/>
              <a:t>本制度の導入により各施設によって提供している事業は異なり、地域のニーズに即した事業展開をしていただいております。</a:t>
            </a:r>
            <a:endParaRPr kumimoji="1" lang="en-US" altLang="ja-JP" dirty="0"/>
          </a:p>
          <a:p>
            <a:r>
              <a:rPr kumimoji="1" lang="ja-JP" altLang="en-US" dirty="0"/>
              <a:t>お手元の資料で本日お配りしました青い資料が各施設の半年分の事業をまとめております生涯学習ガイドとなっております。</a:t>
            </a:r>
            <a:endParaRPr kumimoji="1" lang="en-US" altLang="ja-JP" dirty="0"/>
          </a:p>
          <a:p>
            <a:r>
              <a:rPr kumimoji="1" lang="ja-JP" altLang="en-US" dirty="0"/>
              <a:t>各施設が具体的にどのような事業を行っているかお時間のある時ご一読いただければと思います。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15</a:t>
            </a:fld>
            <a:endParaRPr lang="ja-JP" altLang="en-US" dirty="0"/>
          </a:p>
        </p:txBody>
      </p:sp>
    </p:spTree>
    <p:extLst>
      <p:ext uri="{BB962C8B-B14F-4D97-AF65-F5344CB8AC3E}">
        <p14:creationId xmlns:p14="http://schemas.microsoft.com/office/powerpoint/2010/main" val="899011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少し見にくいですが公民館等類似施設を含む市内の生涯学習・教育施設の一覧になります。</a:t>
            </a:r>
            <a:endParaRPr kumimoji="1" lang="en-US" altLang="ja-JP" dirty="0"/>
          </a:p>
          <a:p>
            <a:r>
              <a:rPr kumimoji="1" lang="ja-JP" altLang="en-US" dirty="0"/>
              <a:t>白井市では公民館や文化センターなどの社会教育施設やスポーツの行える社会体育施設、学校やコミュニティ施設など市内のあらゆる場所で学習活動が行えるように整備されてきました。</a:t>
            </a:r>
            <a:endParaRPr kumimoji="1" lang="en-US" altLang="ja-JP" dirty="0"/>
          </a:p>
          <a:p>
            <a:r>
              <a:rPr kumimoji="1" lang="ja-JP" altLang="en-US" dirty="0"/>
              <a:t>今後もこれらの施設も活用しながら生涯学習事業を進めていきたいと感じております。</a:t>
            </a:r>
            <a:endParaRPr kumimoji="1" lang="en-US" altLang="ja-JP" dirty="0"/>
          </a:p>
          <a:p>
            <a:r>
              <a:rPr kumimoji="1" lang="ja-JP" altLang="en-US" dirty="0"/>
              <a:t>以上で議題</a:t>
            </a:r>
            <a:r>
              <a:rPr kumimoji="1" lang="en-US" altLang="ja-JP" dirty="0"/>
              <a:t>1</a:t>
            </a:r>
            <a:r>
              <a:rPr kumimoji="1" lang="ja-JP" altLang="en-US" dirty="0"/>
              <a:t>　白井市の生涯学習の現状についての説明とさせていただきます。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16</a:t>
            </a:fld>
            <a:endParaRPr lang="ja-JP" altLang="en-US" dirty="0"/>
          </a:p>
        </p:txBody>
      </p:sp>
    </p:spTree>
    <p:extLst>
      <p:ext uri="{BB962C8B-B14F-4D97-AF65-F5344CB8AC3E}">
        <p14:creationId xmlns:p14="http://schemas.microsoft.com/office/powerpoint/2010/main" val="826815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ここからは生涯学習推進委員についての説明をさせていただき、その後、前任期を踏まえた今任期での検討事項をご説明いたします。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17</a:t>
            </a:fld>
            <a:endParaRPr lang="ja-JP" altLang="en-US" dirty="0"/>
          </a:p>
        </p:txBody>
      </p:sp>
    </p:spTree>
    <p:extLst>
      <p:ext uri="{BB962C8B-B14F-4D97-AF65-F5344CB8AC3E}">
        <p14:creationId xmlns:p14="http://schemas.microsoft.com/office/powerpoint/2010/main" val="2527366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　平成３０年までは社会教育委員として白井市の社会教育行政へのご提案をいただいておりましたが、</a:t>
            </a:r>
            <a:r>
              <a:rPr lang="ja-JP" altLang="ja-JP" sz="1200" dirty="0"/>
              <a:t>現代社会の様々な変化「少子高齢化の進行」</a:t>
            </a:r>
            <a:r>
              <a:rPr lang="ja-JP" altLang="en-US" sz="1200" dirty="0"/>
              <a:t>、</a:t>
            </a:r>
            <a:r>
              <a:rPr lang="ja-JP" altLang="ja-JP" sz="1200" dirty="0"/>
              <a:t>「高度情報化への対応」</a:t>
            </a:r>
            <a:r>
              <a:rPr lang="ja-JP" altLang="en-US" sz="1200" dirty="0"/>
              <a:t>、</a:t>
            </a:r>
            <a:r>
              <a:rPr lang="ja-JP" altLang="ja-JP" sz="1200" dirty="0"/>
              <a:t>「価値観の多様化」</a:t>
            </a:r>
            <a:r>
              <a:rPr lang="ja-JP" altLang="en-US" sz="1200" dirty="0"/>
              <a:t>、</a:t>
            </a:r>
            <a:r>
              <a:rPr lang="ja-JP" altLang="ja-JP" sz="1200" dirty="0"/>
              <a:t>「地方分権と市民参加の拡大」などに伴い解決すべき課題が広がっています。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　</a:t>
            </a:r>
            <a:r>
              <a:rPr lang="ja-JP" altLang="ja-JP" sz="1200" dirty="0"/>
              <a:t>それらに対応していくためには、社会教育と</a:t>
            </a:r>
            <a:r>
              <a:rPr lang="ja-JP" altLang="en-US" sz="1200" dirty="0"/>
              <a:t>い</a:t>
            </a:r>
            <a:r>
              <a:rPr lang="ja-JP" altLang="ja-JP" sz="1200" dirty="0"/>
              <a:t>う概念にとらわれず、より広い視野に立ち</a:t>
            </a:r>
            <a:r>
              <a:rPr lang="ja-JP" altLang="en-US" sz="1200" dirty="0"/>
              <a:t>、</a:t>
            </a:r>
            <a:r>
              <a:rPr lang="ja-JP" altLang="ja-JP" sz="1200" dirty="0"/>
              <a:t>見直し</a:t>
            </a:r>
            <a:r>
              <a:rPr lang="ja-JP" altLang="en-US" sz="1200" dirty="0"/>
              <a:t>、</a:t>
            </a:r>
            <a:r>
              <a:rPr lang="ja-JP" altLang="ja-JP" sz="1200" dirty="0"/>
              <a:t>対応していくことが必要と考えられます。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　そこで今まで審議機関としていた社会教育委員や公民館運営審議会、文化センター運営協議会を見直し、生涯学習というより広い視点からニーズに沿った学習の提供や、得た知識を社会へ還元できる、社会の構築を目標とし、学びの新たな基盤づくりや生涯学習を推進していく機関となってお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さらには新型コロナウイルスの感染拡大により、より閉鎖的な生活を余儀なくされた市民の学習意欲への対応も必要とされています。</a:t>
            </a: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8244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生涯学習推進委員の役割として基本的な考え方は、公民館や文化センター等の社会教育施設の役割や運営を調査審議し、より効果的な運営に役立てることと、社会教育や文化芸術に通ずる団体をどのように育て、また、それらの団体の活躍の場をどのように見出していくかを検討の課題としていきます。</a:t>
            </a: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8994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351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白井市生涯学習推進委員会について説明させていただいたところで、今任期に、皆さんに検討していただきたいことを説明するにあたり、前任期の生涯学習推進委員の資料を見ていただきたいと思います。</a:t>
            </a:r>
            <a:endParaRPr kumimoji="1" lang="en-US" altLang="ja-JP" dirty="0"/>
          </a:p>
          <a:p>
            <a:r>
              <a:rPr kumimoji="1" lang="ja-JP" altLang="en-US" dirty="0"/>
              <a:t>お渡ししている資料の中でページ右上に資料１と書いてあるものになります。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前任期の生涯学習推進委員会では、各委員から市が課題とする生涯学習事業を出し合い、その中から社会教育関係団体の充実にテーマを絞りました。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次に、団体等が直面している課題や地域を活性化させるためという視点に重きをおき</a:t>
            </a:r>
            <a:r>
              <a:rPr kumimoji="1" lang="ja-JP" altLang="en-US" dirty="0"/>
              <a:t>、現状の整理と課題の把握をしたうえで、課題解決に向けた支援策の検討を行いました。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資料１ではこれらの経緯をより細かくまとめており、最終的にサークル・社会教育関係団体の活性化のための課題と、それに対する支援策を図としたものが、資料の最後のページになります。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課題は、加入者の増加、団体間のつながり、社会教育関係団体及び新団体の増加、新型コロナウイルスに対する対策の４つに分類され、それぞれに対する支援策が示されています。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ここでスライドに戻りましてこの後の説明をするにあたり、用語の整理を行っていきたいと思います。</a:t>
            </a:r>
          </a:p>
        </p:txBody>
      </p:sp>
      <p:sp>
        <p:nvSpPr>
          <p:cNvPr id="4" name="スライド番号プレースホルダー 3"/>
          <p:cNvSpPr>
            <a:spLocks noGrp="1"/>
          </p:cNvSpPr>
          <p:nvPr>
            <p:ph type="sldNum" sz="quarter" idx="5"/>
          </p:nvPr>
        </p:nvSpPr>
        <p:spPr/>
        <p:txBody>
          <a:bodyPr/>
          <a:lstStyle/>
          <a:p>
            <a:fld id="{893B0CF2-7F87-4E02-A248-870047730F99}" type="slidenum">
              <a:rPr lang="en-US" altLang="ja-JP" smtClean="0"/>
              <a:pPr/>
              <a:t>20</a:t>
            </a:fld>
            <a:endParaRPr lang="ja-JP" altLang="en-US" dirty="0"/>
          </a:p>
        </p:txBody>
      </p:sp>
    </p:spTree>
    <p:extLst>
      <p:ext uri="{BB962C8B-B14F-4D97-AF65-F5344CB8AC3E}">
        <p14:creationId xmlns:p14="http://schemas.microsoft.com/office/powerpoint/2010/main" val="264706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サークル・団体と社会教育関係団体という言葉についてですが、サークル・団体は一般的に公民館やコミュニティ施設等で活動している市民の集まりを指します。</a:t>
            </a:r>
            <a:endParaRPr kumimoji="1" lang="en-US" altLang="ja-JP" dirty="0"/>
          </a:p>
          <a:p>
            <a:r>
              <a:rPr kumimoji="1" lang="ja-JP" altLang="en-US" dirty="0"/>
              <a:t>例えば合唱や手芸、料理などの共通の趣味を共有して活動しているサークルや、環境保全や読み聞かせなどの市民活動を行っている団体などです。</a:t>
            </a:r>
            <a:endParaRPr kumimoji="1" lang="en-US" altLang="ja-JP" dirty="0"/>
          </a:p>
          <a:p>
            <a:r>
              <a:rPr kumimoji="1" lang="ja-JP" altLang="en-US" dirty="0"/>
              <a:t>社会教育関係団体は、社会教育法第１０条でも定められており、サークル・団体の内、社会教育に関する事業、よりかみ砕いた表現をすると、自身の団体が持っている知識やスキルを地域へ還元する活動を行うことを主たる目的とし、市教育委員会より認定を受けたサークル・団体のことを指します。</a:t>
            </a:r>
            <a:endParaRPr kumimoji="1" lang="en-US" altLang="ja-JP" dirty="0"/>
          </a:p>
          <a:p>
            <a:r>
              <a:rPr kumimoji="1" lang="ja-JP" altLang="en-US" dirty="0"/>
              <a:t>社会教育関係団体については、生涯学習推進委員の皆さんの意見もいただきながら認定を行っていますので、次回の会議でより詳細な認定要件等の説明を行いたいと思います。</a:t>
            </a:r>
            <a:endParaRPr kumimoji="1" lang="en-US" altLang="ja-JP" dirty="0"/>
          </a:p>
          <a:p>
            <a:r>
              <a:rPr kumimoji="1" lang="ja-JP" altLang="en-US" dirty="0"/>
              <a:t>今会議では、社会教育関係団体を、市民の、地域における学習活動を支える団体とお考えいただければと思います。</a:t>
            </a:r>
            <a:endParaRPr kumimoji="1" lang="en-US" altLang="ja-JP" dirty="0"/>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21</a:t>
            </a:fld>
            <a:endParaRPr lang="ja-JP" altLang="en-US" dirty="0"/>
          </a:p>
        </p:txBody>
      </p:sp>
    </p:spTree>
    <p:extLst>
      <p:ext uri="{BB962C8B-B14F-4D97-AF65-F5344CB8AC3E}">
        <p14:creationId xmlns:p14="http://schemas.microsoft.com/office/powerpoint/2010/main" val="3202909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以上を踏まえたうえで、</a:t>
            </a:r>
            <a:r>
              <a:rPr kumimoji="1" lang="en-US" altLang="ja-JP" dirty="0"/>
              <a:t>P22</a:t>
            </a:r>
            <a:r>
              <a:rPr kumimoji="1" lang="ja-JP" altLang="en-US" dirty="0"/>
              <a:t>を見ていただくと、前任期で検討を行い、作成した社会教育関係団体の育成・支援のあり方において、課題とその課題に対する支援策を抜き出し、まとめたものになります。</a:t>
            </a:r>
            <a:endParaRPr kumimoji="1" lang="en-US" altLang="ja-JP" dirty="0"/>
          </a:p>
          <a:p>
            <a:r>
              <a:rPr kumimoji="1" lang="ja-JP" altLang="en-US" dirty="0"/>
              <a:t>ここから、生涯学習課として具体的にどのような支援策を行っていくかを考えるに当たり、新型コロナウイルス流行禍の各センターの対応を簡単に説明させていただきます。</a:t>
            </a:r>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22</a:t>
            </a:fld>
            <a:endParaRPr kumimoji="1" lang="ja-JP" altLang="en-US"/>
          </a:p>
        </p:txBody>
      </p:sp>
    </p:spTree>
    <p:extLst>
      <p:ext uri="{BB962C8B-B14F-4D97-AF65-F5344CB8AC3E}">
        <p14:creationId xmlns:p14="http://schemas.microsoft.com/office/powerpoint/2010/main" val="246711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さて、前任期の途中からは社会的にも大きな変化をもたらした新型コロナウイルスの感染拡大により、社会教育事業についても変化を余儀なくされました。</a:t>
            </a:r>
            <a:endParaRPr kumimoji="1" lang="en-US" altLang="ja-JP" dirty="0"/>
          </a:p>
          <a:p>
            <a:r>
              <a:rPr kumimoji="1" lang="ja-JP" altLang="en-US" dirty="0"/>
              <a:t>コロナ禍で対面やグループワークの講座が難しくなりましたが、学びの場の提供を継続するために、市や各センターで新しい生活様式に則した通信環境や、備品の準備が進みました。</a:t>
            </a:r>
            <a:endParaRPr kumimoji="1" lang="en-US" altLang="ja-JP" dirty="0"/>
          </a:p>
          <a:p>
            <a:r>
              <a:rPr kumimoji="1" lang="ja-JP" altLang="en-US" dirty="0"/>
              <a:t>その結果、</a:t>
            </a:r>
            <a:r>
              <a:rPr kumimoji="1" lang="en-US" altLang="ja-JP" dirty="0"/>
              <a:t>Zoom</a:t>
            </a:r>
            <a:r>
              <a:rPr kumimoji="1" lang="ja-JP" altLang="en-US" dirty="0"/>
              <a:t>や</a:t>
            </a:r>
            <a:r>
              <a:rPr kumimoji="1" lang="en-US" altLang="ja-JP" dirty="0"/>
              <a:t>YouTube</a:t>
            </a:r>
            <a:r>
              <a:rPr kumimoji="1" lang="ja-JP" altLang="en-US" dirty="0"/>
              <a:t>などのオンラインを利用した講座が開催されております。</a:t>
            </a:r>
            <a:endParaRPr kumimoji="1" lang="en-US" altLang="ja-JP" dirty="0"/>
          </a:p>
          <a:p>
            <a:endParaRPr kumimoji="1" lang="en-US" altLang="ja-JP" dirty="0"/>
          </a:p>
          <a:p>
            <a:r>
              <a:rPr kumimoji="1" lang="ja-JP" altLang="en-US" dirty="0"/>
              <a:t>次に活動団体の周知の場となっていたセンター祭などの不特定多数の方が集まるイベントができなくなりました。</a:t>
            </a:r>
            <a:endParaRPr kumimoji="1" lang="en-US" altLang="ja-JP" dirty="0"/>
          </a:p>
          <a:p>
            <a:r>
              <a:rPr kumimoji="1" lang="ja-JP" altLang="en-US" dirty="0"/>
              <a:t>このことに対し、団体の紹介動画を作成し、作成した動画をロビーで上映した事例や、</a:t>
            </a:r>
            <a:r>
              <a:rPr kumimoji="1" lang="en-US" altLang="ja-JP" dirty="0"/>
              <a:t>YouTube</a:t>
            </a:r>
            <a:r>
              <a:rPr kumimoji="1" lang="ja-JP" altLang="en-US" dirty="0"/>
              <a:t>チャンネルを開設し、音楽イベントをオンライン開催に変更したり、講座を配信したり新たな講座や団体の周知方法としての活用が実施されることとなりました。</a:t>
            </a:r>
            <a:endParaRPr kumimoji="1" lang="en-US" altLang="ja-JP" dirty="0"/>
          </a:p>
          <a:p>
            <a:endParaRPr kumimoji="1" lang="en-US" altLang="ja-JP" dirty="0"/>
          </a:p>
          <a:p>
            <a:r>
              <a:rPr kumimoji="1" lang="ja-JP" altLang="en-US" dirty="0"/>
              <a:t>また、</a:t>
            </a:r>
            <a:r>
              <a:rPr kumimoji="1" lang="en-US" altLang="ja-JP" dirty="0"/>
              <a:t>Zoom</a:t>
            </a:r>
            <a:r>
              <a:rPr kumimoji="1" lang="ja-JP" altLang="en-US" dirty="0"/>
              <a:t>や</a:t>
            </a:r>
            <a:r>
              <a:rPr kumimoji="1" lang="en-US" altLang="ja-JP" dirty="0"/>
              <a:t>YouTube</a:t>
            </a:r>
            <a:r>
              <a:rPr kumimoji="1" lang="ja-JP" altLang="en-US" dirty="0"/>
              <a:t>を利用した講座が増えた一方、デバイス等の使い方が分からず講座に参加したくてもできない人が増えました。</a:t>
            </a:r>
            <a:endParaRPr kumimoji="1" lang="en-US" altLang="ja-JP" dirty="0"/>
          </a:p>
          <a:p>
            <a:r>
              <a:rPr kumimoji="1" lang="ja-JP" altLang="en-US" dirty="0"/>
              <a:t>そこで各センターでは新様式における講座が今までの対面での講座に比べデバイスの利用ができる・できないによって対象を狭めることが無いように、スマホの使い方講座を開催しています。</a:t>
            </a:r>
            <a:endParaRPr kumimoji="1" lang="en-US" altLang="ja-JP" dirty="0"/>
          </a:p>
          <a:p>
            <a:r>
              <a:rPr kumimoji="1" lang="ja-JP" altLang="en-US" dirty="0"/>
              <a:t>参加者も真剣に取り組んでおられ非常に盛況な講座の一つになっております。</a:t>
            </a:r>
            <a:endParaRPr kumimoji="1" lang="en-US" altLang="ja-JP" dirty="0"/>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23</a:t>
            </a:fld>
            <a:endParaRPr kumimoji="1" lang="ja-JP" altLang="en-US"/>
          </a:p>
        </p:txBody>
      </p:sp>
    </p:spTree>
    <p:extLst>
      <p:ext uri="{BB962C8B-B14F-4D97-AF65-F5344CB8AC3E}">
        <p14:creationId xmlns:p14="http://schemas.microsoft.com/office/powerpoint/2010/main" val="2835446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これらの変化は、課題①・・・、②・・・、④・・・の支援策に少なからず寄与できていると考えており、特に色付けした部分の支援策の一端を担えているのではないかと認識しております。</a:t>
            </a:r>
            <a:endParaRPr kumimoji="1" lang="en-US" altLang="ja-JP" dirty="0"/>
          </a:p>
          <a:p>
            <a:r>
              <a:rPr kumimoji="1" lang="ja-JP" altLang="en-US" dirty="0"/>
              <a:t>新型コロナウイルス流行禍において見られたポジティブな要素として、新型コロナウイルスが収束した後でも、そこから得られたこれらの良い変化は、改善しながら継続していきたいと考えております。</a:t>
            </a:r>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24</a:t>
            </a:fld>
            <a:endParaRPr kumimoji="1" lang="ja-JP" altLang="en-US"/>
          </a:p>
        </p:txBody>
      </p:sp>
    </p:spTree>
    <p:extLst>
      <p:ext uri="{BB962C8B-B14F-4D97-AF65-F5344CB8AC3E}">
        <p14:creationId xmlns:p14="http://schemas.microsoft.com/office/powerpoint/2010/main" val="72160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ポジティブな変化があった一方、課題③社会教育関係団体の増加を含む新団体の立ち上げは、コロナ禍で活動の制限等もあり、さらに難しい課題となり、支援策についても、現状では行えていないものもあります。</a:t>
            </a:r>
            <a:endParaRPr kumimoji="1" lang="en-US" altLang="ja-JP" dirty="0"/>
          </a:p>
          <a:p>
            <a:r>
              <a:rPr kumimoji="1" lang="ja-JP" altLang="en-US" dirty="0"/>
              <a:t>そこで、今回から始まる生涯学習推進委員会についてはこの課題③に対する支援策を皆さんのご意見を頂戴しながら行っていきたいと考えております。</a:t>
            </a:r>
            <a:endParaRPr kumimoji="1" lang="en-US" altLang="ja-JP" dirty="0"/>
          </a:p>
          <a:p>
            <a:r>
              <a:rPr kumimoji="1" lang="ja-JP" altLang="en-US" dirty="0"/>
              <a:t>それでは課題③に対する現状についてまとめてみましたので次のページをご覧ください。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25</a:t>
            </a:fld>
            <a:endParaRPr kumimoji="1" lang="ja-JP" altLang="en-US"/>
          </a:p>
        </p:txBody>
      </p:sp>
    </p:spTree>
    <p:extLst>
      <p:ext uri="{BB962C8B-B14F-4D97-AF65-F5344CB8AC3E}">
        <p14:creationId xmlns:p14="http://schemas.microsoft.com/office/powerpoint/2010/main" val="9078067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生涯学習課として新団体の立ち上げのために行っているものは少ないのが現状となっておりますが、社会教育関係団体の増加に向けて行っていることをご説明します。</a:t>
            </a:r>
            <a:endParaRPr kumimoji="1" lang="en-US" altLang="ja-JP" dirty="0"/>
          </a:p>
          <a:p>
            <a:r>
              <a:rPr kumimoji="1" lang="ja-JP" altLang="en-US" dirty="0"/>
              <a:t>平成３０年度に社会教育関係団体の認定要件が現行のものに変更されたことを受け、その年の社会教育関係団体、及び、新規に社会教育関係団体を希望する市民へ向けて、説明会を開催しました。平成３１年度からは新型コロナウイルス感染拡大により、説明会の場を設けることができず、希望する方へ窓口で認定要件の説明や認定のための相談を受けております。</a:t>
            </a:r>
            <a:endParaRPr kumimoji="1" lang="en-US" altLang="ja-JP" dirty="0"/>
          </a:p>
          <a:p>
            <a:r>
              <a:rPr kumimoji="1" lang="ja-JP" altLang="en-US" dirty="0"/>
              <a:t>また、現在、公民館利用システムに登録のある団体が約８００団体に対し社会教育関係団体数が令和３年度時点で３９団体となっており、約７５０団体の乖離があります。</a:t>
            </a:r>
            <a:endParaRPr kumimoji="1" lang="en-US" altLang="ja-JP" dirty="0"/>
          </a:p>
          <a:p>
            <a:r>
              <a:rPr kumimoji="1" lang="ja-JP" altLang="en-US" dirty="0"/>
              <a:t>これらの状況を踏まえ、具体的にどのような策を講じていけばいいかを考えてみました。</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26</a:t>
            </a:fld>
            <a:endParaRPr lang="ja-JP" altLang="en-US" dirty="0"/>
          </a:p>
        </p:txBody>
      </p:sp>
    </p:spTree>
    <p:extLst>
      <p:ext uri="{BB962C8B-B14F-4D97-AF65-F5344CB8AC3E}">
        <p14:creationId xmlns:p14="http://schemas.microsoft.com/office/powerpoint/2010/main" val="1081724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t>社会教育関係団体数の増加のために、サークル・団体へ、社会教育に対する意識の醸成・向上を図る必要があると考えるとともに、システムに登録されている団体数と実際に活動している団体数は同じではないため、活動する団体の増加・立ち上げのための支援が必要となると考えております。</a:t>
            </a:r>
            <a:endParaRPr kumimoji="1" lang="en-US" altLang="ja-JP" sz="1200" dirty="0"/>
          </a:p>
        </p:txBody>
      </p:sp>
      <p:sp>
        <p:nvSpPr>
          <p:cNvPr id="4" name="スライド番号プレースホルダー 3"/>
          <p:cNvSpPr>
            <a:spLocks noGrp="1"/>
          </p:cNvSpPr>
          <p:nvPr>
            <p:ph type="sldNum" sz="quarter" idx="5"/>
          </p:nvPr>
        </p:nvSpPr>
        <p:spPr/>
        <p:txBody>
          <a:bodyPr/>
          <a:lstStyle/>
          <a:p>
            <a:fld id="{893B0CF2-7F87-4E02-A248-870047730F99}" type="slidenum">
              <a:rPr lang="en-US" altLang="ja-JP" smtClean="0"/>
              <a:pPr/>
              <a:t>27</a:t>
            </a:fld>
            <a:endParaRPr lang="ja-JP" altLang="en-US" dirty="0"/>
          </a:p>
        </p:txBody>
      </p:sp>
    </p:spTree>
    <p:extLst>
      <p:ext uri="{BB962C8B-B14F-4D97-AF65-F5344CB8AC3E}">
        <p14:creationId xmlns:p14="http://schemas.microsoft.com/office/powerpoint/2010/main" val="1968167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以上のふたつを達成するために、生涯学習課では団体の立ち上げ・運営のための定期的な相談会の開設をしていきたいと考えております。</a:t>
            </a:r>
            <a:endParaRPr kumimoji="1" lang="en-US" altLang="ja-JP" dirty="0"/>
          </a:p>
          <a:p>
            <a:r>
              <a:rPr kumimoji="1" lang="ja-JP" altLang="en-US" dirty="0"/>
              <a:t>もちろん、最終的な目標は社会教育関係団体の増加も含まれているため、相談会の中で社会教育の意識づけや社会教育関係団体を選択肢の一つとして示していきたいと考えています。</a:t>
            </a:r>
            <a:endParaRPr kumimoji="1" lang="en-US" altLang="ja-JP" dirty="0"/>
          </a:p>
          <a:p>
            <a:r>
              <a:rPr kumimoji="1" lang="ja-JP" altLang="en-US" dirty="0"/>
              <a:t>また、平成</a:t>
            </a:r>
            <a:r>
              <a:rPr kumimoji="1" lang="en-US" altLang="ja-JP" dirty="0"/>
              <a:t>30</a:t>
            </a:r>
            <a:r>
              <a:rPr kumimoji="1" lang="ja-JP" altLang="en-US" dirty="0"/>
              <a:t>年度に実施していた社会教育関係団体についての説明会も相談会と併せて行っていきたいと考えています。</a:t>
            </a:r>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28</a:t>
            </a:fld>
            <a:endParaRPr kumimoji="1" lang="ja-JP" altLang="en-US"/>
          </a:p>
        </p:txBody>
      </p:sp>
    </p:spTree>
    <p:extLst>
      <p:ext uri="{BB962C8B-B14F-4D97-AF65-F5344CB8AC3E}">
        <p14:creationId xmlns:p14="http://schemas.microsoft.com/office/powerpoint/2010/main" val="5565628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相談会の開催により期待する効果としては、・・・</a:t>
            </a:r>
          </a:p>
        </p:txBody>
      </p:sp>
      <p:sp>
        <p:nvSpPr>
          <p:cNvPr id="4" name="スライド番号プレースホルダー 3"/>
          <p:cNvSpPr>
            <a:spLocks noGrp="1"/>
          </p:cNvSpPr>
          <p:nvPr>
            <p:ph type="sldNum" sz="quarter" idx="5"/>
          </p:nvPr>
        </p:nvSpPr>
        <p:spPr/>
        <p:txBody>
          <a:bodyPr/>
          <a:lstStyle/>
          <a:p>
            <a:fld id="{893B0CF2-7F87-4E02-A248-870047730F99}" type="slidenum">
              <a:rPr lang="en-US" altLang="ja-JP" smtClean="0"/>
              <a:pPr/>
              <a:t>29</a:t>
            </a:fld>
            <a:endParaRPr lang="ja-JP" altLang="en-US" dirty="0"/>
          </a:p>
        </p:txBody>
      </p:sp>
    </p:spTree>
    <p:extLst>
      <p:ext uri="{BB962C8B-B14F-4D97-AF65-F5344CB8AC3E}">
        <p14:creationId xmlns:p14="http://schemas.microsoft.com/office/powerpoint/2010/main" val="2567293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まず初めに生涯学習のイメージを持っていただくために簡単な図を利用して説明したいと思います。</a:t>
            </a:r>
            <a:endParaRPr kumimoji="1" lang="en-US" altLang="ja-JP" dirty="0"/>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3</a:t>
            </a:fld>
            <a:endParaRPr lang="ja-JP" altLang="en-US" dirty="0"/>
          </a:p>
        </p:txBody>
      </p:sp>
    </p:spTree>
    <p:extLst>
      <p:ext uri="{BB962C8B-B14F-4D97-AF65-F5344CB8AC3E}">
        <p14:creationId xmlns:p14="http://schemas.microsoft.com/office/powerpoint/2010/main" val="2689272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次に相談会の実施に当たり、開催数、参加者数、社会教育関係団体数の３つの目標を立てさせていただきました。</a:t>
            </a:r>
            <a:endParaRPr kumimoji="1" lang="en-US" altLang="ja-JP" dirty="0"/>
          </a:p>
          <a:p>
            <a:r>
              <a:rPr kumimoji="1" lang="ja-JP" altLang="en-US" dirty="0"/>
              <a:t>各指標と目標値を設定した理由については次にお話しますが、この相談会を開催する大きなゴールとしては、③の社会教育関係団体の増加になります。</a:t>
            </a:r>
            <a:endParaRPr kumimoji="1" lang="en-US" altLang="ja-JP" dirty="0"/>
          </a:p>
          <a:p>
            <a:r>
              <a:rPr kumimoji="1" lang="ja-JP" altLang="en-US" dirty="0"/>
              <a:t>しかし、社会教育関係団体の増加は、相談会や説明会の開催が定期的に行われ、参加してくれる市民や団体が、相談会に来たことで、社会教育に対する意識が芽生えて達成される目標だと考えているので、その過程もしっかりと皆さんに見ていただきたいと思い、①の相談会開催数と②の相談会参加者数も指標とさせていただきました。</a:t>
            </a:r>
            <a:endParaRPr kumimoji="1" lang="en-US" altLang="ja-JP" dirty="0"/>
          </a:p>
          <a:p>
            <a:r>
              <a:rPr kumimoji="1" lang="ja-JP" altLang="en-US" dirty="0"/>
              <a:t>それぞれの指標の目標値の設定理由について次のページで説明します。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30</a:t>
            </a:fld>
            <a:endParaRPr lang="ja-JP" altLang="en-US" dirty="0"/>
          </a:p>
        </p:txBody>
      </p:sp>
    </p:spTree>
    <p:extLst>
      <p:ext uri="{BB962C8B-B14F-4D97-AF65-F5344CB8AC3E}">
        <p14:creationId xmlns:p14="http://schemas.microsoft.com/office/powerpoint/2010/main" val="12437150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それでは目標値の設定理由についてそれぞれ説明いたします。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ひとつめの相談会開催数の目標値である６回については、社会教育関係団体の申請前（３，４月）と申請後（６月）に、社会教育関係団体に関する説明会を行うことと、生涯学習課で所管する類似施設を含む公民館等４施設で１年に１回ずつ相談会の場を設けることができた場合に達成できる目標として設定させていただきました。</a:t>
            </a:r>
            <a:endParaRPr kumimoji="1" lang="en-US" altLang="ja-JP" dirty="0"/>
          </a:p>
          <a:p>
            <a:r>
              <a:rPr kumimoji="1" lang="ja-JP" altLang="en-US" dirty="0"/>
              <a:t>次に相談会参加者数です。</a:t>
            </a:r>
            <a:endParaRPr kumimoji="1" lang="en-US" altLang="ja-JP" dirty="0"/>
          </a:p>
          <a:p>
            <a:r>
              <a:rPr kumimoji="1" lang="ja-JP" altLang="en-US" dirty="0"/>
              <a:t>１回あたりの参加者数を１０名以上集め、１年の合計で６０名以上参加していただくことを目指しています。</a:t>
            </a:r>
            <a:endParaRPr kumimoji="1" lang="en-US" altLang="ja-JP" dirty="0"/>
          </a:p>
          <a:p>
            <a:r>
              <a:rPr kumimoji="1" lang="ja-JP" altLang="en-US" dirty="0"/>
              <a:t>最後に社会教育関係団体の増加です。</a:t>
            </a:r>
            <a:endParaRPr kumimoji="1" lang="en-US" altLang="ja-JP" dirty="0"/>
          </a:p>
          <a:p>
            <a:r>
              <a:rPr kumimoji="1" lang="ja-JP" altLang="en-US" dirty="0"/>
              <a:t>こちらは今回の事業の最終目標として掲げたいと考えており、３年をかけてこの相談会を通じて現システム登録団体の１０％である、８０団体が社会教育関係団体として市で活躍していただくことを目標としております。</a:t>
            </a:r>
            <a:endParaRPr kumimoji="1" lang="en-US" altLang="ja-JP" dirty="0"/>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31</a:t>
            </a:fld>
            <a:endParaRPr kumimoji="1" lang="ja-JP" altLang="en-US"/>
          </a:p>
        </p:txBody>
      </p:sp>
    </p:spTree>
    <p:extLst>
      <p:ext uri="{BB962C8B-B14F-4D97-AF65-F5344CB8AC3E}">
        <p14:creationId xmlns:p14="http://schemas.microsoft.com/office/powerpoint/2010/main" val="27321578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談会の開催によって、地域で活躍する社会教育関係団体の増加の一助となり、社会教育関係団体の増加により、個人、また、社会に多様な学習機会が作られ、育まれた知識や知恵が組み合わさることで地域力向上、まちの活性化につながっていけばと考えております。</a:t>
            </a:r>
            <a:endParaRPr kumimoji="1" lang="en-US" altLang="ja-JP" dirty="0"/>
          </a:p>
          <a:p>
            <a:r>
              <a:rPr kumimoji="1" lang="ja-JP" altLang="en-US" dirty="0"/>
              <a:t>委員の皆さんには相談会の過程や結果に対し、評価やご意見をいただくことで、協力していただきたいと存じます。</a:t>
            </a:r>
            <a:endParaRPr kumimoji="1" lang="en-US" altLang="ja-JP" dirty="0"/>
          </a:p>
          <a:p>
            <a:r>
              <a:rPr kumimoji="1" lang="ja-JP" altLang="en-US" dirty="0"/>
              <a:t>長くなりましたが、以上で生涯学習推進委員会についての説明を終わります。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32</a:t>
            </a:fld>
            <a:endParaRPr lang="ja-JP" altLang="en-US" dirty="0"/>
          </a:p>
        </p:txBody>
      </p:sp>
    </p:spTree>
    <p:extLst>
      <p:ext uri="{BB962C8B-B14F-4D97-AF65-F5344CB8AC3E}">
        <p14:creationId xmlns:p14="http://schemas.microsoft.com/office/powerpoint/2010/main" val="22231136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33</a:t>
            </a:fld>
            <a:endParaRPr lang="ja-JP" altLang="en-US" dirty="0"/>
          </a:p>
        </p:txBody>
      </p:sp>
    </p:spTree>
    <p:extLst>
      <p:ext uri="{BB962C8B-B14F-4D97-AF65-F5344CB8AC3E}">
        <p14:creationId xmlns:p14="http://schemas.microsoft.com/office/powerpoint/2010/main" val="27809658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今年度は生涯学習推進委員についての説明と、委嘱状交付があるため、この時期に会議を開催しておりますが、例年は３月と５月に行う予定でおります。</a:t>
            </a:r>
            <a:endParaRPr kumimoji="1" lang="en-US" altLang="ja-JP" dirty="0"/>
          </a:p>
          <a:p>
            <a:r>
              <a:rPr kumimoji="1" lang="ja-JP" altLang="en-US" dirty="0"/>
              <a:t>計画策定の際や緊急で集まる必要がある場合は臨時会という形でお集まりいただく可能性がございます。</a:t>
            </a:r>
            <a:endParaRPr kumimoji="1" lang="en-US" altLang="ja-JP" dirty="0"/>
          </a:p>
          <a:p>
            <a:r>
              <a:rPr kumimoji="1" lang="ja-JP" altLang="en-US" dirty="0"/>
              <a:t>年２回の会議では主に３月には公民館等社会教育施設の事業報告を行い、５月には社会教育関係団体の認定についてご意見をいただきます。</a:t>
            </a:r>
            <a:endParaRPr kumimoji="1" lang="en-US" altLang="ja-JP" dirty="0"/>
          </a:p>
          <a:p>
            <a:r>
              <a:rPr kumimoji="1" lang="ja-JP" altLang="en-US" dirty="0"/>
              <a:t>併せて本日説明させていただいた「定期的な相談会の実施」についての進捗状況や課題を共有させていただき、アドバイスやご提案をいただきたいと思いますのでよろしくお願いいたします。</a:t>
            </a:r>
          </a:p>
        </p:txBody>
      </p:sp>
      <p:sp>
        <p:nvSpPr>
          <p:cNvPr id="4" name="スライド番号プレースホルダー 3"/>
          <p:cNvSpPr>
            <a:spLocks noGrp="1"/>
          </p:cNvSpPr>
          <p:nvPr>
            <p:ph type="sldNum" sz="quarter" idx="10"/>
          </p:nvPr>
        </p:nvSpPr>
        <p:spPr/>
        <p:txBody>
          <a:bodyPr/>
          <a:lstStyle/>
          <a:p>
            <a:fld id="{1C91A806-2BF0-440B-B994-C4F05949E32B}" type="slidenum">
              <a:rPr kumimoji="1" lang="ja-JP" altLang="en-US" smtClean="0"/>
              <a:t>34</a:t>
            </a:fld>
            <a:endParaRPr kumimoji="1" lang="ja-JP" altLang="en-US"/>
          </a:p>
        </p:txBody>
      </p:sp>
    </p:spTree>
    <p:extLst>
      <p:ext uri="{BB962C8B-B14F-4D97-AF65-F5344CB8AC3E}">
        <p14:creationId xmlns:p14="http://schemas.microsoft.com/office/powerpoint/2010/main" val="2103912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35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1059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生涯学習というのは、「ゆりかごから墓場まで」という言葉が使われるように、人々が生涯に行うあらゆる学習活動を指し、興味関心のあることに対しての自発的な学習に加え、家庭教育や学校教育、また社会教育等によって得られる学習を指します。</a:t>
            </a:r>
            <a:endParaRPr kumimoji="1" lang="en-US" altLang="ja-JP" dirty="0"/>
          </a:p>
          <a:p>
            <a:r>
              <a:rPr kumimoji="1" lang="ja-JP" altLang="en-US" dirty="0"/>
              <a:t>それぞれが重要な役割を果たしているのはご存じのとおりだと思いますが、改めて図にしてみると、一生の中で、そのときのステージに応じて多様な学習機会の提供が重要だということが、分かると思います。</a:t>
            </a:r>
            <a:endParaRPr kumimoji="1" lang="en-US" altLang="ja-JP" dirty="0"/>
          </a:p>
          <a:p>
            <a:r>
              <a:rPr kumimoji="1" lang="ja-JP" altLang="en-US" dirty="0"/>
              <a:t>幅広い視点を持ちながら皆さんにご意見等をいただき、白井市においてよりよい生涯学習事業を進めて行けたらと考えておりますのでご協力よろしくお願いいたします。</a:t>
            </a:r>
            <a:endParaRPr kumimoji="1" lang="en-US" altLang="ja-JP" dirty="0"/>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4</a:t>
            </a:fld>
            <a:endParaRPr lang="ja-JP" altLang="en-US" dirty="0"/>
          </a:p>
        </p:txBody>
      </p:sp>
    </p:spTree>
    <p:extLst>
      <p:ext uri="{BB962C8B-B14F-4D97-AF65-F5344CB8AC3E}">
        <p14:creationId xmlns:p14="http://schemas.microsoft.com/office/powerpoint/2010/main" val="4149974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生涯学習についてのイメージを駆け足ではありましたが共有させていただいたところで、白井市の生涯学習を説明するに当たり、まず初めに白井市の目指す姿を説明させていただき、その実現のために行われている、生涯学習事業を紹介させていただきたいと思います。</a:t>
            </a:r>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5</a:t>
            </a:fld>
            <a:endParaRPr lang="ja-JP" altLang="en-US" dirty="0"/>
          </a:p>
        </p:txBody>
      </p:sp>
    </p:spTree>
    <p:extLst>
      <p:ext uri="{BB962C8B-B14F-4D97-AF65-F5344CB8AC3E}">
        <p14:creationId xmlns:p14="http://schemas.microsoft.com/office/powerpoint/2010/main" val="2821665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６ページにありますのが白井市第５次総合計画で定められている白井市の目指す姿となっております。</a:t>
            </a:r>
            <a:endParaRPr kumimoji="1" lang="en-US" altLang="ja-JP"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rgbClr val="FF0066"/>
                </a:solidFill>
              </a:rPr>
              <a:t>ときめき</a:t>
            </a:r>
            <a:r>
              <a:rPr lang="ja-JP" altLang="en-US" sz="1200" b="1" dirty="0"/>
              <a:t>と</a:t>
            </a:r>
            <a:r>
              <a:rPr lang="ja-JP" altLang="en-US" sz="1200" b="1" dirty="0">
                <a:solidFill>
                  <a:srgbClr val="33CC33"/>
                </a:solidFill>
              </a:rPr>
              <a:t>　みどり</a:t>
            </a:r>
            <a:r>
              <a:rPr lang="ja-JP" altLang="en-US" sz="1200" b="1" dirty="0"/>
              <a:t>あふれる</a:t>
            </a:r>
            <a:r>
              <a:rPr lang="ja-JP" altLang="en-US" sz="1200" b="1" dirty="0">
                <a:solidFill>
                  <a:srgbClr val="33CC33"/>
                </a:solidFill>
              </a:rPr>
              <a:t>　</a:t>
            </a:r>
            <a:r>
              <a:rPr lang="ja-JP" altLang="en-US" sz="1200" b="1" dirty="0"/>
              <a:t>快活都市</a:t>
            </a:r>
            <a:endParaRPr lang="en-US" altLang="ja-JP"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t>白井市の財産であるみどりを大切にすることで市民の生活の快適さを高め、まちを愛し、新しいことにチャレンジするときめきあふれるまちづくりを進めています。</a:t>
            </a: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3582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さな緑のつながりはまちの心地よさや活力を高め、地域の人のつながりはさらにまちをよくする活動につながる。こうした相乗効果が期待できるまちづくりを進め、ときめきとみどりあふれる快活都市の実現を目指しています。</a:t>
            </a:r>
          </a:p>
        </p:txBody>
      </p:sp>
      <p:sp>
        <p:nvSpPr>
          <p:cNvPr id="4" name="スライド番号プレースホルダー 3"/>
          <p:cNvSpPr>
            <a:spLocks noGrp="1"/>
          </p:cNvSpPr>
          <p:nvPr>
            <p:ph type="sldNum" sz="quarter" idx="5"/>
          </p:nvPr>
        </p:nvSpPr>
        <p:spPr/>
        <p:txBody>
          <a:bodyPr/>
          <a:lstStyle/>
          <a:p>
            <a:fld id="{893B0CF2-7F87-4E02-A248-870047730F99}" type="slidenum">
              <a:rPr lang="en-US" altLang="ja-JP" smtClean="0"/>
              <a:pPr/>
              <a:t>7</a:t>
            </a:fld>
            <a:endParaRPr lang="ja-JP" altLang="en-US" dirty="0"/>
          </a:p>
        </p:txBody>
      </p:sp>
    </p:spTree>
    <p:extLst>
      <p:ext uri="{BB962C8B-B14F-4D97-AF65-F5344CB8AC3E}">
        <p14:creationId xmlns:p14="http://schemas.microsoft.com/office/powerpoint/2010/main" val="264495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ただいまご紹介した理想のまちづくりのために必要な戦略を３つ建て、その戦略のもとに重点事業を行っております。</a:t>
            </a:r>
            <a:endParaRPr kumimoji="1" lang="en-US" altLang="ja-JP" dirty="0"/>
          </a:p>
          <a:p>
            <a:r>
              <a:rPr kumimoji="1" lang="ja-JP" altLang="en-US" dirty="0"/>
              <a:t>一つ目は若い世代定住プロジェクト、二つ目はみどり活用プロジェクト、三つめは拠点創造プロジェクトです。</a:t>
            </a:r>
            <a:endParaRPr kumimoji="1" lang="en-US" altLang="ja-JP" dirty="0"/>
          </a:p>
          <a:p>
            <a:r>
              <a:rPr kumimoji="1" lang="ja-JP" altLang="en-US" dirty="0"/>
              <a:t>今回はその中から生涯学習に関連する事業をいくつか紹介します。</a:t>
            </a:r>
            <a:endParaRPr kumimoji="1" lang="en-US" altLang="ja-JP" dirty="0"/>
          </a:p>
          <a:p>
            <a:r>
              <a:rPr kumimoji="1" lang="ja-JP" altLang="en-US" dirty="0"/>
              <a:t>なお、時間の都合上、資料にあるすべての事業は説明できませんのでご了承ください。</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8</a:t>
            </a:fld>
            <a:endParaRPr lang="ja-JP" altLang="en-US" dirty="0"/>
          </a:p>
        </p:txBody>
      </p:sp>
    </p:spTree>
    <p:extLst>
      <p:ext uri="{BB962C8B-B14F-4D97-AF65-F5344CB8AC3E}">
        <p14:creationId xmlns:p14="http://schemas.microsoft.com/office/powerpoint/2010/main" val="2393394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若い世代定住プロジェクトからみた生涯学習事業をいくつか紹介します。</a:t>
            </a:r>
            <a:endParaRPr kumimoji="1" lang="en-US" altLang="ja-JP" dirty="0"/>
          </a:p>
          <a:p>
            <a:r>
              <a:rPr kumimoji="1" lang="ja-JP" altLang="en-US" dirty="0"/>
              <a:t>・・・</a:t>
            </a:r>
            <a:endParaRPr kumimoji="1" lang="en-US" altLang="ja-JP" dirty="0"/>
          </a:p>
          <a:p>
            <a:r>
              <a:rPr kumimoji="1" lang="ja-JP" altLang="en-US" dirty="0"/>
              <a:t>放課後子ども教室事業では、放課後の学校の空いている教室や体育館などをお借りして、児童が地域の人たちと関わりながら、学校教育だけでは得られない体験や活動をする場を提供しています。</a:t>
            </a:r>
            <a:endParaRPr kumimoji="1" lang="en-US" altLang="ja-JP" dirty="0"/>
          </a:p>
          <a:p>
            <a:r>
              <a:rPr kumimoji="1" lang="ja-JP" altLang="en-US" dirty="0"/>
              <a:t>また、保護者にとっては、安心して子どもを預けられる場となることで、若い世代が住みやすいまちづくりの一環を担っております。</a:t>
            </a:r>
          </a:p>
        </p:txBody>
      </p:sp>
      <p:sp>
        <p:nvSpPr>
          <p:cNvPr id="4" name="スライド番号プレースホルダー 3"/>
          <p:cNvSpPr>
            <a:spLocks noGrp="1"/>
          </p:cNvSpPr>
          <p:nvPr>
            <p:ph type="sldNum" sz="quarter" idx="10"/>
          </p:nvPr>
        </p:nvSpPr>
        <p:spPr/>
        <p:txBody>
          <a:bodyPr/>
          <a:lstStyle/>
          <a:p>
            <a:fld id="{893B0CF2-7F87-4E02-A248-870047730F99}" type="slidenum">
              <a:rPr lang="en-US" altLang="ja-JP" smtClean="0"/>
              <a:pPr/>
              <a:t>9</a:t>
            </a:fld>
            <a:endParaRPr lang="ja-JP" altLang="en-US" dirty="0"/>
          </a:p>
        </p:txBody>
      </p:sp>
    </p:spTree>
    <p:extLst>
      <p:ext uri="{BB962C8B-B14F-4D97-AF65-F5344CB8AC3E}">
        <p14:creationId xmlns:p14="http://schemas.microsoft.com/office/powerpoint/2010/main" val="2170234376"/>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rtl="0"/>
            <a:fld id="{A65E1057-4B58-44D5-8457-7B2F1F09D8E7}"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pPr rtl="0"/>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pPr rtl="0"/>
            <a:fld id="{401CF334-2D5C-4859-84A6-CA7E6E43FAEB}" type="slidenum">
              <a:rPr lang="en-US" altLang="ja-JP" noProof="0" smtClean="0"/>
              <a:t>‹#›</a:t>
            </a:fld>
            <a:endParaRPr lang="ja-JP" altLang="en-US" noProof="0" dirty="0"/>
          </a:p>
        </p:txBody>
      </p:sp>
      <p:cxnSp>
        <p:nvCxnSpPr>
          <p:cNvPr id="18" name="直線​​コネクタ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2017826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0E60D4-23B8-448A-885F-019E0ACDCA0C}"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7" name="テキスト ボックス 6"/>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424179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68F7DA-1BD9-4419-BA8B-BFB15F7F9164}"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0" name="テキスト ボックス 9"/>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2972060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96063F-A985-4ADB-B1F1-FE1811190FF7}"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7" name="テキスト ボックス 6"/>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2606175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52F4AB-9EA7-4646-9641-048218003CE8}"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 name="テキスト ボックス 9"/>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1106491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1FDAA74-4198-49FC-A0C8-1E67FCE0CFCF}"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8" name="テキスト ボックス 7"/>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3134515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D41D0A-93F3-4B2A-8005-D3372AB18524}"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7" name="テキスト ボックス 6"/>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807625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1A1653-B02A-43B9-BC65-2C701D3AFA2D}"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7" name="テキスト ボックス 6"/>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40235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rtl="0"/>
            <a:fld id="{DA48B396-4E17-4C4B-BB01-3B7D2F2EB26B}"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pPr rtl="0"/>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pPr rtl="0"/>
            <a:fld id="{401CF334-2D5C-4859-84A6-CA7E6E43FAEB}" type="slidenum">
              <a:rPr lang="en-US" altLang="ja-JP" noProof="0" smtClean="0"/>
              <a:t>‹#›</a:t>
            </a:fld>
            <a:endParaRPr lang="ja-JP" altLang="en-US" noProof="0" dirty="0"/>
          </a:p>
        </p:txBody>
      </p:sp>
      <p:sp>
        <p:nvSpPr>
          <p:cNvPr id="8" name="テキスト ボックス 7"/>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192559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C55D09-DFB3-4BD8-BD4A-E7D6A4E900C2}" type="datetime4">
              <a:rPr lang="ja-JP" altLang="en-US" smtClean="0"/>
              <a:t>2021年12月12日</a:t>
            </a:fld>
            <a:endParaRPr lang="en-US" dirty="0"/>
          </a:p>
        </p:txBody>
      </p:sp>
      <p:sp>
        <p:nvSpPr>
          <p:cNvPr id="5" name="Footer Placeholder 4"/>
          <p:cNvSpPr>
            <a:spLocks noGrp="1"/>
          </p:cNvSpPr>
          <p:nvPr>
            <p:ph type="ftr" sz="quarter" idx="11"/>
          </p:nvPr>
        </p:nvSpPr>
        <p:spPr/>
        <p:txBody>
          <a:bodyPr/>
          <a:lstStyle/>
          <a:p>
            <a:r>
              <a:rPr lang="ja-JP" altLang="en-US" noProof="0"/>
              <a:t>フッターを追加</a:t>
            </a:r>
            <a:endParaRPr lang="ja-JP" altLang="en-US" noProof="0" dirty="0"/>
          </a:p>
        </p:txBody>
      </p:sp>
      <p:sp>
        <p:nvSpPr>
          <p:cNvPr id="6" name="Slide Number Placeholder 5"/>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8" name="テキスト ボックス 7"/>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56933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28D25A9-C85D-4B0F-996C-69CA28CD6928}" type="datetime4">
              <a:rPr lang="ja-JP" altLang="en-US" smtClean="0"/>
              <a:t>2021年12月12日</a:t>
            </a:fld>
            <a:endParaRPr lang="en-US" dirty="0"/>
          </a:p>
        </p:txBody>
      </p:sp>
      <p:sp>
        <p:nvSpPr>
          <p:cNvPr id="6" name="Footer Placeholder 5"/>
          <p:cNvSpPr>
            <a:spLocks noGrp="1"/>
          </p:cNvSpPr>
          <p:nvPr>
            <p:ph type="ftr" sz="quarter" idx="11"/>
          </p:nvPr>
        </p:nvSpPr>
        <p:spPr/>
        <p:txBody>
          <a:bodyPr/>
          <a:lstStyle/>
          <a:p>
            <a:r>
              <a:rPr lang="ja-JP" altLang="en-US" noProof="0"/>
              <a:t>フッターを追加</a:t>
            </a:r>
            <a:endParaRPr lang="ja-JP" altLang="en-US" noProof="0" dirty="0"/>
          </a:p>
        </p:txBody>
      </p:sp>
      <p:sp>
        <p:nvSpPr>
          <p:cNvPr id="7" name="Slide Number Placeholder 6"/>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8" name="テキスト ボックス 7"/>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271777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rtl="0"/>
            <a:fld id="{509CB388-0853-4853-87BD-9EFBD68A91B5}" type="datetime4">
              <a:rPr lang="ja-JP" altLang="en-US" smtClean="0"/>
              <a:t>2021年12月12日</a:t>
            </a:fld>
            <a:endParaRPr lang="en-US" dirty="0"/>
          </a:p>
        </p:txBody>
      </p:sp>
      <p:sp>
        <p:nvSpPr>
          <p:cNvPr id="8" name="Footer Placeholder 7"/>
          <p:cNvSpPr>
            <a:spLocks noGrp="1"/>
          </p:cNvSpPr>
          <p:nvPr>
            <p:ph type="ftr" sz="quarter" idx="11"/>
          </p:nvPr>
        </p:nvSpPr>
        <p:spPr/>
        <p:txBody>
          <a:bodyPr/>
          <a:lstStyle/>
          <a:p>
            <a:pPr rtl="0"/>
            <a:r>
              <a:rPr lang="ja"/>
              <a:t>フッターを追加</a:t>
            </a:r>
            <a:endParaRPr lang="en-US" dirty="0"/>
          </a:p>
        </p:txBody>
      </p:sp>
      <p:sp>
        <p:nvSpPr>
          <p:cNvPr id="9" name="Slide Number Placeholder 8"/>
          <p:cNvSpPr>
            <a:spLocks noGrp="1"/>
          </p:cNvSpPr>
          <p:nvPr>
            <p:ph type="sldNum" sz="quarter" idx="12"/>
          </p:nvPr>
        </p:nvSpPr>
        <p:spPr/>
        <p:txBody>
          <a:bodyPr/>
          <a:lstStyle/>
          <a:p>
            <a:pPr rtl="0"/>
            <a:fld id="{401CF334-2D5C-4859-84A6-CA7E6E43FAEB}" type="slidenum">
              <a:rPr lang="en-US" smtClean="0"/>
              <a:t>‹#›</a:t>
            </a:fld>
            <a:endParaRPr lang="en-US" dirty="0"/>
          </a:p>
        </p:txBody>
      </p:sp>
      <p:sp>
        <p:nvSpPr>
          <p:cNvPr id="10" name="テキスト ボックス 9"/>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135341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rtl="0"/>
            <a:fld id="{48B8B15D-F9D1-4395-A980-DDBC2FB57940}" type="datetime4">
              <a:rPr lang="ja-JP" altLang="en-US" smtClean="0"/>
              <a:t>2021年12月12日</a:t>
            </a:fld>
            <a:endParaRPr lang="en-US"/>
          </a:p>
        </p:txBody>
      </p:sp>
      <p:sp>
        <p:nvSpPr>
          <p:cNvPr id="4" name="Footer Placeholder 3"/>
          <p:cNvSpPr>
            <a:spLocks noGrp="1"/>
          </p:cNvSpPr>
          <p:nvPr>
            <p:ph type="ftr" sz="quarter" idx="11"/>
          </p:nvPr>
        </p:nvSpPr>
        <p:spPr/>
        <p:txBody>
          <a:bodyPr/>
          <a:lstStyle/>
          <a:p>
            <a:pPr rtl="0"/>
            <a:r>
              <a:rPr lang="ja-JP" altLang="en-US" noProof="0"/>
              <a:t>フッターを追加</a:t>
            </a:r>
            <a:endParaRPr lang="ja-JP" altLang="en-US" noProof="0" dirty="0"/>
          </a:p>
        </p:txBody>
      </p:sp>
      <p:sp>
        <p:nvSpPr>
          <p:cNvPr id="5" name="Slide Number Placeholder 4"/>
          <p:cNvSpPr>
            <a:spLocks noGrp="1"/>
          </p:cNvSpPr>
          <p:nvPr>
            <p:ph type="sldNum" sz="quarter" idx="12"/>
          </p:nvPr>
        </p:nvSpPr>
        <p:spPr/>
        <p:txBody>
          <a:bodyPr/>
          <a:lstStyle/>
          <a:p>
            <a:pPr rtl="0"/>
            <a:fld id="{401CF334-2D5C-4859-84A6-CA7E6E43FAEB}" type="slidenum">
              <a:rPr lang="en-US" altLang="ja-JP" noProof="0" smtClean="0"/>
              <a:t>‹#›</a:t>
            </a:fld>
            <a:endParaRPr lang="ja-JP" altLang="en-US" noProof="0" dirty="0"/>
          </a:p>
        </p:txBody>
      </p:sp>
      <p:sp>
        <p:nvSpPr>
          <p:cNvPr id="6" name="テキスト ボックス 5"/>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1947368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62761-E9EA-4BD7-9BD5-6F90506C9F67}" type="datetime4">
              <a:rPr lang="ja-JP" altLang="en-US" smtClean="0"/>
              <a:t>2021年12月12日</a:t>
            </a:fld>
            <a:endParaRPr lang="en-US" dirty="0"/>
          </a:p>
        </p:txBody>
      </p:sp>
      <p:sp>
        <p:nvSpPr>
          <p:cNvPr id="3" name="Footer Placeholder 2"/>
          <p:cNvSpPr>
            <a:spLocks noGrp="1"/>
          </p:cNvSpPr>
          <p:nvPr>
            <p:ph type="ftr" sz="quarter" idx="11"/>
          </p:nvPr>
        </p:nvSpPr>
        <p:spPr/>
        <p:txBody>
          <a:bodyPr/>
          <a:lstStyle/>
          <a:p>
            <a:r>
              <a:rPr lang="ja-JP" altLang="en-US" noProof="0"/>
              <a:t>フッターを追加</a:t>
            </a:r>
            <a:endParaRPr lang="ja-JP" altLang="en-US" noProof="0" dirty="0"/>
          </a:p>
        </p:txBody>
      </p:sp>
      <p:sp>
        <p:nvSpPr>
          <p:cNvPr id="4" name="Slide Number Placeholder 3"/>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5" name="テキスト ボックス 4"/>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378998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6B84E1-7AFF-418E-A516-D116E3B87944}" type="datetime4">
              <a:rPr lang="ja-JP" altLang="en-US" smtClean="0"/>
              <a:t>2021年12月12日</a:t>
            </a:fld>
            <a:endParaRPr lang="en-US" dirty="0"/>
          </a:p>
        </p:txBody>
      </p:sp>
      <p:sp>
        <p:nvSpPr>
          <p:cNvPr id="6" name="Footer Placeholder 5"/>
          <p:cNvSpPr>
            <a:spLocks noGrp="1"/>
          </p:cNvSpPr>
          <p:nvPr>
            <p:ph type="ftr" sz="quarter" idx="11"/>
          </p:nvPr>
        </p:nvSpPr>
        <p:spPr/>
        <p:txBody>
          <a:bodyPr/>
          <a:lstStyle/>
          <a:p>
            <a:r>
              <a:rPr lang="ja-JP" altLang="en-US" noProof="0"/>
              <a:t>フッターを追加</a:t>
            </a:r>
            <a:endParaRPr lang="ja-JP" altLang="en-US" noProof="0" dirty="0"/>
          </a:p>
        </p:txBody>
      </p:sp>
      <p:sp>
        <p:nvSpPr>
          <p:cNvPr id="7" name="Slide Number Placeholder 6"/>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8" name="テキスト ボックス 7"/>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174749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49A1C8-36DA-44C6-8628-316A2DD6F5E4}" type="datetime4">
              <a:rPr lang="ja-JP" altLang="en-US" smtClean="0"/>
              <a:t>2021年12月12日</a:t>
            </a:fld>
            <a:endParaRPr lang="en-US" dirty="0"/>
          </a:p>
        </p:txBody>
      </p:sp>
      <p:sp>
        <p:nvSpPr>
          <p:cNvPr id="6" name="Footer Placeholder 5"/>
          <p:cNvSpPr>
            <a:spLocks noGrp="1"/>
          </p:cNvSpPr>
          <p:nvPr>
            <p:ph type="ftr" sz="quarter" idx="11"/>
          </p:nvPr>
        </p:nvSpPr>
        <p:spPr/>
        <p:txBody>
          <a:bodyPr/>
          <a:lstStyle/>
          <a:p>
            <a:r>
              <a:rPr lang="ja-JP" altLang="en-US" noProof="0"/>
              <a:t>フッターを追加</a:t>
            </a:r>
            <a:endParaRPr lang="ja-JP" altLang="en-US" noProof="0" dirty="0"/>
          </a:p>
        </p:txBody>
      </p:sp>
      <p:sp>
        <p:nvSpPr>
          <p:cNvPr id="7" name="Slide Number Placeholder 6"/>
          <p:cNvSpPr>
            <a:spLocks noGrp="1"/>
          </p:cNvSpPr>
          <p:nvPr>
            <p:ph type="sldNum" sz="quarter" idx="12"/>
          </p:nvPr>
        </p:nvSpPr>
        <p:spPr/>
        <p:txBody>
          <a:bodyPr/>
          <a:lstStyle/>
          <a:p>
            <a:fld id="{401CF334-2D5C-4859-84A6-CA7E6E43FAEB}" type="slidenum">
              <a:rPr lang="en-US" altLang="ja-JP" noProof="0" smtClean="0"/>
              <a:pPr/>
              <a:t>‹#›</a:t>
            </a:fld>
            <a:endParaRPr lang="ja-JP" altLang="en-US" noProof="0" dirty="0"/>
          </a:p>
        </p:txBody>
      </p:sp>
      <p:sp>
        <p:nvSpPr>
          <p:cNvPr id="8" name="テキスト ボックス 7"/>
          <p:cNvSpPr txBox="1"/>
          <p:nvPr userDrawn="1"/>
        </p:nvSpPr>
        <p:spPr>
          <a:xfrm>
            <a:off x="11150221" y="6264322"/>
            <a:ext cx="941695" cy="369332"/>
          </a:xfrm>
          <a:prstGeom prst="rect">
            <a:avLst/>
          </a:prstGeom>
          <a:noFill/>
        </p:spPr>
        <p:txBody>
          <a:bodyPr wrap="square" rtlCol="0">
            <a:spAutoFit/>
          </a:bodyPr>
          <a:lstStyle/>
          <a:p>
            <a:fld id="{9745F5DC-1E26-4D02-A55E-6A36ED734743}" type="slidenum">
              <a:rPr kumimoji="1" lang="ja-JP" altLang="en-US" smtClean="0"/>
              <a:t>‹#›</a:t>
            </a:fld>
            <a:endParaRPr kumimoji="1" lang="ja-JP" altLang="en-US" dirty="0"/>
          </a:p>
        </p:txBody>
      </p:sp>
    </p:spTree>
    <p:extLst>
      <p:ext uri="{BB962C8B-B14F-4D97-AF65-F5344CB8AC3E}">
        <p14:creationId xmlns:p14="http://schemas.microsoft.com/office/powerpoint/2010/main" val="259282948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theme" Target="../theme/theme1.xml" />
  <Relationship Id="rId2" Type="http://schemas.openxmlformats.org/officeDocument/2006/relationships/slideLayout" Target="../slideLayouts/slideLayout2.xml" />
  <Relationship Id="rId16" Type="http://schemas.openxmlformats.org/officeDocument/2006/relationships/slideLayout" Target="../slideLayouts/slideLayout16.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slideLayout" Target="../slideLayouts/slideLayout1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6AA89D-15C3-4DC5-AB39-1D2BB41D7137}" type="datetime4">
              <a:rPr lang="ja-JP" altLang="en-US" smtClean="0"/>
              <a:t>2021年12月12日</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ja-JP" altLang="en-US" noProof="0"/>
              <a:t>フッターを追加</a:t>
            </a:r>
            <a:endParaRPr lang="ja-JP" altLang="en-US" noProof="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4354174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7.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7.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7.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7.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7.xml" />
</Relationships>
</file>

<file path=ppt/slides/_rels/slide16.xml.rels>&#65279;<?xml version="1.0" encoding="utf-8" standalone="yes"?>
<Relationships xmlns="http://schemas.openxmlformats.org/package/2006/relationships">
  <Relationship Id="rId3" Type="http://schemas.openxmlformats.org/officeDocument/2006/relationships/image" Target="../media/image2.emf" />
  <Relationship Id="rId2" Type="http://schemas.openxmlformats.org/officeDocument/2006/relationships/notesSlide" Target="../notesSlides/notesSlide16.xml" />
  <Relationship Id="rId1" Type="http://schemas.openxmlformats.org/officeDocument/2006/relationships/slideLayout" Target="../slideLayouts/slideLayout7.xml" />
</Relationships>
</file>

<file path=ppt/slides/_rels/slide17.xml.rels>&#65279;<?xml version="1.0" encoding="utf-8" standalone="yes"?>
<Relationships xmlns="http://schemas.openxmlformats.org/package/2006/relationships">
  <Relationship Id="rId2" Type="http://schemas.openxmlformats.org/officeDocument/2006/relationships/notesSlide" Target="../notesSlides/notesSlide17.xml"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18.xml"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19.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2" Type="http://schemas.openxmlformats.org/officeDocument/2006/relationships/notesSlide" Target="../notesSlides/notesSlide20.xml" />
  <Relationship Id="rId1" Type="http://schemas.openxmlformats.org/officeDocument/2006/relationships/slideLayout" Target="../slideLayouts/slideLayout7.xml" />
</Relationships>
</file>

<file path=ppt/slides/_rels/slide21.xml.rels>&#65279;<?xml version="1.0" encoding="utf-8" standalone="yes"?>
<Relationships xmlns="http://schemas.openxmlformats.org/package/2006/relationships">
  <Relationship Id="rId2" Type="http://schemas.openxmlformats.org/officeDocument/2006/relationships/notesSlide" Target="../notesSlides/notesSlide21.xml" />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2" Type="http://schemas.openxmlformats.org/officeDocument/2006/relationships/notesSlide" Target="../notesSlides/notesSlide22.xml" />
  <Relationship Id="rId1" Type="http://schemas.openxmlformats.org/officeDocument/2006/relationships/slideLayout" Target="../slideLayouts/slideLayout1.xml" />
</Relationships>
</file>

<file path=ppt/slides/_rels/slide23.xml.rels>&#65279;<?xml version="1.0" encoding="utf-8" standalone="yes"?>
<Relationships xmlns="http://schemas.openxmlformats.org/package/2006/relationships">
  <Relationship Id="rId2" Type="http://schemas.openxmlformats.org/officeDocument/2006/relationships/notesSlide" Target="../notesSlides/notesSlide23.xml" />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2" Type="http://schemas.openxmlformats.org/officeDocument/2006/relationships/notesSlide" Target="../notesSlides/notesSlide24.xml" />
  <Relationship Id="rId1" Type="http://schemas.openxmlformats.org/officeDocument/2006/relationships/slideLayout" Target="../slideLayouts/slideLayout1.xml" />
</Relationships>
</file>

<file path=ppt/slides/_rels/slide25.xml.rels>&#65279;<?xml version="1.0" encoding="utf-8" standalone="yes"?>
<Relationships xmlns="http://schemas.openxmlformats.org/package/2006/relationships">
  <Relationship Id="rId2" Type="http://schemas.openxmlformats.org/officeDocument/2006/relationships/notesSlide" Target="../notesSlides/notesSlide25.xml" />
  <Relationship Id="rId1" Type="http://schemas.openxmlformats.org/officeDocument/2006/relationships/slideLayout" Target="../slideLayouts/slideLayout1.xml" />
</Relationships>
</file>

<file path=ppt/slides/_rels/slide26.xml.rels>&#65279;<?xml version="1.0" encoding="utf-8" standalone="yes"?>
<Relationships xmlns="http://schemas.openxmlformats.org/package/2006/relationships">
  <Relationship Id="rId2" Type="http://schemas.openxmlformats.org/officeDocument/2006/relationships/notesSlide" Target="../notesSlides/notesSlide26.xml" />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2" Type="http://schemas.openxmlformats.org/officeDocument/2006/relationships/notesSlide" Target="../notesSlides/notesSlide27.xml" />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2" Type="http://schemas.openxmlformats.org/officeDocument/2006/relationships/notesSlide" Target="../notesSlides/notesSlide28.xml" />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2" Type="http://schemas.openxmlformats.org/officeDocument/2006/relationships/notesSlide" Target="../notesSlides/notesSlide29.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2" Type="http://schemas.openxmlformats.org/officeDocument/2006/relationships/notesSlide" Target="../notesSlides/notesSlide30.xml" />
  <Relationship Id="rId1" Type="http://schemas.openxmlformats.org/officeDocument/2006/relationships/slideLayout" Target="../slideLayouts/slideLayout2.xml" />
</Relationships>
</file>

<file path=ppt/slides/_rels/slide31.xml.rels>&#65279;<?xml version="1.0" encoding="utf-8" standalone="yes"?>
<Relationships xmlns="http://schemas.openxmlformats.org/package/2006/relationships">
  <Relationship Id="rId2" Type="http://schemas.openxmlformats.org/officeDocument/2006/relationships/notesSlide" Target="../notesSlides/notesSlide31.xml" />
  <Relationship Id="rId1" Type="http://schemas.openxmlformats.org/officeDocument/2006/relationships/slideLayout" Target="../slideLayouts/slideLayout2.xml" />
</Relationships>
</file>

<file path=ppt/slides/_rels/slide32.xml.rels>&#65279;<?xml version="1.0" encoding="utf-8" standalone="yes"?>
<Relationships xmlns="http://schemas.openxmlformats.org/package/2006/relationships">
  <Relationship Id="rId2" Type="http://schemas.openxmlformats.org/officeDocument/2006/relationships/notesSlide" Target="../notesSlides/notesSlide32.xml" />
  <Relationship Id="rId1" Type="http://schemas.openxmlformats.org/officeDocument/2006/relationships/slideLayout" Target="../slideLayouts/slideLayout2.xml" />
</Relationships>
</file>

<file path=ppt/slides/_rels/slide33.xml.rels>&#65279;<?xml version="1.0" encoding="utf-8" standalone="yes"?>
<Relationships xmlns="http://schemas.openxmlformats.org/package/2006/relationships">
  <Relationship Id="rId2" Type="http://schemas.openxmlformats.org/officeDocument/2006/relationships/notesSlide" Target="../notesSlides/notesSlide33.xml" />
  <Relationship Id="rId1" Type="http://schemas.openxmlformats.org/officeDocument/2006/relationships/slideLayout" Target="../slideLayouts/slideLayout2.xml" />
</Relationships>
</file>

<file path=ppt/slides/_rels/slide34.xml.rels>&#65279;<?xml version="1.0" encoding="utf-8" standalone="yes"?>
<Relationships xmlns="http://schemas.openxmlformats.org/package/2006/relationships">
  <Relationship Id="rId2" Type="http://schemas.openxmlformats.org/officeDocument/2006/relationships/notesSlide" Target="../notesSlides/notesSlide34.xml" />
  <Relationship Id="rId1" Type="http://schemas.openxmlformats.org/officeDocument/2006/relationships/slideLayout" Target="../slideLayouts/slideLayout2.xml" />
</Relationships>
</file>

<file path=ppt/slides/_rels/slide35.xml.rels>&#65279;<?xml version="1.0" encoding="utf-8" standalone="yes"?>
<Relationships xmlns="http://schemas.openxmlformats.org/package/2006/relationships">
  <Relationship Id="rId2" Type="http://schemas.openxmlformats.org/officeDocument/2006/relationships/notesSlide" Target="../notesSlides/notesSlide35.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7.xml" />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523108" y="2773502"/>
            <a:ext cx="8551333" cy="1076603"/>
          </a:xfrm>
        </p:spPr>
        <p:txBody>
          <a:bodyPr rtlCol="0"/>
          <a:lstStyle/>
          <a:p>
            <a:pPr rtl="0"/>
            <a:r>
              <a:rPr lang="ja-JP" altLang="en-US" dirty="0">
                <a:solidFill>
                  <a:schemeClr val="tx2">
                    <a:lumMod val="75000"/>
                  </a:schemeClr>
                </a:solidFill>
                <a:latin typeface="+mn-ea"/>
                <a:ea typeface="+mn-ea"/>
              </a:rPr>
              <a:t>白井市生涯学習推進委員会</a:t>
            </a:r>
          </a:p>
        </p:txBody>
      </p:sp>
      <p:sp>
        <p:nvSpPr>
          <p:cNvPr id="5" name="サブタイトル 4"/>
          <p:cNvSpPr>
            <a:spLocks noGrp="1"/>
          </p:cNvSpPr>
          <p:nvPr>
            <p:ph type="subTitle" idx="1"/>
          </p:nvPr>
        </p:nvSpPr>
        <p:spPr>
          <a:xfrm>
            <a:off x="5390535" y="4860986"/>
            <a:ext cx="3564126" cy="1545501"/>
          </a:xfrm>
        </p:spPr>
        <p:txBody>
          <a:bodyPr rtlCol="0">
            <a:normAutofit/>
          </a:bodyPr>
          <a:lstStyle/>
          <a:p>
            <a:pPr rtl="0"/>
            <a:endParaRPr lang="en-US" altLang="ja-JP" dirty="0">
              <a:solidFill>
                <a:schemeClr val="tx2">
                  <a:lumMod val="75000"/>
                </a:schemeClr>
              </a:solidFill>
              <a:latin typeface="+mn-ea"/>
            </a:endParaRPr>
          </a:p>
          <a:p>
            <a:pPr rtl="0"/>
            <a:r>
              <a:rPr lang="ja-JP" altLang="en-US" dirty="0">
                <a:solidFill>
                  <a:schemeClr val="tx2">
                    <a:lumMod val="75000"/>
                  </a:schemeClr>
                </a:solidFill>
                <a:latin typeface="+mn-ea"/>
              </a:rPr>
              <a:t>白井市教育委員会　生涯学習課</a:t>
            </a:r>
            <a:endParaRPr lang="en-US" altLang="ja-JP" dirty="0">
              <a:solidFill>
                <a:schemeClr val="tx2">
                  <a:lumMod val="75000"/>
                </a:schemeClr>
              </a:solidFill>
              <a:latin typeface="+mn-ea"/>
            </a:endParaRPr>
          </a:p>
          <a:p>
            <a:pPr rtl="0"/>
            <a:r>
              <a:rPr lang="ja-JP" altLang="en-US" dirty="0">
                <a:solidFill>
                  <a:schemeClr val="tx2">
                    <a:lumMod val="75000"/>
                  </a:schemeClr>
                </a:solidFill>
                <a:latin typeface="+mn-ea"/>
              </a:rPr>
              <a:t>主事　山中　誠道</a:t>
            </a:r>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339214" y="914401"/>
            <a:ext cx="11297264" cy="213851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None/>
            </a:pPr>
            <a:r>
              <a:rPr lang="ja-JP" altLang="en-US" sz="4400" b="1" dirty="0">
                <a:latin typeface="メイリオ" panose="020B0604030504040204" pitchFamily="50" charset="-128"/>
                <a:ea typeface="メイリオ" panose="020B0604030504040204" pitchFamily="50" charset="-128"/>
              </a:rPr>
              <a:t>「戦略２　みどり活用プロジェクト」</a:t>
            </a:r>
            <a:endParaRPr lang="en-US" altLang="ja-JP" sz="4400" b="1" dirty="0">
              <a:latin typeface="メイリオ" panose="020B0604030504040204" pitchFamily="50" charset="-128"/>
              <a:ea typeface="メイリオ" panose="020B0604030504040204" pitchFamily="50" charset="-128"/>
            </a:endParaRPr>
          </a:p>
          <a:p>
            <a:pPr marL="0" indent="0" algn="ctr">
              <a:buNone/>
            </a:pPr>
            <a:r>
              <a:rPr lang="ja-JP" altLang="en-US" sz="4400" b="1" dirty="0">
                <a:latin typeface="メイリオ" panose="020B0604030504040204" pitchFamily="50" charset="-128"/>
                <a:ea typeface="メイリオ" panose="020B0604030504040204" pitchFamily="50" charset="-128"/>
              </a:rPr>
              <a:t>からみた生涯学習事業</a:t>
            </a:r>
            <a:endParaRPr lang="en-US" altLang="ja-JP" sz="4400" b="1" dirty="0">
              <a:latin typeface="メイリオ" panose="020B0604030504040204" pitchFamily="50" charset="-128"/>
              <a:ea typeface="メイリオ" panose="020B0604030504040204" pitchFamily="50" charset="-128"/>
            </a:endParaRPr>
          </a:p>
        </p:txBody>
      </p:sp>
      <p:sp>
        <p:nvSpPr>
          <p:cNvPr id="3" name="コンテンツ プレースホルダー 1"/>
          <p:cNvSpPr txBox="1">
            <a:spLocks/>
          </p:cNvSpPr>
          <p:nvPr/>
        </p:nvSpPr>
        <p:spPr>
          <a:xfrm>
            <a:off x="663678" y="3437927"/>
            <a:ext cx="10972800" cy="2176810"/>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沿道みどりの推進事業（環境課）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市民農園・体験型農園開設支援事業（産業振興課）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森のグラウンドワーク推進事業（環境課）</a:t>
            </a:r>
            <a:endParaRPr lang="en-US" altLang="ja-JP" dirty="0">
              <a:latin typeface="メイリオ" panose="020B0604030504040204" pitchFamily="50" charset="-128"/>
              <a:ea typeface="メイリオ" panose="020B0604030504040204" pitchFamily="50" charset="-128"/>
            </a:endParaRPr>
          </a:p>
          <a:p>
            <a:r>
              <a:rPr lang="zh-TW" altLang="en-US" dirty="0">
                <a:latin typeface="メイリオ" panose="020B0604030504040204" pitchFamily="50" charset="-128"/>
                <a:ea typeface="メイリオ" panose="020B0604030504040204" pitchFamily="50" charset="-128"/>
              </a:rPr>
              <a:t>環境学習推進事業</a:t>
            </a:r>
            <a:r>
              <a:rPr lang="ja-JP" altLang="en-US" dirty="0">
                <a:latin typeface="メイリオ" panose="020B0604030504040204" pitchFamily="50" charset="-128"/>
                <a:ea typeface="メイリオ" panose="020B0604030504040204" pitchFamily="50" charset="-128"/>
              </a:rPr>
              <a:t>（</a:t>
            </a:r>
            <a:r>
              <a:rPr lang="zh-TW" altLang="en-US" dirty="0">
                <a:latin typeface="メイリオ" panose="020B0604030504040204" pitchFamily="50" charset="-128"/>
                <a:ea typeface="メイリオ" panose="020B0604030504040204" pitchFamily="50" charset="-128"/>
              </a:rPr>
              <a:t>環境課</a:t>
            </a:r>
            <a:r>
              <a:rPr lang="ja-JP" altLang="en-US" dirty="0">
                <a:latin typeface="メイリオ" panose="020B0604030504040204" pitchFamily="50" charset="-128"/>
                <a:ea typeface="メイリオ" panose="020B0604030504040204" pitchFamily="50" charset="-128"/>
              </a:rPr>
              <a:t>、</a:t>
            </a:r>
            <a:r>
              <a:rPr lang="zh-TW" altLang="en-US" dirty="0">
                <a:latin typeface="メイリオ" panose="020B0604030504040204" pitchFamily="50" charset="-128"/>
                <a:ea typeface="メイリオ" panose="020B0604030504040204" pitchFamily="50" charset="-128"/>
              </a:rPr>
              <a:t>教育支援課</a:t>
            </a:r>
            <a:r>
              <a:rPr lang="ja-JP" altLang="en-US" dirty="0">
                <a:latin typeface="メイリオ" panose="020B0604030504040204" pitchFamily="50" charset="-128"/>
                <a:ea typeface="メイリオ" panose="020B0604030504040204" pitchFamily="50" charset="-128"/>
              </a:rPr>
              <a:t>、生涯学習課）</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18679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447368" y="914401"/>
            <a:ext cx="11297264" cy="213851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None/>
            </a:pPr>
            <a:r>
              <a:rPr lang="ja-JP" altLang="en-US" sz="4400" b="1" dirty="0">
                <a:latin typeface="メイリオ" panose="020B0604030504040204" pitchFamily="50" charset="-128"/>
                <a:ea typeface="メイリオ" panose="020B0604030504040204" pitchFamily="50" charset="-128"/>
              </a:rPr>
              <a:t>「戦略３　拠点創造プロジェクト」</a:t>
            </a:r>
            <a:endParaRPr lang="en-US" altLang="ja-JP" sz="4400" b="1" dirty="0">
              <a:latin typeface="メイリオ" panose="020B0604030504040204" pitchFamily="50" charset="-128"/>
              <a:ea typeface="メイリオ" panose="020B0604030504040204" pitchFamily="50" charset="-128"/>
            </a:endParaRPr>
          </a:p>
          <a:p>
            <a:pPr marL="0" indent="0" algn="ctr">
              <a:buNone/>
            </a:pPr>
            <a:r>
              <a:rPr lang="ja-JP" altLang="en-US" sz="4400" b="1" dirty="0">
                <a:latin typeface="メイリオ" panose="020B0604030504040204" pitchFamily="50" charset="-128"/>
                <a:ea typeface="メイリオ" panose="020B0604030504040204" pitchFamily="50" charset="-128"/>
              </a:rPr>
              <a:t>からみた生涯学習事業</a:t>
            </a:r>
            <a:endParaRPr lang="en-US" altLang="ja-JP" sz="4400" b="1" dirty="0">
              <a:latin typeface="メイリオ" panose="020B0604030504040204" pitchFamily="50" charset="-128"/>
              <a:ea typeface="メイリオ" panose="020B0604030504040204" pitchFamily="50" charset="-128"/>
            </a:endParaRPr>
          </a:p>
        </p:txBody>
      </p:sp>
      <p:sp>
        <p:nvSpPr>
          <p:cNvPr id="3" name="コンテンツ プレースホルダー 1"/>
          <p:cNvSpPr txBox="1">
            <a:spLocks/>
          </p:cNvSpPr>
          <p:nvPr/>
        </p:nvSpPr>
        <p:spPr>
          <a:xfrm>
            <a:off x="609600" y="2879950"/>
            <a:ext cx="10972800" cy="3437723"/>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市民参加・協働の人づくり事業（市民活動支援課）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小学校区まちづくり協議会設立・運営支援事業（</a:t>
            </a:r>
            <a:r>
              <a:rPr lang="zh-TW" altLang="en-US" dirty="0">
                <a:latin typeface="メイリオ" panose="020B0604030504040204" pitchFamily="50" charset="-128"/>
                <a:ea typeface="メイリオ" panose="020B0604030504040204" pitchFamily="50" charset="-128"/>
              </a:rPr>
              <a:t>市民活動支援課</a:t>
            </a:r>
            <a:r>
              <a:rPr lang="ja-JP" altLang="en-US" dirty="0">
                <a:latin typeface="メイリオ" panose="020B0604030504040204" pitchFamily="50" charset="-128"/>
                <a:ea typeface="メイリオ" panose="020B0604030504040204" pitchFamily="50" charset="-128"/>
              </a:rPr>
              <a:t>）</a:t>
            </a:r>
            <a:endParaRPr lang="en-US" altLang="zh-TW" dirty="0">
              <a:latin typeface="メイリオ" panose="020B0604030504040204" pitchFamily="50" charset="-128"/>
              <a:ea typeface="メイリオ" panose="020B0604030504040204" pitchFamily="50" charset="-128"/>
            </a:endParaRPr>
          </a:p>
          <a:p>
            <a:r>
              <a:rPr lang="zh-TW" altLang="en-US" dirty="0">
                <a:latin typeface="メイリオ" panose="020B0604030504040204" pitchFamily="50" charset="-128"/>
                <a:ea typeface="メイリオ" panose="020B0604030504040204" pitchFamily="50" charset="-128"/>
              </a:rPr>
              <a:t>地域防災力向上事業</a:t>
            </a:r>
            <a:r>
              <a:rPr lang="ja-JP" altLang="en-US" dirty="0">
                <a:latin typeface="メイリオ" panose="020B0604030504040204" pitchFamily="50" charset="-128"/>
                <a:ea typeface="メイリオ" panose="020B0604030504040204" pitchFamily="50" charset="-128"/>
              </a:rPr>
              <a:t>（危機管理課）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地域健康づくり事業（健康課）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介護予防自主グループ支援事業（</a:t>
            </a:r>
            <a:r>
              <a:rPr lang="zh-TW" altLang="en-US" dirty="0">
                <a:latin typeface="メイリオ" panose="020B0604030504040204" pitchFamily="50" charset="-128"/>
                <a:ea typeface="メイリオ" panose="020B0604030504040204" pitchFamily="50" charset="-128"/>
              </a:rPr>
              <a:t>高齢者福祉課</a:t>
            </a: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総合型地域スポーツクラブ支援事業（生涯学習課）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白井市民大学校事業（生涯学習課）</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30101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809222" y="914400"/>
            <a:ext cx="10221145" cy="177363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重点事業以外の</a:t>
            </a:r>
            <a:endParaRPr lang="en-US" altLang="ja-JP" sz="4400" b="1" dirty="0">
              <a:latin typeface="メイリオ" panose="020B0604030504040204" pitchFamily="50" charset="-128"/>
              <a:ea typeface="メイリオ" panose="020B0604030504040204" pitchFamily="50" charset="-128"/>
            </a:endParaRPr>
          </a:p>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分野別からみた生涯学習事業</a:t>
            </a:r>
          </a:p>
        </p:txBody>
      </p:sp>
      <p:sp>
        <p:nvSpPr>
          <p:cNvPr id="6" name="コンテンツ プレースホルダー 1"/>
          <p:cNvSpPr txBox="1">
            <a:spLocks/>
          </p:cNvSpPr>
          <p:nvPr/>
        </p:nvSpPr>
        <p:spPr>
          <a:xfrm>
            <a:off x="625642" y="2839662"/>
            <a:ext cx="10972800" cy="3566825"/>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健康・福祉</a:t>
            </a:r>
            <a:endParaRPr lang="en-US" altLang="ja-JP" dirty="0">
              <a:latin typeface="メイリオ" panose="020B0604030504040204" pitchFamily="50" charset="-128"/>
              <a:ea typeface="メイリオ" panose="020B0604030504040204" pitchFamily="50" charset="-128"/>
            </a:endParaRPr>
          </a:p>
          <a:p>
            <a:r>
              <a:rPr lang="ja-JP" altLang="en-US" dirty="0" err="1">
                <a:latin typeface="メイリオ" panose="020B0604030504040204" pitchFamily="50" charset="-128"/>
                <a:ea typeface="メイリオ" panose="020B0604030504040204" pitchFamily="50" charset="-128"/>
              </a:rPr>
              <a:t>障がい</a:t>
            </a:r>
            <a:r>
              <a:rPr lang="ja-JP" altLang="en-US" dirty="0">
                <a:latin typeface="メイリオ" panose="020B0604030504040204" pitchFamily="50" charset="-128"/>
                <a:ea typeface="メイリオ" panose="020B0604030504040204" pitchFamily="50" charset="-128"/>
              </a:rPr>
              <a:t>者スポーツ大会等参加促進事業（障害福祉課）</a:t>
            </a:r>
            <a:endParaRPr lang="en-US" altLang="ja-JP" dirty="0">
              <a:latin typeface="メイリオ" panose="020B0604030504040204" pitchFamily="50" charset="-128"/>
              <a:ea typeface="メイリオ" panose="020B0604030504040204" pitchFamily="50" charset="-128"/>
            </a:endParaRPr>
          </a:p>
          <a:p>
            <a:r>
              <a:rPr lang="zh-TW" altLang="en-US" dirty="0">
                <a:latin typeface="メイリオ" panose="020B0604030504040204" pitchFamily="50" charset="-128"/>
                <a:ea typeface="メイリオ" panose="020B0604030504040204" pitchFamily="50" charset="-128"/>
              </a:rPr>
              <a:t>介護予防普及啓発事業</a:t>
            </a:r>
            <a:r>
              <a:rPr lang="ja-JP" altLang="en-US" dirty="0">
                <a:latin typeface="メイリオ" panose="020B0604030504040204" pitchFamily="50" charset="-128"/>
                <a:ea typeface="メイリオ" panose="020B0604030504040204" pitchFamily="50" charset="-128"/>
              </a:rPr>
              <a:t>（</a:t>
            </a:r>
            <a:r>
              <a:rPr lang="zh-TW" altLang="en-US" dirty="0">
                <a:latin typeface="メイリオ" panose="020B0604030504040204" pitchFamily="50" charset="-128"/>
                <a:ea typeface="メイリオ" panose="020B0604030504040204" pitchFamily="50" charset="-128"/>
              </a:rPr>
              <a:t>高齢者福祉課</a:t>
            </a: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介護支援ボランティア事業（</a:t>
            </a:r>
            <a:r>
              <a:rPr lang="zh-TW" altLang="en-US" dirty="0">
                <a:latin typeface="メイリオ" panose="020B0604030504040204" pitchFamily="50" charset="-128"/>
                <a:ea typeface="メイリオ" panose="020B0604030504040204" pitchFamily="50" charset="-128"/>
              </a:rPr>
              <a:t>高齢者福祉課</a:t>
            </a: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保育園食育推進事業（保育課）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外国人支援事業（企画政策課）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食からの健康づくり支援事業（健康課）</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zh-TW"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zh-TW"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427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809222" y="914400"/>
            <a:ext cx="10221145" cy="177363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重点事業以外の</a:t>
            </a:r>
            <a:endParaRPr lang="en-US" altLang="ja-JP" sz="4400" b="1" dirty="0">
              <a:latin typeface="メイリオ" panose="020B0604030504040204" pitchFamily="50" charset="-128"/>
              <a:ea typeface="メイリオ" panose="020B0604030504040204" pitchFamily="50" charset="-128"/>
            </a:endParaRPr>
          </a:p>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分野別からみた生涯学習事業</a:t>
            </a:r>
          </a:p>
        </p:txBody>
      </p:sp>
      <p:sp>
        <p:nvSpPr>
          <p:cNvPr id="6" name="コンテンツ プレースホルダー 1"/>
          <p:cNvSpPr txBox="1">
            <a:spLocks/>
          </p:cNvSpPr>
          <p:nvPr/>
        </p:nvSpPr>
        <p:spPr>
          <a:xfrm>
            <a:off x="609600" y="3052915"/>
            <a:ext cx="10972800" cy="3566825"/>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学習・教育</a:t>
            </a:r>
            <a:endParaRPr lang="en-US" altLang="zh-TW" dirty="0">
              <a:latin typeface="メイリオ" panose="020B0604030504040204" pitchFamily="50" charset="-128"/>
              <a:ea typeface="メイリオ" panose="020B0604030504040204" pitchFamily="50" charset="-128"/>
            </a:endParaRPr>
          </a:p>
          <a:p>
            <a:r>
              <a:rPr lang="zh-TW" altLang="en-US" dirty="0">
                <a:latin typeface="メイリオ" panose="020B0604030504040204" pitchFamily="50" charset="-128"/>
                <a:ea typeface="メイリオ" panose="020B0604030504040204" pitchFamily="50" charset="-128"/>
              </a:rPr>
              <a:t>青少年国際交流事業</a:t>
            </a:r>
            <a:r>
              <a:rPr lang="ja-JP" altLang="en-US" dirty="0">
                <a:latin typeface="メイリオ" panose="020B0604030504040204" pitchFamily="50" charset="-128"/>
                <a:ea typeface="メイリオ" panose="020B0604030504040204" pitchFamily="50" charset="-128"/>
              </a:rPr>
              <a:t>（教育支援課）</a:t>
            </a:r>
            <a:endParaRPr lang="en-US" altLang="ja-JP" dirty="0">
              <a:latin typeface="メイリオ" panose="020B0604030504040204" pitchFamily="50" charset="-128"/>
              <a:ea typeface="メイリオ" panose="020B0604030504040204" pitchFamily="50" charset="-128"/>
            </a:endParaRPr>
          </a:p>
          <a:p>
            <a:r>
              <a:rPr lang="zh-TW" altLang="en-US" dirty="0">
                <a:latin typeface="メイリオ" panose="020B0604030504040204" pitchFamily="50" charset="-128"/>
                <a:ea typeface="メイリオ" panose="020B0604030504040204" pitchFamily="50" charset="-128"/>
              </a:rPr>
              <a:t>国際理解推進事業</a:t>
            </a:r>
            <a:r>
              <a:rPr lang="ja-JP" altLang="en-US" dirty="0">
                <a:latin typeface="メイリオ" panose="020B0604030504040204" pitchFamily="50" charset="-128"/>
                <a:ea typeface="メイリオ" panose="020B0604030504040204" pitchFamily="50" charset="-128"/>
              </a:rPr>
              <a:t>（企画政策課）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各種スポーツ大会開催事業（生涯学習課）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立春式事業（生涯学習課）</a:t>
            </a:r>
            <a:endParaRPr lang="en-US" altLang="ja-JP" dirty="0">
              <a:latin typeface="メイリオ" panose="020B0604030504040204" pitchFamily="50" charset="-128"/>
              <a:ea typeface="メイリオ" panose="020B0604030504040204" pitchFamily="50" charset="-128"/>
            </a:endParaRPr>
          </a:p>
          <a:p>
            <a:r>
              <a:rPr lang="zh-TW" altLang="en-US" dirty="0">
                <a:latin typeface="メイリオ" panose="020B0604030504040204" pitchFamily="50" charset="-128"/>
                <a:ea typeface="メイリオ" panose="020B0604030504040204" pitchFamily="50" charset="-128"/>
              </a:rPr>
              <a:t>家庭教育事業</a:t>
            </a:r>
            <a:r>
              <a:rPr lang="ja-JP" altLang="en-US" dirty="0">
                <a:latin typeface="メイリオ" panose="020B0604030504040204" pitchFamily="50" charset="-128"/>
                <a:ea typeface="メイリオ" panose="020B0604030504040204" pitchFamily="50" charset="-128"/>
              </a:rPr>
              <a:t>（生涯学習課）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図書館サービス推進事業（文化センター）</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zh-TW"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zh-TW"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0341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809222" y="914400"/>
            <a:ext cx="10221145" cy="177363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重点事業以外の</a:t>
            </a:r>
            <a:endParaRPr lang="en-US" altLang="ja-JP" sz="4400" b="1" dirty="0">
              <a:latin typeface="メイリオ" panose="020B0604030504040204" pitchFamily="50" charset="-128"/>
              <a:ea typeface="メイリオ" panose="020B0604030504040204" pitchFamily="50" charset="-128"/>
            </a:endParaRPr>
          </a:p>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分野別からみた生涯学習事業</a:t>
            </a:r>
          </a:p>
        </p:txBody>
      </p:sp>
      <p:sp>
        <p:nvSpPr>
          <p:cNvPr id="6" name="コンテンツ プレースホルダー 1"/>
          <p:cNvSpPr txBox="1">
            <a:spLocks/>
          </p:cNvSpPr>
          <p:nvPr/>
        </p:nvSpPr>
        <p:spPr>
          <a:xfrm>
            <a:off x="609600" y="3052915"/>
            <a:ext cx="10972800" cy="2208896"/>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産業・雇用</a:t>
            </a:r>
            <a:endParaRPr lang="en-US" altLang="zh-TW"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農業・農村交流事業（産業振興課）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消費生活相談・啓発推進事業（産業振興課）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ふるさとまつり支援事業（産業振興課）</a:t>
            </a:r>
          </a:p>
          <a:p>
            <a:endParaRPr lang="ja-JP" altLang="en-US" dirty="0">
              <a:latin typeface="メイリオ" panose="020B0604030504040204" pitchFamily="50" charset="-128"/>
              <a:ea typeface="メイリオ" panose="020B0604030504040204" pitchFamily="50" charset="-128"/>
            </a:endParaRPr>
          </a:p>
          <a:p>
            <a:endParaRPr lang="zh-TW" altLang="en-US" i="1"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zh-TW"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32366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809222" y="914400"/>
            <a:ext cx="10221145" cy="177363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Font typeface="Wingdings 2"/>
              <a:buNone/>
            </a:pPr>
            <a:r>
              <a:rPr lang="ja-JP" altLang="en-US" sz="4400" b="1" dirty="0">
                <a:latin typeface="+mn-ea"/>
                <a:ea typeface="+mn-ea"/>
              </a:rPr>
              <a:t>生涯学習事業</a:t>
            </a:r>
            <a:endParaRPr lang="en-US" altLang="ja-JP" sz="4400" b="1" dirty="0">
              <a:latin typeface="+mn-ea"/>
              <a:ea typeface="+mn-ea"/>
            </a:endParaRPr>
          </a:p>
          <a:p>
            <a:pPr marL="0" indent="0" algn="ctr">
              <a:buFont typeface="Wingdings 2"/>
              <a:buNone/>
            </a:pPr>
            <a:r>
              <a:rPr lang="ja-JP" altLang="en-US" sz="4400" b="1" dirty="0">
                <a:latin typeface="+mn-ea"/>
                <a:ea typeface="+mn-ea"/>
              </a:rPr>
              <a:t>～公民館・公民館類似施設分野～</a:t>
            </a:r>
          </a:p>
        </p:txBody>
      </p:sp>
      <p:sp>
        <p:nvSpPr>
          <p:cNvPr id="5" name="コンテンツ プレースホルダー 1"/>
          <p:cNvSpPr txBox="1">
            <a:spLocks/>
          </p:cNvSpPr>
          <p:nvPr/>
        </p:nvSpPr>
        <p:spPr>
          <a:xfrm>
            <a:off x="609600" y="3052915"/>
            <a:ext cx="10972800" cy="3566825"/>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r>
              <a:rPr lang="ja-JP" altLang="en-US" dirty="0">
                <a:latin typeface="+mn-ea"/>
                <a:ea typeface="+mn-ea"/>
              </a:rPr>
              <a:t>西白井公民館　（西白井複合センター内）</a:t>
            </a:r>
            <a:endParaRPr lang="en-US" altLang="ja-JP" dirty="0">
              <a:latin typeface="+mn-ea"/>
              <a:ea typeface="+mn-ea"/>
            </a:endParaRPr>
          </a:p>
          <a:p>
            <a:r>
              <a:rPr lang="ja-JP" altLang="en-US" dirty="0">
                <a:latin typeface="+mn-ea"/>
                <a:ea typeface="+mn-ea"/>
              </a:rPr>
              <a:t>白井駅前公民館　（白井駅前センター内）</a:t>
            </a:r>
            <a:endParaRPr lang="en-US" altLang="ja-JP" dirty="0">
              <a:latin typeface="+mn-ea"/>
              <a:ea typeface="+mn-ea"/>
            </a:endParaRPr>
          </a:p>
          <a:p>
            <a:r>
              <a:rPr lang="ja-JP" altLang="en-US" dirty="0">
                <a:latin typeface="+mn-ea"/>
                <a:ea typeface="+mn-ea"/>
              </a:rPr>
              <a:t>桜台公民館　（桜台センター内）</a:t>
            </a:r>
            <a:endParaRPr lang="en-US" altLang="ja-JP" dirty="0">
              <a:latin typeface="+mn-ea"/>
              <a:ea typeface="+mn-ea"/>
            </a:endParaRPr>
          </a:p>
          <a:p>
            <a:r>
              <a:rPr lang="ja-JP" altLang="en-US" dirty="0">
                <a:latin typeface="+mn-ea"/>
                <a:ea typeface="+mn-ea"/>
              </a:rPr>
              <a:t>学習等供用施設　（通称：冨士センター）</a:t>
            </a:r>
            <a:endParaRPr lang="en-US" altLang="ja-JP" dirty="0">
              <a:latin typeface="+mn-ea"/>
              <a:ea typeface="+mn-ea"/>
            </a:endParaRPr>
          </a:p>
          <a:p>
            <a:r>
              <a:rPr lang="ja-JP" altLang="en-US" dirty="0">
                <a:latin typeface="+mn-ea"/>
                <a:ea typeface="+mn-ea"/>
              </a:rPr>
              <a:t>青少年女性センター　（福祉センター内）</a:t>
            </a:r>
            <a:endParaRPr lang="en-US" altLang="ja-JP" dirty="0">
              <a:latin typeface="+mn-ea"/>
              <a:ea typeface="+mn-ea"/>
            </a:endParaRPr>
          </a:p>
          <a:p>
            <a:pPr marL="0" indent="0">
              <a:buNone/>
            </a:pPr>
            <a:endParaRPr lang="zh-TW" altLang="en-US" dirty="0">
              <a:latin typeface="+mn-ea"/>
              <a:ea typeface="+mn-ea"/>
            </a:endParaRPr>
          </a:p>
          <a:p>
            <a:endParaRPr lang="ja-JP" altLang="en-US" dirty="0">
              <a:latin typeface="+mn-ea"/>
              <a:ea typeface="+mn-ea"/>
            </a:endParaRPr>
          </a:p>
          <a:p>
            <a:endParaRPr lang="ja-JP" altLang="en-US" dirty="0">
              <a:latin typeface="+mn-ea"/>
              <a:ea typeface="+mn-ea"/>
            </a:endParaRPr>
          </a:p>
          <a:p>
            <a:endParaRPr lang="zh-TW" altLang="en-US" dirty="0">
              <a:latin typeface="+mn-ea"/>
              <a:ea typeface="+mn-ea"/>
            </a:endParaRPr>
          </a:p>
          <a:p>
            <a:endParaRPr lang="ja-JP" altLang="en-US" dirty="0">
              <a:latin typeface="+mn-ea"/>
              <a:ea typeface="+mn-ea"/>
            </a:endParaRPr>
          </a:p>
          <a:p>
            <a:endParaRPr lang="zh-TW" altLang="en-US" dirty="0">
              <a:latin typeface="+mn-ea"/>
              <a:ea typeface="+mn-ea"/>
            </a:endParaRPr>
          </a:p>
          <a:p>
            <a:endParaRPr lang="ja-JP" altLang="en-US" dirty="0">
              <a:latin typeface="+mn-ea"/>
              <a:ea typeface="+mn-ea"/>
            </a:endParaRPr>
          </a:p>
          <a:p>
            <a:endParaRPr lang="ja-JP" altLang="en-US" dirty="0">
              <a:latin typeface="+mn-ea"/>
              <a:ea typeface="+mn-ea"/>
            </a:endParaRPr>
          </a:p>
        </p:txBody>
      </p:sp>
    </p:spTree>
    <p:extLst>
      <p:ext uri="{BB962C8B-B14F-4D97-AF65-F5344CB8AC3E}">
        <p14:creationId xmlns:p14="http://schemas.microsoft.com/office/powerpoint/2010/main" val="281728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0" y="0"/>
            <a:ext cx="12192000" cy="6858000"/>
          </a:xfrm>
          <a:prstGeom prst="rect">
            <a:avLst/>
          </a:prstGeom>
        </p:spPr>
      </p:pic>
      <p:sp>
        <p:nvSpPr>
          <p:cNvPr id="2" name="テキスト ボックス 1"/>
          <p:cNvSpPr txBox="1"/>
          <p:nvPr/>
        </p:nvSpPr>
        <p:spPr>
          <a:xfrm>
            <a:off x="9040968" y="579549"/>
            <a:ext cx="2974569" cy="3046988"/>
          </a:xfrm>
          <a:prstGeom prst="rect">
            <a:avLst/>
          </a:prstGeom>
          <a:solidFill>
            <a:schemeClr val="bg1"/>
          </a:solidFill>
          <a:ln w="38100">
            <a:solidFill>
              <a:srgbClr val="CC0099"/>
            </a:solidFill>
          </a:ln>
        </p:spPr>
        <p:txBody>
          <a:bodyPr wrap="square" rtlCol="0" anchor="ctr">
            <a:spAutoFit/>
          </a:bodyPr>
          <a:lstStyle/>
          <a:p>
            <a:r>
              <a:rPr kumimoji="1" lang="ja-JP" altLang="en-US" sz="1200" dirty="0"/>
              <a:t>小学校　９校</a:t>
            </a:r>
            <a:endParaRPr kumimoji="1" lang="en-US" altLang="ja-JP" sz="1200" dirty="0"/>
          </a:p>
          <a:p>
            <a:r>
              <a:rPr kumimoji="1" lang="ja-JP" altLang="en-US" sz="1200" dirty="0"/>
              <a:t>中学校　５校</a:t>
            </a:r>
            <a:endParaRPr kumimoji="1" lang="en-US" altLang="ja-JP" sz="1200" dirty="0"/>
          </a:p>
          <a:p>
            <a:r>
              <a:rPr kumimoji="1" lang="ja-JP" altLang="en-US" sz="1200" dirty="0"/>
              <a:t>高等学校　１校</a:t>
            </a:r>
            <a:endParaRPr kumimoji="1" lang="en-US" altLang="ja-JP" sz="1200" dirty="0"/>
          </a:p>
          <a:p>
            <a:r>
              <a:rPr kumimoji="1" lang="ja-JP" altLang="en-US" sz="1200" dirty="0"/>
              <a:t>文化センター　１施設</a:t>
            </a:r>
            <a:endParaRPr kumimoji="1" lang="en-US" altLang="ja-JP" sz="1200" dirty="0"/>
          </a:p>
          <a:p>
            <a:r>
              <a:rPr kumimoji="1" lang="ja-JP" altLang="en-US" sz="1200" dirty="0"/>
              <a:t>（文化会館・図書館・郷土資料館</a:t>
            </a:r>
            <a:endParaRPr kumimoji="1" lang="en-US" altLang="ja-JP" sz="1200" dirty="0"/>
          </a:p>
          <a:p>
            <a:r>
              <a:rPr kumimoji="1" lang="ja-JP" altLang="en-US" sz="1200" dirty="0"/>
              <a:t>　プラネタリウム館）</a:t>
            </a:r>
            <a:endParaRPr kumimoji="1" lang="en-US" altLang="ja-JP" sz="1200" dirty="0"/>
          </a:p>
          <a:p>
            <a:r>
              <a:rPr kumimoji="1" lang="ja-JP" altLang="en-US" sz="1200" dirty="0"/>
              <a:t>公民館等類似施設　５施設</a:t>
            </a:r>
            <a:endParaRPr kumimoji="1" lang="en-US" altLang="ja-JP" sz="1200" dirty="0"/>
          </a:p>
          <a:p>
            <a:r>
              <a:rPr kumimoji="1" lang="ja-JP" altLang="en-US" sz="1200" dirty="0"/>
              <a:t>児童館　３施設</a:t>
            </a:r>
            <a:endParaRPr kumimoji="1" lang="en-US" altLang="ja-JP" sz="1200" dirty="0"/>
          </a:p>
          <a:p>
            <a:r>
              <a:rPr kumimoji="1" lang="ja-JP" altLang="en-US" sz="1200" dirty="0"/>
              <a:t>老人憩いの家　２施設</a:t>
            </a:r>
            <a:endParaRPr kumimoji="1" lang="en-US" altLang="ja-JP" sz="1200" dirty="0"/>
          </a:p>
          <a:p>
            <a:r>
              <a:rPr kumimoji="1" lang="ja-JP" altLang="en-US" sz="1200" dirty="0"/>
              <a:t>コミュニティ施設　３施設</a:t>
            </a:r>
            <a:endParaRPr kumimoji="1" lang="en-US" altLang="ja-JP" sz="1200" dirty="0"/>
          </a:p>
          <a:p>
            <a:r>
              <a:rPr kumimoji="1" lang="ja-JP" altLang="en-US" sz="1200" dirty="0"/>
              <a:t>スポーツ施設</a:t>
            </a:r>
            <a:endParaRPr kumimoji="1" lang="en-US" altLang="ja-JP" sz="1200" dirty="0"/>
          </a:p>
          <a:p>
            <a:r>
              <a:rPr kumimoji="1" lang="ja-JP" altLang="en-US" sz="1200" dirty="0"/>
              <a:t>　運動公園　１施設</a:t>
            </a:r>
            <a:endParaRPr kumimoji="1" lang="en-US" altLang="ja-JP" sz="1200" dirty="0"/>
          </a:p>
          <a:p>
            <a:r>
              <a:rPr kumimoji="1" lang="ja-JP" altLang="en-US" sz="1200" dirty="0"/>
              <a:t>　（陸上競技場・グラウンド・</a:t>
            </a:r>
            <a:endParaRPr kumimoji="1" lang="en-US" altLang="ja-JP" sz="1200" dirty="0"/>
          </a:p>
          <a:p>
            <a:r>
              <a:rPr kumimoji="1" lang="ja-JP" altLang="en-US" sz="1200" dirty="0"/>
              <a:t>　　　　　　　　　　　テニスコート）</a:t>
            </a:r>
            <a:endParaRPr kumimoji="1" lang="en-US" altLang="ja-JP" sz="1200" dirty="0"/>
          </a:p>
          <a:p>
            <a:r>
              <a:rPr kumimoji="1" lang="ja-JP" altLang="en-US" sz="1200" dirty="0"/>
              <a:t>　グラウンド　２施設</a:t>
            </a:r>
            <a:endParaRPr kumimoji="1" lang="en-US" altLang="ja-JP" sz="1200" dirty="0"/>
          </a:p>
          <a:p>
            <a:r>
              <a:rPr kumimoji="1" lang="ja-JP" altLang="en-US" sz="1200" dirty="0"/>
              <a:t>　テニスコート　５施設</a:t>
            </a:r>
          </a:p>
        </p:txBody>
      </p:sp>
      <p:sp>
        <p:nvSpPr>
          <p:cNvPr id="4" name="正方形/長方形 3"/>
          <p:cNvSpPr/>
          <p:nvPr/>
        </p:nvSpPr>
        <p:spPr>
          <a:xfrm>
            <a:off x="3527425" y="6007100"/>
            <a:ext cx="850899" cy="215900"/>
          </a:xfrm>
          <a:prstGeom prst="rect">
            <a:avLst/>
          </a:prstGeom>
          <a:solidFill>
            <a:schemeClr val="bg1"/>
          </a:solidFill>
          <a:ln w="12700">
            <a:solidFill>
              <a:srgbClr val="0070C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800" dirty="0"/>
              <a:t>白井高等学校</a:t>
            </a:r>
          </a:p>
        </p:txBody>
      </p:sp>
      <p:cxnSp>
        <p:nvCxnSpPr>
          <p:cNvPr id="8" name="直線コネクタ 7"/>
          <p:cNvCxnSpPr/>
          <p:nvPr/>
        </p:nvCxnSpPr>
        <p:spPr>
          <a:xfrm flipV="1">
            <a:off x="3883025" y="5651500"/>
            <a:ext cx="850900" cy="333375"/>
          </a:xfrm>
          <a:prstGeom prst="line">
            <a:avLst/>
          </a:prstGeom>
          <a:ln w="19050">
            <a:solidFill>
              <a:srgbClr val="0070C0"/>
            </a:solidFill>
            <a:headEnd type="stealth"/>
            <a:tailEnd type="ova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304419" y="1550486"/>
            <a:ext cx="1477377" cy="328445"/>
          </a:xfrm>
          <a:prstGeom prst="rect">
            <a:avLst/>
          </a:prstGeom>
          <a:solidFill>
            <a:schemeClr val="bg1"/>
          </a:solidFill>
          <a:ln w="12700">
            <a:solidFill>
              <a:srgbClr val="0070C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800" dirty="0"/>
              <a:t>西白井コミュニティプラザ</a:t>
            </a:r>
          </a:p>
        </p:txBody>
      </p:sp>
      <p:cxnSp>
        <p:nvCxnSpPr>
          <p:cNvPr id="9" name="直線コネクタ 8"/>
          <p:cNvCxnSpPr/>
          <p:nvPr/>
        </p:nvCxnSpPr>
        <p:spPr>
          <a:xfrm>
            <a:off x="3256547" y="1890044"/>
            <a:ext cx="270878" cy="1205582"/>
          </a:xfrm>
          <a:prstGeom prst="line">
            <a:avLst/>
          </a:prstGeom>
          <a:ln w="19050">
            <a:solidFill>
              <a:srgbClr val="0070C0"/>
            </a:solidFill>
            <a:headEnd type="stealth"/>
            <a:tailEnd type="ova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11118912" y="6289675"/>
            <a:ext cx="587314" cy="369332"/>
          </a:xfrm>
          <a:prstGeom prst="rect">
            <a:avLst/>
          </a:prstGeom>
          <a:noFill/>
        </p:spPr>
        <p:txBody>
          <a:bodyPr wrap="square" rtlCol="0">
            <a:spAutoFit/>
          </a:bodyPr>
          <a:lstStyle/>
          <a:p>
            <a:r>
              <a:rPr kumimoji="1" lang="en-US" altLang="ja-JP" dirty="0"/>
              <a:t>16</a:t>
            </a:r>
            <a:endParaRPr kumimoji="1" lang="ja-JP" altLang="en-US" dirty="0"/>
          </a:p>
        </p:txBody>
      </p:sp>
    </p:spTree>
    <p:extLst>
      <p:ext uri="{BB962C8B-B14F-4D97-AF65-F5344CB8AC3E}">
        <p14:creationId xmlns:p14="http://schemas.microsoft.com/office/powerpoint/2010/main" val="1080593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86778" y="2485651"/>
            <a:ext cx="10186739" cy="1938992"/>
          </a:xfrm>
          <a:prstGeom prst="rect">
            <a:avLst/>
          </a:prstGeom>
          <a:noFill/>
        </p:spPr>
        <p:txBody>
          <a:bodyPr wrap="square" rtlCol="0">
            <a:spAutoFit/>
          </a:bodyPr>
          <a:lstStyle/>
          <a:p>
            <a:pPr algn="ctr"/>
            <a:r>
              <a:rPr kumimoji="1" lang="ja-JP" altLang="en-US" sz="6000" b="1" dirty="0"/>
              <a:t>（２）生涯学習推進委員会</a:t>
            </a:r>
            <a:endParaRPr kumimoji="1" lang="en-US" altLang="ja-JP" sz="6000" b="1" dirty="0"/>
          </a:p>
          <a:p>
            <a:r>
              <a:rPr kumimoji="1" lang="ja-JP" altLang="en-US" sz="6000" b="1" dirty="0"/>
              <a:t>　　　  について</a:t>
            </a:r>
          </a:p>
        </p:txBody>
      </p:sp>
    </p:spTree>
    <p:extLst>
      <p:ext uri="{BB962C8B-B14F-4D97-AF65-F5344CB8AC3E}">
        <p14:creationId xmlns:p14="http://schemas.microsoft.com/office/powerpoint/2010/main" val="3450104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1"/>
          <p:cNvSpPr txBox="1">
            <a:spLocks/>
          </p:cNvSpPr>
          <p:nvPr/>
        </p:nvSpPr>
        <p:spPr>
          <a:xfrm>
            <a:off x="610832" y="1223274"/>
            <a:ext cx="10972800" cy="5121743"/>
          </a:xfrm>
          <a:prstGeom prst="rect">
            <a:avLst/>
          </a:prstGeom>
        </p:spPr>
        <p:txBody>
          <a:bodyPr vert="horz" rtlCol="0" anchor="ctr">
            <a:noAutofit/>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r>
              <a:rPr lang="ja-JP" altLang="en-US" sz="2000" dirty="0">
                <a:latin typeface="+mn-ea"/>
                <a:ea typeface="+mn-ea"/>
              </a:rPr>
              <a:t>　</a:t>
            </a:r>
            <a:r>
              <a:rPr lang="ja-JP" altLang="ja-JP" sz="2000" dirty="0">
                <a:latin typeface="+mn-ea"/>
                <a:ea typeface="+mn-ea"/>
              </a:rPr>
              <a:t>現代社会の様々な変化「少子高齢化の進行」「核家族化」「高度情報化への対応」「価値観の多様化」「地方分権と市民参加の拡大」「地球環境の変動」などに伴い</a:t>
            </a:r>
            <a:r>
              <a:rPr lang="ja-JP" altLang="ja-JP" sz="2000" b="1" dirty="0">
                <a:latin typeface="+mn-ea"/>
                <a:ea typeface="+mn-ea"/>
              </a:rPr>
              <a:t>解決すべき課題が広がっています</a:t>
            </a:r>
            <a:r>
              <a:rPr lang="ja-JP" altLang="ja-JP" sz="2000" dirty="0">
                <a:latin typeface="+mn-ea"/>
                <a:ea typeface="+mn-ea"/>
              </a:rPr>
              <a:t>。</a:t>
            </a:r>
          </a:p>
          <a:p>
            <a:pPr marL="0" indent="0">
              <a:buNone/>
            </a:pPr>
            <a:r>
              <a:rPr lang="ja-JP" altLang="en-US" sz="2000" dirty="0">
                <a:latin typeface="+mn-ea"/>
                <a:ea typeface="+mn-ea"/>
              </a:rPr>
              <a:t>　</a:t>
            </a:r>
            <a:r>
              <a:rPr lang="ja-JP" altLang="ja-JP" sz="2000" dirty="0">
                <a:latin typeface="+mn-ea"/>
                <a:ea typeface="+mn-ea"/>
              </a:rPr>
              <a:t>それらに対応していくためには、</a:t>
            </a:r>
            <a:r>
              <a:rPr lang="ja-JP" altLang="ja-JP" sz="2000" b="1" dirty="0">
                <a:latin typeface="+mn-ea"/>
                <a:ea typeface="+mn-ea"/>
              </a:rPr>
              <a:t>社会教育と言う概念にとらわれず、より広い視野に立ち</a:t>
            </a:r>
            <a:r>
              <a:rPr lang="ja-JP" altLang="en-US" sz="2000" b="1" dirty="0">
                <a:latin typeface="+mn-ea"/>
                <a:ea typeface="+mn-ea"/>
              </a:rPr>
              <a:t>、</a:t>
            </a:r>
            <a:r>
              <a:rPr lang="ja-JP" altLang="ja-JP" sz="2000" b="1" dirty="0">
                <a:latin typeface="+mn-ea"/>
                <a:ea typeface="+mn-ea"/>
              </a:rPr>
              <a:t>見直し</a:t>
            </a:r>
            <a:r>
              <a:rPr lang="ja-JP" altLang="en-US" sz="2000" b="1" dirty="0">
                <a:latin typeface="+mn-ea"/>
                <a:ea typeface="+mn-ea"/>
              </a:rPr>
              <a:t>、</a:t>
            </a:r>
            <a:r>
              <a:rPr lang="ja-JP" altLang="ja-JP" sz="2000" b="1" dirty="0">
                <a:latin typeface="+mn-ea"/>
                <a:ea typeface="+mn-ea"/>
              </a:rPr>
              <a:t>対応していくことが必要</a:t>
            </a:r>
            <a:r>
              <a:rPr lang="ja-JP" altLang="ja-JP" sz="2000" dirty="0">
                <a:latin typeface="+mn-ea"/>
                <a:ea typeface="+mn-ea"/>
              </a:rPr>
              <a:t>と考えられます。</a:t>
            </a:r>
          </a:p>
          <a:p>
            <a:pPr marL="0" indent="0">
              <a:buNone/>
            </a:pPr>
            <a:r>
              <a:rPr lang="ja-JP" altLang="en-US" sz="2000" dirty="0">
                <a:latin typeface="+mn-ea"/>
                <a:ea typeface="+mn-ea"/>
              </a:rPr>
              <a:t>　白井</a:t>
            </a:r>
            <a:r>
              <a:rPr lang="ja-JP" altLang="ja-JP" sz="2000" dirty="0">
                <a:latin typeface="+mn-ea"/>
                <a:ea typeface="+mn-ea"/>
              </a:rPr>
              <a:t>市においては、図書館や公民館、郷土資料館などに加え、青少年女性センターや学習等供用施設、コミュニティセンター、公民センターなど様々な施設で学習活動が行われています。更に市役所内における各部署においても多種多様な学習活動が行われています。</a:t>
            </a:r>
          </a:p>
          <a:p>
            <a:pPr marL="0" indent="0">
              <a:buNone/>
            </a:pPr>
            <a:r>
              <a:rPr lang="ja-JP" altLang="en-US" sz="2000" dirty="0">
                <a:latin typeface="+mn-ea"/>
                <a:ea typeface="+mn-ea"/>
              </a:rPr>
              <a:t>　</a:t>
            </a:r>
            <a:r>
              <a:rPr lang="ja-JP" altLang="ja-JP" sz="2000" dirty="0">
                <a:latin typeface="+mn-ea"/>
                <a:ea typeface="+mn-ea"/>
              </a:rPr>
              <a:t>今後それらの学習活動を総合的に捉え、</a:t>
            </a:r>
            <a:r>
              <a:rPr lang="ja-JP" altLang="ja-JP" sz="2000" b="1" dirty="0">
                <a:latin typeface="+mn-ea"/>
                <a:ea typeface="+mn-ea"/>
              </a:rPr>
              <a:t>生涯学習という観点から幅の広い視野に立ち、市民</a:t>
            </a:r>
            <a:r>
              <a:rPr lang="ja-JP" altLang="en-US" sz="2000" b="1" dirty="0">
                <a:latin typeface="+mn-ea"/>
                <a:ea typeface="+mn-ea"/>
              </a:rPr>
              <a:t>への</a:t>
            </a:r>
            <a:r>
              <a:rPr lang="ja-JP" altLang="ja-JP" sz="2000" b="1" dirty="0">
                <a:latin typeface="+mn-ea"/>
                <a:ea typeface="+mn-ea"/>
              </a:rPr>
              <a:t>学習</a:t>
            </a:r>
            <a:r>
              <a:rPr lang="ja-JP" altLang="en-US" sz="2000" b="1" dirty="0">
                <a:latin typeface="+mn-ea"/>
                <a:ea typeface="+mn-ea"/>
              </a:rPr>
              <a:t>の提供</a:t>
            </a:r>
            <a:r>
              <a:rPr lang="ja-JP" altLang="ja-JP" sz="2000" b="1" dirty="0">
                <a:latin typeface="+mn-ea"/>
                <a:ea typeface="+mn-ea"/>
              </a:rPr>
              <a:t>、学んだことを街づくりに生かしていくこと</a:t>
            </a:r>
            <a:r>
              <a:rPr lang="ja-JP" altLang="en-US" sz="2000" b="1" dirty="0">
                <a:latin typeface="+mn-ea"/>
                <a:ea typeface="+mn-ea"/>
              </a:rPr>
              <a:t>、</a:t>
            </a:r>
            <a:r>
              <a:rPr lang="ja-JP" altLang="ja-JP" sz="2000" b="1" dirty="0">
                <a:latin typeface="+mn-ea"/>
                <a:ea typeface="+mn-ea"/>
              </a:rPr>
              <a:t>学んだことを社会に還元できる社会の構築を</a:t>
            </a:r>
            <a:r>
              <a:rPr lang="ja-JP" altLang="en-US" sz="2000" b="1" dirty="0">
                <a:latin typeface="+mn-ea"/>
                <a:ea typeface="+mn-ea"/>
              </a:rPr>
              <a:t>目標としています</a:t>
            </a:r>
            <a:r>
              <a:rPr lang="ja-JP" altLang="en-US" sz="2000" dirty="0">
                <a:latin typeface="+mn-ea"/>
                <a:ea typeface="+mn-ea"/>
              </a:rPr>
              <a:t>。</a:t>
            </a:r>
            <a:endParaRPr lang="ja-JP" altLang="ja-JP" sz="2000" dirty="0">
              <a:latin typeface="+mn-ea"/>
              <a:ea typeface="+mn-ea"/>
            </a:endParaRPr>
          </a:p>
          <a:p>
            <a:pPr marL="0" indent="0">
              <a:buNone/>
            </a:pPr>
            <a:r>
              <a:rPr lang="ja-JP" altLang="en-US" sz="2000" dirty="0">
                <a:latin typeface="+mn-ea"/>
                <a:ea typeface="+mn-ea"/>
              </a:rPr>
              <a:t>　</a:t>
            </a:r>
            <a:r>
              <a:rPr lang="ja-JP" altLang="ja-JP" sz="2000" dirty="0">
                <a:latin typeface="+mn-ea"/>
                <a:ea typeface="+mn-ea"/>
              </a:rPr>
              <a:t>それらにおいて、今まで審議機関としていた社会教育委員や公民館運営審議会</a:t>
            </a:r>
            <a:r>
              <a:rPr lang="ja-JP" altLang="en-US" sz="2000" dirty="0">
                <a:latin typeface="+mn-ea"/>
                <a:ea typeface="+mn-ea"/>
              </a:rPr>
              <a:t>、文化センター運営協議会</a:t>
            </a:r>
            <a:r>
              <a:rPr lang="ja-JP" altLang="ja-JP" sz="2000" dirty="0">
                <a:latin typeface="+mn-ea"/>
                <a:ea typeface="+mn-ea"/>
              </a:rPr>
              <a:t>を見直し、「生涯学習推進委員会」を新たに設置し、</a:t>
            </a:r>
            <a:r>
              <a:rPr lang="ja-JP" altLang="ja-JP" sz="2000" b="1" dirty="0">
                <a:latin typeface="+mn-ea"/>
                <a:ea typeface="+mn-ea"/>
              </a:rPr>
              <a:t>学びへの新たな基盤をつくり</a:t>
            </a:r>
            <a:r>
              <a:rPr lang="ja-JP" altLang="en-US" sz="2000" b="1" dirty="0">
                <a:latin typeface="+mn-ea"/>
                <a:ea typeface="+mn-ea"/>
              </a:rPr>
              <a:t>、</a:t>
            </a:r>
            <a:r>
              <a:rPr lang="ja-JP" altLang="ja-JP" sz="2000" b="1" dirty="0">
                <a:latin typeface="+mn-ea"/>
                <a:ea typeface="+mn-ea"/>
              </a:rPr>
              <a:t>生涯学習を推進していく</a:t>
            </a:r>
            <a:r>
              <a:rPr lang="ja-JP" altLang="ja-JP" sz="2000" dirty="0">
                <a:latin typeface="+mn-ea"/>
                <a:ea typeface="+mn-ea"/>
              </a:rPr>
              <a:t>ための機関と</a:t>
            </a:r>
            <a:r>
              <a:rPr lang="ja-JP" altLang="en-US" sz="2000" dirty="0">
                <a:latin typeface="+mn-ea"/>
                <a:ea typeface="+mn-ea"/>
              </a:rPr>
              <a:t>なっております</a:t>
            </a:r>
            <a:r>
              <a:rPr lang="ja-JP" altLang="ja-JP" sz="1800" dirty="0">
                <a:latin typeface="+mn-ea"/>
                <a:ea typeface="+mn-ea"/>
              </a:rPr>
              <a:t>。</a:t>
            </a:r>
            <a:endParaRPr lang="en-US" altLang="ja-JP" sz="1800" dirty="0">
              <a:latin typeface="+mn-ea"/>
              <a:ea typeface="+mn-ea"/>
            </a:endParaRPr>
          </a:p>
        </p:txBody>
      </p:sp>
      <p:sp>
        <p:nvSpPr>
          <p:cNvPr id="5" name="テキスト ボックス 4"/>
          <p:cNvSpPr txBox="1"/>
          <p:nvPr/>
        </p:nvSpPr>
        <p:spPr>
          <a:xfrm>
            <a:off x="228447" y="515388"/>
            <a:ext cx="3961168" cy="707886"/>
          </a:xfrm>
          <a:prstGeom prst="rect">
            <a:avLst/>
          </a:prstGeom>
          <a:noFill/>
        </p:spPr>
        <p:txBody>
          <a:bodyPr wrap="square" rtlCol="0">
            <a:spAutoFit/>
          </a:bodyPr>
          <a:lstStyle/>
          <a:p>
            <a:r>
              <a:rPr lang="en-US" altLang="ja-JP" sz="4000" dirty="0">
                <a:latin typeface="+mn-ea"/>
              </a:rPr>
              <a:t>【</a:t>
            </a:r>
            <a:r>
              <a:rPr lang="ja-JP" altLang="en-US" sz="4000" dirty="0">
                <a:latin typeface="+mn-ea"/>
              </a:rPr>
              <a:t>設置の目的</a:t>
            </a:r>
            <a:r>
              <a:rPr lang="en-US" altLang="ja-JP" sz="4000" dirty="0">
                <a:latin typeface="+mn-ea"/>
              </a:rPr>
              <a:t>】</a:t>
            </a: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1"/>
          <p:cNvSpPr txBox="1">
            <a:spLocks/>
          </p:cNvSpPr>
          <p:nvPr/>
        </p:nvSpPr>
        <p:spPr>
          <a:xfrm>
            <a:off x="554182" y="1605660"/>
            <a:ext cx="10972800" cy="3980493"/>
          </a:xfrm>
          <a:prstGeom prst="rect">
            <a:avLst/>
          </a:prstGeom>
        </p:spPr>
        <p:txBody>
          <a:bodyPr vert="horz" rtlCol="0" anchor="ctr">
            <a:noAutofit/>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None/>
            </a:pPr>
            <a:r>
              <a:rPr lang="ja-JP" altLang="en-US" sz="2000" dirty="0">
                <a:latin typeface="+mn-ea"/>
                <a:ea typeface="+mn-ea"/>
              </a:rPr>
              <a:t>　</a:t>
            </a:r>
            <a:r>
              <a:rPr lang="ja-JP" altLang="ja-JP" sz="2000" dirty="0">
                <a:latin typeface="+mn-ea"/>
                <a:ea typeface="+mn-ea"/>
              </a:rPr>
              <a:t>生涯学習推進委員会の役割としては、従来の社会教育委員や公民館運営審議会の役割を踏襲しつつ</a:t>
            </a:r>
            <a:r>
              <a:rPr lang="ja-JP" altLang="en-US" sz="2000" dirty="0">
                <a:latin typeface="+mn-ea"/>
                <a:ea typeface="+mn-ea"/>
              </a:rPr>
              <a:t>、</a:t>
            </a:r>
            <a:r>
              <a:rPr lang="ja-JP" altLang="ja-JP" sz="2000" dirty="0">
                <a:latin typeface="+mn-ea"/>
                <a:ea typeface="+mn-ea"/>
              </a:rPr>
              <a:t>学びへの新たな基盤をつくり生涯学習を推進するために</a:t>
            </a:r>
            <a:r>
              <a:rPr lang="ja-JP" altLang="en-US" sz="2000" dirty="0">
                <a:latin typeface="+mn-ea"/>
                <a:ea typeface="+mn-ea"/>
              </a:rPr>
              <a:t>審議等を行います</a:t>
            </a:r>
            <a:r>
              <a:rPr lang="ja-JP" altLang="ja-JP" sz="2000" dirty="0">
                <a:latin typeface="+mn-ea"/>
                <a:ea typeface="+mn-ea"/>
              </a:rPr>
              <a:t>。</a:t>
            </a:r>
          </a:p>
          <a:p>
            <a:pPr marL="0" indent="0">
              <a:buNone/>
            </a:pPr>
            <a:r>
              <a:rPr lang="ja-JP" altLang="en-US" sz="2000" dirty="0">
                <a:latin typeface="+mn-ea"/>
                <a:ea typeface="+mn-ea"/>
              </a:rPr>
              <a:t>　</a:t>
            </a:r>
            <a:r>
              <a:rPr lang="ja-JP" altLang="ja-JP" sz="2000" dirty="0">
                <a:latin typeface="+mn-ea"/>
                <a:ea typeface="+mn-ea"/>
              </a:rPr>
              <a:t>また、</a:t>
            </a:r>
            <a:r>
              <a:rPr lang="ja-JP" altLang="ja-JP" sz="2000" b="1" dirty="0">
                <a:latin typeface="+mn-ea"/>
                <a:ea typeface="+mn-ea"/>
              </a:rPr>
              <a:t>公民館や白井市文化センター等の社会教育施設（スポーツ施設を除く。）の役割や運営を調査審議し</a:t>
            </a:r>
            <a:r>
              <a:rPr lang="ja-JP" altLang="en-US" sz="2000" b="1" dirty="0">
                <a:latin typeface="+mn-ea"/>
                <a:ea typeface="+mn-ea"/>
              </a:rPr>
              <a:t>、より効果的な</a:t>
            </a:r>
            <a:r>
              <a:rPr lang="ja-JP" altLang="ja-JP" sz="2000" b="1" dirty="0">
                <a:latin typeface="+mn-ea"/>
                <a:ea typeface="+mn-ea"/>
              </a:rPr>
              <a:t>運営に役立てること</a:t>
            </a:r>
            <a:r>
              <a:rPr lang="ja-JP" altLang="ja-JP" sz="2000" dirty="0">
                <a:latin typeface="+mn-ea"/>
                <a:ea typeface="+mn-ea"/>
              </a:rPr>
              <a:t>。</a:t>
            </a:r>
          </a:p>
          <a:p>
            <a:pPr marL="0" indent="0">
              <a:buNone/>
            </a:pPr>
            <a:r>
              <a:rPr lang="ja-JP" altLang="en-US" sz="2000" dirty="0">
                <a:latin typeface="+mn-ea"/>
                <a:ea typeface="+mn-ea"/>
              </a:rPr>
              <a:t>　</a:t>
            </a:r>
            <a:r>
              <a:rPr lang="ja-JP" altLang="ja-JP" sz="2000" dirty="0">
                <a:latin typeface="+mn-ea"/>
                <a:ea typeface="+mn-ea"/>
              </a:rPr>
              <a:t>学習活動をとおして</a:t>
            </a:r>
            <a:r>
              <a:rPr lang="ja-JP" altLang="ja-JP" sz="2000" b="1" dirty="0">
                <a:latin typeface="+mn-ea"/>
                <a:ea typeface="+mn-ea"/>
              </a:rPr>
              <a:t>社会教育や文化芸術</a:t>
            </a:r>
            <a:r>
              <a:rPr lang="ja-JP" altLang="en-US" sz="2000" b="1" dirty="0">
                <a:latin typeface="+mn-ea"/>
                <a:ea typeface="+mn-ea"/>
              </a:rPr>
              <a:t>に通ずる</a:t>
            </a:r>
            <a:r>
              <a:rPr lang="ja-JP" altLang="ja-JP" sz="2000" b="1" dirty="0">
                <a:latin typeface="+mn-ea"/>
                <a:ea typeface="+mn-ea"/>
              </a:rPr>
              <a:t>団体をどのように育て</a:t>
            </a:r>
            <a:r>
              <a:rPr lang="ja-JP" altLang="en-US" sz="2000" b="1" dirty="0">
                <a:latin typeface="+mn-ea"/>
                <a:ea typeface="+mn-ea"/>
              </a:rPr>
              <a:t>、</a:t>
            </a:r>
            <a:r>
              <a:rPr lang="ja-JP" altLang="ja-JP" sz="2000" b="1" dirty="0">
                <a:latin typeface="+mn-ea"/>
                <a:ea typeface="+mn-ea"/>
              </a:rPr>
              <a:t>また</a:t>
            </a:r>
            <a:r>
              <a:rPr lang="ja-JP" altLang="en-US" sz="2000" b="1" dirty="0">
                <a:latin typeface="+mn-ea"/>
                <a:ea typeface="+mn-ea"/>
              </a:rPr>
              <a:t>、</a:t>
            </a:r>
            <a:r>
              <a:rPr lang="ja-JP" altLang="ja-JP" sz="2000" b="1" dirty="0">
                <a:latin typeface="+mn-ea"/>
                <a:ea typeface="+mn-ea"/>
              </a:rPr>
              <a:t>それらの団体の活躍の場をどのように見出していくかを検討の課題としていきます</a:t>
            </a:r>
            <a:r>
              <a:rPr lang="ja-JP" altLang="ja-JP" sz="2000" dirty="0">
                <a:latin typeface="+mn-ea"/>
                <a:ea typeface="+mn-ea"/>
              </a:rPr>
              <a:t>。</a:t>
            </a:r>
          </a:p>
          <a:p>
            <a:pPr marL="0" indent="0">
              <a:buNone/>
            </a:pPr>
            <a:r>
              <a:rPr lang="ja-JP" altLang="en-US" sz="2000" dirty="0">
                <a:latin typeface="+mn-ea"/>
                <a:ea typeface="+mn-ea"/>
              </a:rPr>
              <a:t>　</a:t>
            </a:r>
            <a:r>
              <a:rPr lang="ja-JP" altLang="ja-JP" sz="2000" dirty="0">
                <a:latin typeface="+mn-ea"/>
                <a:ea typeface="+mn-ea"/>
              </a:rPr>
              <a:t>そのため委員の構成については、専門的な視野から学識経験を有する者として大学で研究をしたり、学生を指導している人材の登用、学校教育及び社会教育の関係者として現に生涯学習に携わっている人材、社会教育において重要な位置づけとなっている家庭教育に携わっている人材そして、それらを受ける市民</a:t>
            </a:r>
            <a:r>
              <a:rPr lang="ja-JP" altLang="en-US" sz="2000" dirty="0">
                <a:latin typeface="+mn-ea"/>
                <a:ea typeface="+mn-ea"/>
              </a:rPr>
              <a:t>等</a:t>
            </a:r>
            <a:r>
              <a:rPr lang="ja-JP" altLang="ja-JP" sz="2000" dirty="0">
                <a:latin typeface="+mn-ea"/>
                <a:ea typeface="+mn-ea"/>
              </a:rPr>
              <a:t>から構成し、より実質的な審議機関としていきます。</a:t>
            </a:r>
            <a:endParaRPr lang="en-US" altLang="ja-JP" sz="2000" dirty="0">
              <a:latin typeface="+mn-ea"/>
              <a:ea typeface="+mn-ea"/>
            </a:endParaRPr>
          </a:p>
        </p:txBody>
      </p:sp>
      <p:sp>
        <p:nvSpPr>
          <p:cNvPr id="5" name="テキスト ボックス 4"/>
          <p:cNvSpPr txBox="1"/>
          <p:nvPr/>
        </p:nvSpPr>
        <p:spPr>
          <a:xfrm>
            <a:off x="228447" y="515388"/>
            <a:ext cx="4892194" cy="707886"/>
          </a:xfrm>
          <a:prstGeom prst="rect">
            <a:avLst/>
          </a:prstGeom>
          <a:noFill/>
        </p:spPr>
        <p:txBody>
          <a:bodyPr wrap="square" rtlCol="0">
            <a:spAutoFit/>
          </a:bodyPr>
          <a:lstStyle/>
          <a:p>
            <a:r>
              <a:rPr lang="en-US" altLang="ja-JP" sz="4000" dirty="0">
                <a:latin typeface="メイリオ" panose="020B0604030504040204" pitchFamily="50" charset="-128"/>
              </a:rPr>
              <a:t>【</a:t>
            </a:r>
            <a:r>
              <a:rPr lang="ja-JP" altLang="en-US" sz="4000" dirty="0">
                <a:latin typeface="メイリオ" panose="020B0604030504040204" pitchFamily="50" charset="-128"/>
              </a:rPr>
              <a:t>基本的な考え方</a:t>
            </a:r>
            <a:r>
              <a:rPr lang="en-US" altLang="ja-JP" sz="4000" dirty="0">
                <a:latin typeface="メイリオ" panose="020B0604030504040204" pitchFamily="50" charset="-128"/>
              </a:rPr>
              <a:t>】</a:t>
            </a:r>
          </a:p>
        </p:txBody>
      </p:sp>
    </p:spTree>
    <p:extLst>
      <p:ext uri="{BB962C8B-B14F-4D97-AF65-F5344CB8AC3E}">
        <p14:creationId xmlns:p14="http://schemas.microsoft.com/office/powerpoint/2010/main" val="367152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77334" y="609600"/>
            <a:ext cx="2771719" cy="802105"/>
          </a:xfrm>
        </p:spPr>
        <p:txBody>
          <a:bodyPr rtlCol="0"/>
          <a:lstStyle/>
          <a:p>
            <a:pPr rtl="0"/>
            <a:r>
              <a:rPr lang="ja-JP" altLang="en-US" dirty="0">
                <a:latin typeface="+mn-ea"/>
                <a:ea typeface="+mn-ea"/>
              </a:rPr>
              <a:t>本日の内容</a:t>
            </a:r>
          </a:p>
        </p:txBody>
      </p:sp>
      <p:sp>
        <p:nvSpPr>
          <p:cNvPr id="2" name="コンテンツ プレースホルダー 1"/>
          <p:cNvSpPr>
            <a:spLocks noGrp="1"/>
          </p:cNvSpPr>
          <p:nvPr>
            <p:ph idx="1"/>
          </p:nvPr>
        </p:nvSpPr>
        <p:spPr>
          <a:xfrm>
            <a:off x="609600" y="2012951"/>
            <a:ext cx="10972800" cy="4343400"/>
          </a:xfrm>
        </p:spPr>
        <p:txBody>
          <a:bodyPr rtlCol="0" anchor="ctr">
            <a:normAutofit fontScale="85000" lnSpcReduction="20000"/>
          </a:bodyPr>
          <a:lstStyle/>
          <a:p>
            <a:pPr rtl="0"/>
            <a:r>
              <a:rPr lang="ja-JP" altLang="en-US" sz="4000" dirty="0"/>
              <a:t>はじめに</a:t>
            </a:r>
            <a:endParaRPr lang="en-US" altLang="ja-JP" sz="4000" dirty="0"/>
          </a:p>
          <a:p>
            <a:pPr marL="0" indent="0" rtl="0">
              <a:buNone/>
            </a:pPr>
            <a:endParaRPr lang="en-US" altLang="ja-JP" sz="4000" dirty="0"/>
          </a:p>
          <a:p>
            <a:pPr rtl="0"/>
            <a:r>
              <a:rPr lang="ja-JP" altLang="en-US" sz="4000" dirty="0"/>
              <a:t>議題</a:t>
            </a:r>
            <a:endParaRPr lang="en-US" altLang="ja-JP" sz="4000" dirty="0"/>
          </a:p>
          <a:p>
            <a:pPr marL="0" indent="0" rtl="0">
              <a:buNone/>
            </a:pPr>
            <a:r>
              <a:rPr lang="ja-JP" altLang="en-US" sz="4000" dirty="0"/>
              <a:t>（１）白井市の生涯学習の現状について</a:t>
            </a:r>
            <a:endParaRPr lang="en-US" altLang="ja-JP" sz="4000" dirty="0"/>
          </a:p>
          <a:p>
            <a:pPr marL="0" indent="0" rtl="0">
              <a:buNone/>
            </a:pPr>
            <a:endParaRPr lang="en-US" altLang="ja-JP" sz="4000" dirty="0"/>
          </a:p>
          <a:p>
            <a:pPr marL="0" indent="0" rtl="0">
              <a:buNone/>
            </a:pPr>
            <a:r>
              <a:rPr lang="ja-JP" altLang="en-US" sz="4000" dirty="0"/>
              <a:t>（２）生涯学習推進委員会について</a:t>
            </a:r>
            <a:endParaRPr lang="en-US" altLang="ja-JP" sz="4000" dirty="0"/>
          </a:p>
          <a:p>
            <a:pPr marL="0" indent="0" rtl="0">
              <a:buNone/>
            </a:pPr>
            <a:endParaRPr lang="en-US" altLang="ja-JP" sz="4000" dirty="0"/>
          </a:p>
          <a:p>
            <a:pPr marL="0" indent="0" rtl="0">
              <a:buNone/>
            </a:pPr>
            <a:r>
              <a:rPr lang="ja-JP" altLang="en-US" sz="4000" dirty="0"/>
              <a:t>（３）その他</a:t>
            </a:r>
            <a:endParaRPr lang="en-US" altLang="ja-JP" sz="4000" dirty="0"/>
          </a:p>
          <a:p>
            <a:pPr rtl="0"/>
            <a:endParaRPr lang="en-US" altLang="ja-JP" sz="4000" dirty="0"/>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1"/>
          <p:cNvSpPr txBox="1">
            <a:spLocks/>
          </p:cNvSpPr>
          <p:nvPr/>
        </p:nvSpPr>
        <p:spPr>
          <a:xfrm>
            <a:off x="853255" y="2695074"/>
            <a:ext cx="10221145" cy="177363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前任期の生涯学習推進委員会</a:t>
            </a:r>
            <a:endParaRPr lang="en-US" altLang="ja-JP" sz="4400" b="1" dirty="0">
              <a:latin typeface="メイリオ" panose="020B0604030504040204" pitchFamily="50" charset="-128"/>
              <a:ea typeface="メイリオ" panose="020B0604030504040204" pitchFamily="50" charset="-128"/>
            </a:endParaRPr>
          </a:p>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a:t>
            </a:r>
            <a:r>
              <a:rPr lang="en-US" altLang="ja-JP" sz="4400" b="1" dirty="0">
                <a:latin typeface="メイリオ" panose="020B0604030504040204" pitchFamily="50" charset="-128"/>
                <a:ea typeface="メイリオ" panose="020B0604030504040204" pitchFamily="50" charset="-128"/>
              </a:rPr>
              <a:t>H30.6.1</a:t>
            </a:r>
            <a:r>
              <a:rPr lang="ja-JP" altLang="en-US" sz="4400" b="1" dirty="0">
                <a:latin typeface="メイリオ" panose="020B0604030504040204" pitchFamily="50" charset="-128"/>
                <a:ea typeface="メイリオ" panose="020B0604030504040204" pitchFamily="50" charset="-128"/>
              </a:rPr>
              <a:t>～</a:t>
            </a:r>
            <a:r>
              <a:rPr lang="en-US" altLang="ja-JP" sz="4400" b="1" dirty="0">
                <a:latin typeface="メイリオ" panose="020B0604030504040204" pitchFamily="50" charset="-128"/>
                <a:ea typeface="メイリオ" panose="020B0604030504040204" pitchFamily="50" charset="-128"/>
              </a:rPr>
              <a:t>R3.5.31</a:t>
            </a:r>
            <a:r>
              <a:rPr lang="ja-JP" altLang="en-US" sz="4400" b="1" dirty="0">
                <a:latin typeface="メイリオ" panose="020B0604030504040204" pitchFamily="50" charset="-128"/>
                <a:ea typeface="メイリオ" panose="020B0604030504040204" pitchFamily="50" charset="-128"/>
              </a:rPr>
              <a:t>）</a:t>
            </a:r>
            <a:endParaRPr lang="en-US" altLang="ja-JP" sz="4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1447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1892" y="1246908"/>
            <a:ext cx="10839796" cy="646331"/>
          </a:xfrm>
          <a:prstGeom prst="rect">
            <a:avLst/>
          </a:prstGeom>
          <a:noFill/>
        </p:spPr>
        <p:txBody>
          <a:bodyPr wrap="square" rtlCol="0">
            <a:spAutoFit/>
          </a:bodyPr>
          <a:lstStyle/>
          <a:p>
            <a:r>
              <a:rPr kumimoji="1" lang="ja-JP" altLang="en-US" sz="3600" dirty="0"/>
              <a:t>サークル・団体と社会教育関係団体の違いについて</a:t>
            </a:r>
          </a:p>
        </p:txBody>
      </p:sp>
      <p:sp>
        <p:nvSpPr>
          <p:cNvPr id="5" name="テキスト ボックス 4"/>
          <p:cNvSpPr txBox="1"/>
          <p:nvPr/>
        </p:nvSpPr>
        <p:spPr>
          <a:xfrm>
            <a:off x="1396538" y="2625584"/>
            <a:ext cx="8445731" cy="830997"/>
          </a:xfrm>
          <a:prstGeom prst="rect">
            <a:avLst/>
          </a:prstGeom>
          <a:noFill/>
        </p:spPr>
        <p:txBody>
          <a:bodyPr wrap="square" rtlCol="0">
            <a:spAutoFit/>
          </a:bodyPr>
          <a:lstStyle/>
          <a:p>
            <a:r>
              <a:rPr kumimoji="1" lang="ja-JP" altLang="en-US" sz="2400" dirty="0"/>
              <a:t>サークル・団体：公民館等で活動、活躍する市民等の集まり</a:t>
            </a:r>
            <a:endParaRPr kumimoji="1" lang="en-US" altLang="ja-JP" sz="2400" dirty="0"/>
          </a:p>
          <a:p>
            <a:r>
              <a:rPr kumimoji="1" lang="ja-JP" altLang="en-US" sz="2400" dirty="0"/>
              <a:t>　　　　　　例　趣味サークル、市民活動団体　等</a:t>
            </a:r>
          </a:p>
        </p:txBody>
      </p:sp>
      <p:sp>
        <p:nvSpPr>
          <p:cNvPr id="6" name="テキスト ボックス 5"/>
          <p:cNvSpPr txBox="1"/>
          <p:nvPr/>
        </p:nvSpPr>
        <p:spPr>
          <a:xfrm>
            <a:off x="1396538" y="3895162"/>
            <a:ext cx="10025150" cy="1200329"/>
          </a:xfrm>
          <a:prstGeom prst="rect">
            <a:avLst/>
          </a:prstGeom>
          <a:noFill/>
        </p:spPr>
        <p:txBody>
          <a:bodyPr wrap="square" rtlCol="0">
            <a:spAutoFit/>
          </a:bodyPr>
          <a:lstStyle/>
          <a:p>
            <a:r>
              <a:rPr kumimoji="1" lang="ja-JP" altLang="en-US" sz="2400" dirty="0"/>
              <a:t>社会教育関係団体：サークル・団体の内、社会教育に関する事業を行う</a:t>
            </a:r>
            <a:endParaRPr kumimoji="1" lang="en-US" altLang="ja-JP" sz="2400" dirty="0"/>
          </a:p>
          <a:p>
            <a:r>
              <a:rPr kumimoji="1" lang="ja-JP" altLang="en-US" sz="2400" dirty="0"/>
              <a:t>　　　　　　　　　ことを主たる目的とし、自主的な運営をしており、</a:t>
            </a:r>
            <a:endParaRPr kumimoji="1" lang="en-US" altLang="ja-JP" sz="2400" dirty="0"/>
          </a:p>
          <a:p>
            <a:r>
              <a:rPr kumimoji="1" lang="ja-JP" altLang="en-US" sz="2400" dirty="0"/>
              <a:t>　　　　　　　　　市教育委員会より認定を受けたサークル・団体</a:t>
            </a:r>
            <a:endParaRPr kumimoji="1" lang="en-US" altLang="ja-JP" sz="2400" dirty="0"/>
          </a:p>
        </p:txBody>
      </p:sp>
      <p:sp>
        <p:nvSpPr>
          <p:cNvPr id="7" name="テキスト ボックス 6"/>
          <p:cNvSpPr txBox="1"/>
          <p:nvPr/>
        </p:nvSpPr>
        <p:spPr>
          <a:xfrm>
            <a:off x="3884088" y="5095491"/>
            <a:ext cx="7537600" cy="646331"/>
          </a:xfrm>
          <a:prstGeom prst="rect">
            <a:avLst/>
          </a:prstGeom>
          <a:noFill/>
        </p:spPr>
        <p:txBody>
          <a:bodyPr wrap="square" rtlCol="0">
            <a:spAutoFit/>
          </a:bodyPr>
          <a:lstStyle/>
          <a:p>
            <a:r>
              <a:rPr kumimoji="1" lang="en-US" altLang="ja-JP" dirty="0"/>
              <a:t>※</a:t>
            </a:r>
            <a:r>
              <a:rPr kumimoji="1" lang="ja-JP" altLang="en-US" dirty="0"/>
              <a:t>申請書を提出したセンター及び生涯学習課でその内容を審査し、</a:t>
            </a:r>
            <a:endParaRPr kumimoji="1" lang="en-US" altLang="ja-JP" dirty="0"/>
          </a:p>
          <a:p>
            <a:r>
              <a:rPr kumimoji="1" lang="ja-JP" altLang="en-US" dirty="0"/>
              <a:t>　当委員会の意見を踏まえ認定の可否を決めるという手順になります。</a:t>
            </a:r>
          </a:p>
        </p:txBody>
      </p:sp>
      <p:grpSp>
        <p:nvGrpSpPr>
          <p:cNvPr id="22" name="グループ化 21"/>
          <p:cNvGrpSpPr/>
          <p:nvPr/>
        </p:nvGrpSpPr>
        <p:grpSpPr>
          <a:xfrm>
            <a:off x="2288045" y="4667095"/>
            <a:ext cx="7890275" cy="2044223"/>
            <a:chOff x="2288045" y="4667095"/>
            <a:chExt cx="7890275" cy="2044223"/>
          </a:xfrm>
        </p:grpSpPr>
        <p:grpSp>
          <p:nvGrpSpPr>
            <p:cNvPr id="18" name="グループ化 17"/>
            <p:cNvGrpSpPr/>
            <p:nvPr/>
          </p:nvGrpSpPr>
          <p:grpSpPr>
            <a:xfrm>
              <a:off x="2288045" y="4667095"/>
              <a:ext cx="1596043" cy="1482709"/>
              <a:chOff x="798022" y="4851589"/>
              <a:chExt cx="1596043" cy="1482709"/>
            </a:xfrm>
          </p:grpSpPr>
          <p:cxnSp>
            <p:nvCxnSpPr>
              <p:cNvPr id="15" name="直線コネクタ 14"/>
              <p:cNvCxnSpPr/>
              <p:nvPr/>
            </p:nvCxnSpPr>
            <p:spPr>
              <a:xfrm>
                <a:off x="798022" y="4851589"/>
                <a:ext cx="0" cy="1482709"/>
              </a:xfrm>
              <a:prstGeom prst="line">
                <a:avLst/>
              </a:prstGeom>
              <a:ln w="57150"/>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798022" y="6334298"/>
                <a:ext cx="1596043"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sp>
          <p:nvSpPr>
            <p:cNvPr id="21" name="テキスト ボックス 20"/>
            <p:cNvSpPr txBox="1"/>
            <p:nvPr/>
          </p:nvSpPr>
          <p:spPr>
            <a:xfrm>
              <a:off x="4136467" y="5880321"/>
              <a:ext cx="6041853" cy="830997"/>
            </a:xfrm>
            <a:prstGeom prst="rect">
              <a:avLst/>
            </a:prstGeom>
            <a:noFill/>
          </p:spPr>
          <p:txBody>
            <a:bodyPr wrap="square" rtlCol="0">
              <a:spAutoFit/>
            </a:bodyPr>
            <a:lstStyle/>
            <a:p>
              <a:r>
                <a:rPr kumimoji="1" lang="ja-JP" altLang="en-US" sz="2400" b="1" dirty="0">
                  <a:solidFill>
                    <a:srgbClr val="FF0000"/>
                  </a:solidFill>
                </a:rPr>
                <a:t>自身の団体が持っている知識やスキルを</a:t>
              </a:r>
              <a:endParaRPr kumimoji="1" lang="en-US" altLang="ja-JP" sz="2400" b="1" dirty="0">
                <a:solidFill>
                  <a:srgbClr val="FF0000"/>
                </a:solidFill>
              </a:endParaRPr>
            </a:p>
            <a:p>
              <a:r>
                <a:rPr kumimoji="1" lang="ja-JP" altLang="en-US" sz="2400" b="1" dirty="0">
                  <a:solidFill>
                    <a:srgbClr val="FF0000"/>
                  </a:solidFill>
                </a:rPr>
                <a:t>地域へ還元する活動を行う</a:t>
              </a:r>
            </a:p>
          </p:txBody>
        </p:sp>
      </p:grpSp>
    </p:spTree>
    <p:extLst>
      <p:ext uri="{BB962C8B-B14F-4D97-AF65-F5344CB8AC3E}">
        <p14:creationId xmlns:p14="http://schemas.microsoft.com/office/powerpoint/2010/main" val="155798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21772" y="251855"/>
            <a:ext cx="4797383" cy="4249240"/>
          </a:xfrm>
          <a:prstGeom prst="rect">
            <a:avLst/>
          </a:prstGeom>
          <a:noFill/>
        </p:spPr>
        <p:txBody>
          <a:bodyPr wrap="square" rtlCol="0">
            <a:spAutoFit/>
          </a:bodyPr>
          <a:lstStyle/>
          <a:p>
            <a:r>
              <a:rPr kumimoji="1" lang="ja-JP" altLang="en-US" sz="1801" dirty="0"/>
              <a:t>課題①</a:t>
            </a:r>
            <a:endParaRPr kumimoji="1" lang="en-US" altLang="ja-JP" sz="1801" dirty="0"/>
          </a:p>
          <a:p>
            <a:r>
              <a:rPr lang="ja-JP" altLang="en-US" sz="1801" dirty="0"/>
              <a:t>サークル・団体の加入者の減少</a:t>
            </a:r>
            <a:endParaRPr lang="en-US" altLang="ja-JP" sz="1801" dirty="0"/>
          </a:p>
          <a:p>
            <a:endParaRPr kumimoji="1" lang="en-US" altLang="ja-JP" sz="1801" dirty="0"/>
          </a:p>
          <a:p>
            <a:r>
              <a:rPr lang="ja-JP" altLang="en-US" sz="1801" dirty="0"/>
              <a:t>支援策①</a:t>
            </a:r>
            <a:endParaRPr lang="en-US" altLang="ja-JP" sz="1801" dirty="0"/>
          </a:p>
          <a:p>
            <a:r>
              <a:rPr kumimoji="1" lang="ja-JP" altLang="en-US" sz="1801" dirty="0"/>
              <a:t>・公民館等が既存サークルや団体と協力し</a:t>
            </a:r>
            <a:endParaRPr kumimoji="1" lang="en-US" altLang="ja-JP" sz="1801" dirty="0"/>
          </a:p>
          <a:p>
            <a:r>
              <a:rPr lang="ja-JP" altLang="en-US" sz="1801" dirty="0"/>
              <a:t>　</a:t>
            </a:r>
            <a:r>
              <a:rPr kumimoji="1" lang="ja-JP" altLang="en-US" sz="1801" dirty="0"/>
              <a:t>て、サークル活動の支援を行う</a:t>
            </a:r>
            <a:endParaRPr kumimoji="1" lang="en-US" altLang="ja-JP" sz="1801" dirty="0"/>
          </a:p>
          <a:p>
            <a:r>
              <a:rPr lang="ja-JP" altLang="en-US" sz="1801" dirty="0"/>
              <a:t>・インターネットや</a:t>
            </a:r>
            <a:r>
              <a:rPr lang="en-US" altLang="ja-JP" sz="1801" dirty="0"/>
              <a:t>SNS</a:t>
            </a:r>
            <a:r>
              <a:rPr lang="ja-JP" altLang="en-US" sz="1801" dirty="0"/>
              <a:t>の活用が苦手な</a:t>
            </a:r>
            <a:endParaRPr lang="en-US" altLang="ja-JP" sz="1801" dirty="0"/>
          </a:p>
          <a:p>
            <a:r>
              <a:rPr lang="ja-JP" altLang="en-US" sz="1801" dirty="0"/>
              <a:t>　サークルや団体に対しての支援</a:t>
            </a:r>
            <a:endParaRPr lang="en-US" altLang="ja-JP" sz="1801" dirty="0"/>
          </a:p>
          <a:p>
            <a:r>
              <a:rPr kumimoji="1" lang="ja-JP" altLang="en-US" sz="1801" dirty="0"/>
              <a:t>・サークルや団体が情報を共有することが</a:t>
            </a:r>
            <a:endParaRPr kumimoji="1" lang="en-US" altLang="ja-JP" sz="1801" dirty="0"/>
          </a:p>
          <a:p>
            <a:r>
              <a:rPr lang="ja-JP" altLang="en-US" sz="1801" dirty="0"/>
              <a:t>　</a:t>
            </a:r>
            <a:r>
              <a:rPr kumimoji="1" lang="ja-JP" altLang="en-US" sz="1801" dirty="0"/>
              <a:t>できるホームページや</a:t>
            </a:r>
            <a:r>
              <a:rPr kumimoji="1" lang="en-US" altLang="ja-JP" sz="1801" dirty="0"/>
              <a:t>SNS</a:t>
            </a:r>
            <a:r>
              <a:rPr kumimoji="1" lang="ja-JP" altLang="en-US" sz="1801" dirty="0"/>
              <a:t>の構築</a:t>
            </a:r>
            <a:endParaRPr kumimoji="1" lang="en-US" altLang="ja-JP" sz="1801" dirty="0"/>
          </a:p>
          <a:p>
            <a:r>
              <a:rPr lang="ja-JP" altLang="en-US" sz="1801" dirty="0"/>
              <a:t>・「知ってもらう」ことが重要であるため、</a:t>
            </a:r>
            <a:endParaRPr lang="en-US" altLang="ja-JP" sz="1801" dirty="0"/>
          </a:p>
          <a:p>
            <a:r>
              <a:rPr kumimoji="1" lang="ja-JP" altLang="en-US" sz="1801" dirty="0"/>
              <a:t>　サークルや団体の宣伝・広報活動の充実</a:t>
            </a:r>
            <a:endParaRPr kumimoji="1" lang="en-US" altLang="ja-JP" sz="1801" dirty="0"/>
          </a:p>
          <a:p>
            <a:r>
              <a:rPr lang="ja-JP" altLang="en-US" sz="1801" dirty="0"/>
              <a:t>・社会教育関係団体として好ましい活動を</a:t>
            </a:r>
            <a:endParaRPr lang="en-US" altLang="ja-JP" sz="1801" dirty="0"/>
          </a:p>
          <a:p>
            <a:r>
              <a:rPr lang="ja-JP" altLang="en-US" sz="1801" dirty="0"/>
              <a:t>　行っている団体について表彰する制度の</a:t>
            </a:r>
            <a:endParaRPr lang="en-US" altLang="ja-JP" sz="1801" dirty="0"/>
          </a:p>
          <a:p>
            <a:r>
              <a:rPr lang="ja-JP" altLang="en-US" sz="1801" dirty="0"/>
              <a:t>　新設</a:t>
            </a:r>
            <a:endParaRPr kumimoji="1" lang="ja-JP" altLang="en-US" sz="1801" dirty="0"/>
          </a:p>
        </p:txBody>
      </p:sp>
      <p:sp>
        <p:nvSpPr>
          <p:cNvPr id="5" name="テキスト ボックス 4"/>
          <p:cNvSpPr txBox="1"/>
          <p:nvPr/>
        </p:nvSpPr>
        <p:spPr>
          <a:xfrm>
            <a:off x="921773" y="4510049"/>
            <a:ext cx="5176683" cy="2309350"/>
          </a:xfrm>
          <a:prstGeom prst="rect">
            <a:avLst/>
          </a:prstGeom>
          <a:noFill/>
        </p:spPr>
        <p:txBody>
          <a:bodyPr wrap="square" rtlCol="0">
            <a:spAutoFit/>
          </a:bodyPr>
          <a:lstStyle/>
          <a:p>
            <a:r>
              <a:rPr kumimoji="1" lang="ja-JP" altLang="en-US" sz="1801" dirty="0"/>
              <a:t>課題②</a:t>
            </a:r>
            <a:endParaRPr kumimoji="1" lang="en-US" altLang="ja-JP" sz="1801" dirty="0"/>
          </a:p>
          <a:p>
            <a:r>
              <a:rPr lang="ja-JP" altLang="en-US" sz="1801" dirty="0"/>
              <a:t>サークル間の活発な関わりの不足</a:t>
            </a:r>
            <a:endParaRPr kumimoji="1" lang="en-US" altLang="ja-JP" sz="1801" dirty="0"/>
          </a:p>
          <a:p>
            <a:endParaRPr lang="en-US" altLang="ja-JP" sz="1801" dirty="0"/>
          </a:p>
          <a:p>
            <a:r>
              <a:rPr lang="ja-JP" altLang="en-US" sz="1801" dirty="0"/>
              <a:t>支援策②</a:t>
            </a:r>
            <a:endParaRPr lang="en-US" altLang="ja-JP" sz="1801" dirty="0"/>
          </a:p>
          <a:p>
            <a:r>
              <a:rPr kumimoji="1" lang="ja-JP" altLang="en-US" sz="1801" dirty="0"/>
              <a:t>・サークルや団体のコンパクトにまとめた情報</a:t>
            </a:r>
            <a:endParaRPr kumimoji="1" lang="en-US" altLang="ja-JP" sz="1801" dirty="0"/>
          </a:p>
          <a:p>
            <a:r>
              <a:rPr kumimoji="1" lang="ja-JP" altLang="en-US" sz="1801" dirty="0"/>
              <a:t>　を提供する</a:t>
            </a:r>
            <a:endParaRPr kumimoji="1" lang="en-US" altLang="ja-JP" sz="1801" dirty="0"/>
          </a:p>
          <a:p>
            <a:r>
              <a:rPr kumimoji="1" lang="ja-JP" altLang="en-US" sz="1801" dirty="0"/>
              <a:t>・同じジャンルの団体が集まり、交流や発表で</a:t>
            </a:r>
            <a:endParaRPr kumimoji="1" lang="en-US" altLang="ja-JP" sz="1801" dirty="0"/>
          </a:p>
          <a:p>
            <a:r>
              <a:rPr kumimoji="1" lang="ja-JP" altLang="en-US" sz="1801" dirty="0"/>
              <a:t>　きる場の提供</a:t>
            </a:r>
          </a:p>
        </p:txBody>
      </p:sp>
      <p:sp>
        <p:nvSpPr>
          <p:cNvPr id="6" name="テキスト ボックス 5"/>
          <p:cNvSpPr txBox="1"/>
          <p:nvPr/>
        </p:nvSpPr>
        <p:spPr>
          <a:xfrm>
            <a:off x="6098456" y="251855"/>
            <a:ext cx="5368414" cy="2309350"/>
          </a:xfrm>
          <a:prstGeom prst="rect">
            <a:avLst/>
          </a:prstGeom>
          <a:noFill/>
        </p:spPr>
        <p:txBody>
          <a:bodyPr wrap="square" rtlCol="0">
            <a:spAutoFit/>
          </a:bodyPr>
          <a:lstStyle/>
          <a:p>
            <a:r>
              <a:rPr kumimoji="1" lang="ja-JP" altLang="en-US" sz="1801" dirty="0"/>
              <a:t>課題③</a:t>
            </a:r>
            <a:endParaRPr kumimoji="1" lang="en-US" altLang="ja-JP" sz="1801" dirty="0"/>
          </a:p>
          <a:p>
            <a:r>
              <a:rPr lang="ja-JP" altLang="en-US" sz="1801" dirty="0"/>
              <a:t>新団体の立ち上げ</a:t>
            </a:r>
            <a:endParaRPr lang="en-US" altLang="ja-JP" sz="1801" dirty="0"/>
          </a:p>
          <a:p>
            <a:endParaRPr lang="en-US" altLang="ja-JP" sz="1801" dirty="0"/>
          </a:p>
          <a:p>
            <a:r>
              <a:rPr lang="ja-JP" altLang="en-US" sz="1801" dirty="0"/>
              <a:t>支援策③</a:t>
            </a:r>
            <a:endParaRPr lang="en-US" altLang="ja-JP" sz="1801" dirty="0"/>
          </a:p>
          <a:p>
            <a:r>
              <a:rPr kumimoji="1" lang="ja-JP" altLang="en-US" sz="1801" dirty="0"/>
              <a:t>・立ち上げのための</a:t>
            </a:r>
            <a:r>
              <a:rPr kumimoji="1" lang="en-US" altLang="ja-JP" sz="1801" dirty="0"/>
              <a:t>Q</a:t>
            </a:r>
            <a:r>
              <a:rPr kumimoji="1" lang="ja-JP" altLang="en-US" sz="1801" dirty="0"/>
              <a:t>＆</a:t>
            </a:r>
            <a:r>
              <a:rPr kumimoji="1" lang="en-US" altLang="ja-JP" sz="1801" dirty="0"/>
              <a:t>A</a:t>
            </a:r>
            <a:r>
              <a:rPr kumimoji="1" lang="ja-JP" altLang="en-US" sz="1801" dirty="0"/>
              <a:t>の作成</a:t>
            </a:r>
            <a:endParaRPr kumimoji="1" lang="en-US" altLang="ja-JP" sz="1801" dirty="0"/>
          </a:p>
          <a:p>
            <a:r>
              <a:rPr lang="ja-JP" altLang="en-US" sz="1801" dirty="0"/>
              <a:t>・講座からの立ち上げを目指す</a:t>
            </a:r>
            <a:endParaRPr lang="en-US" altLang="ja-JP" sz="1801" dirty="0"/>
          </a:p>
          <a:p>
            <a:r>
              <a:rPr kumimoji="1" lang="ja-JP" altLang="en-US" sz="1801" dirty="0"/>
              <a:t>・サークルから社会教育関係団体への移行を促す</a:t>
            </a:r>
            <a:endParaRPr kumimoji="1" lang="en-US" altLang="ja-JP" sz="1801" dirty="0"/>
          </a:p>
          <a:p>
            <a:r>
              <a:rPr lang="ja-JP" altLang="en-US" sz="1801" dirty="0"/>
              <a:t>　</a:t>
            </a:r>
            <a:r>
              <a:rPr kumimoji="1" lang="ja-JP" altLang="en-US" sz="1801" dirty="0"/>
              <a:t>ための定期的な相談会の開設</a:t>
            </a:r>
          </a:p>
        </p:txBody>
      </p:sp>
      <p:sp>
        <p:nvSpPr>
          <p:cNvPr id="7" name="テキスト ボックス 6"/>
          <p:cNvSpPr txBox="1"/>
          <p:nvPr/>
        </p:nvSpPr>
        <p:spPr>
          <a:xfrm>
            <a:off x="6098456" y="3504038"/>
            <a:ext cx="5911836" cy="1477969"/>
          </a:xfrm>
          <a:prstGeom prst="rect">
            <a:avLst/>
          </a:prstGeom>
          <a:noFill/>
        </p:spPr>
        <p:txBody>
          <a:bodyPr wrap="square" rtlCol="0">
            <a:spAutoFit/>
          </a:bodyPr>
          <a:lstStyle/>
          <a:p>
            <a:r>
              <a:rPr kumimoji="1" lang="ja-JP" altLang="en-US" sz="1801" dirty="0"/>
              <a:t>課題④</a:t>
            </a:r>
            <a:endParaRPr kumimoji="1" lang="en-US" altLang="ja-JP" sz="1801" dirty="0"/>
          </a:p>
          <a:p>
            <a:r>
              <a:rPr lang="ja-JP" altLang="en-US" sz="1801" dirty="0"/>
              <a:t>コロナ禍におけるサークルの解散・活動意欲の低下</a:t>
            </a:r>
            <a:endParaRPr lang="en-US" altLang="ja-JP" sz="1801" dirty="0"/>
          </a:p>
          <a:p>
            <a:endParaRPr lang="en-US" altLang="ja-JP" sz="1801" dirty="0"/>
          </a:p>
          <a:p>
            <a:r>
              <a:rPr lang="ja-JP" altLang="en-US" sz="1801" dirty="0"/>
              <a:t>支援策④</a:t>
            </a:r>
            <a:endParaRPr lang="en-US" altLang="ja-JP" sz="1801" dirty="0"/>
          </a:p>
          <a:p>
            <a:r>
              <a:rPr kumimoji="1" lang="ja-JP" altLang="en-US" sz="1801" dirty="0"/>
              <a:t>・①、②、③にとらわれない長期的な支援の実施</a:t>
            </a:r>
          </a:p>
        </p:txBody>
      </p:sp>
    </p:spTree>
    <p:extLst>
      <p:ext uri="{BB962C8B-B14F-4D97-AF65-F5344CB8AC3E}">
        <p14:creationId xmlns:p14="http://schemas.microsoft.com/office/powerpoint/2010/main" val="302334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7394" y="713172"/>
            <a:ext cx="5536883" cy="769441"/>
          </a:xfrm>
          <a:prstGeom prst="rect">
            <a:avLst/>
          </a:prstGeom>
          <a:noFill/>
        </p:spPr>
        <p:txBody>
          <a:bodyPr wrap="square" rtlCol="0">
            <a:spAutoFit/>
          </a:bodyPr>
          <a:lstStyle/>
          <a:p>
            <a:pPr algn="ctr"/>
            <a:r>
              <a:rPr kumimoji="1" lang="ja-JP" altLang="en-US" sz="4400" dirty="0"/>
              <a:t>コロナ禍による変化</a:t>
            </a:r>
          </a:p>
        </p:txBody>
      </p:sp>
      <p:sp>
        <p:nvSpPr>
          <p:cNvPr id="7" name="テキスト ボックス 6"/>
          <p:cNvSpPr txBox="1"/>
          <p:nvPr/>
        </p:nvSpPr>
        <p:spPr>
          <a:xfrm>
            <a:off x="1220996" y="4845741"/>
            <a:ext cx="4599512" cy="954107"/>
          </a:xfrm>
          <a:prstGeom prst="rect">
            <a:avLst/>
          </a:prstGeom>
          <a:noFill/>
        </p:spPr>
        <p:txBody>
          <a:bodyPr wrap="square" rtlCol="0">
            <a:spAutoFit/>
          </a:bodyPr>
          <a:lstStyle/>
          <a:p>
            <a:r>
              <a:rPr kumimoji="1" lang="ja-JP" altLang="en-US" sz="2800" dirty="0"/>
              <a:t>〇</a:t>
            </a:r>
            <a:r>
              <a:rPr kumimoji="1" lang="en-US" altLang="ja-JP" sz="2800" dirty="0"/>
              <a:t>Zoom</a:t>
            </a:r>
            <a:r>
              <a:rPr kumimoji="1" lang="ja-JP" altLang="en-US" sz="2800" dirty="0"/>
              <a:t>や</a:t>
            </a:r>
            <a:r>
              <a:rPr kumimoji="1" lang="en-US" altLang="ja-JP" sz="2800" dirty="0"/>
              <a:t>YouTube</a:t>
            </a:r>
            <a:r>
              <a:rPr kumimoji="1" lang="ja-JP" altLang="en-US" sz="2800" dirty="0"/>
              <a:t>などのオ</a:t>
            </a:r>
            <a:endParaRPr kumimoji="1" lang="en-US" altLang="ja-JP" sz="2800" dirty="0"/>
          </a:p>
          <a:p>
            <a:r>
              <a:rPr kumimoji="1" lang="ja-JP" altLang="en-US" sz="2800" dirty="0"/>
              <a:t>　ンライン講座の増加</a:t>
            </a:r>
          </a:p>
        </p:txBody>
      </p:sp>
      <p:grpSp>
        <p:nvGrpSpPr>
          <p:cNvPr id="10" name="グループ化 9"/>
          <p:cNvGrpSpPr/>
          <p:nvPr/>
        </p:nvGrpSpPr>
        <p:grpSpPr>
          <a:xfrm>
            <a:off x="5820508" y="5080411"/>
            <a:ext cx="5521569" cy="523220"/>
            <a:chOff x="5820508" y="5080411"/>
            <a:chExt cx="5521569" cy="523220"/>
          </a:xfrm>
        </p:grpSpPr>
        <p:cxnSp>
          <p:nvCxnSpPr>
            <p:cNvPr id="13" name="直線矢印コネクタ 12"/>
            <p:cNvCxnSpPr>
              <a:stCxn id="7" idx="3"/>
            </p:cNvCxnSpPr>
            <p:nvPr/>
          </p:nvCxnSpPr>
          <p:spPr>
            <a:xfrm>
              <a:off x="5820508" y="5322795"/>
              <a:ext cx="1260227" cy="19226"/>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7" name="テキスト ボックス 16"/>
            <p:cNvSpPr txBox="1"/>
            <p:nvPr/>
          </p:nvSpPr>
          <p:spPr>
            <a:xfrm>
              <a:off x="7510426" y="5080411"/>
              <a:ext cx="3831651" cy="523220"/>
            </a:xfrm>
            <a:prstGeom prst="rect">
              <a:avLst/>
            </a:prstGeom>
            <a:noFill/>
          </p:spPr>
          <p:txBody>
            <a:bodyPr wrap="square" rtlCol="0">
              <a:spAutoFit/>
            </a:bodyPr>
            <a:lstStyle/>
            <a:p>
              <a:r>
                <a:rPr kumimoji="1" lang="ja-JP" altLang="en-US" sz="2800" dirty="0"/>
                <a:t>スマホの使い方講座</a:t>
              </a:r>
              <a:endParaRPr kumimoji="1" lang="en-US" altLang="ja-JP" sz="2800" dirty="0"/>
            </a:p>
          </p:txBody>
        </p:sp>
      </p:grpSp>
      <p:sp>
        <p:nvSpPr>
          <p:cNvPr id="5" name="テキスト ボックス 4"/>
          <p:cNvSpPr txBox="1"/>
          <p:nvPr/>
        </p:nvSpPr>
        <p:spPr>
          <a:xfrm>
            <a:off x="1220996" y="2276485"/>
            <a:ext cx="4019219" cy="954107"/>
          </a:xfrm>
          <a:prstGeom prst="rect">
            <a:avLst/>
          </a:prstGeom>
          <a:noFill/>
        </p:spPr>
        <p:txBody>
          <a:bodyPr wrap="square" rtlCol="0">
            <a:spAutoFit/>
          </a:bodyPr>
          <a:lstStyle/>
          <a:p>
            <a:r>
              <a:rPr kumimoji="1" lang="ja-JP" altLang="en-US" sz="2800" dirty="0"/>
              <a:t>〇対面・グループワー</a:t>
            </a:r>
            <a:endParaRPr kumimoji="1" lang="en-US" altLang="ja-JP" sz="2800" dirty="0"/>
          </a:p>
          <a:p>
            <a:r>
              <a:rPr kumimoji="1" lang="ja-JP" altLang="en-US" sz="2800" dirty="0"/>
              <a:t>　クの講座の減少</a:t>
            </a:r>
            <a:endParaRPr kumimoji="1" lang="en-US" altLang="ja-JP" sz="2800" dirty="0"/>
          </a:p>
        </p:txBody>
      </p:sp>
      <p:grpSp>
        <p:nvGrpSpPr>
          <p:cNvPr id="8" name="グループ化 7"/>
          <p:cNvGrpSpPr/>
          <p:nvPr/>
        </p:nvGrpSpPr>
        <p:grpSpPr>
          <a:xfrm>
            <a:off x="5744307" y="2315496"/>
            <a:ext cx="5785338" cy="954107"/>
            <a:chOff x="5744307" y="2315496"/>
            <a:chExt cx="5785338" cy="954107"/>
          </a:xfrm>
        </p:grpSpPr>
        <p:sp>
          <p:nvSpPr>
            <p:cNvPr id="15" name="テキスト ボックス 14"/>
            <p:cNvSpPr txBox="1"/>
            <p:nvPr/>
          </p:nvSpPr>
          <p:spPr>
            <a:xfrm>
              <a:off x="7510426" y="2315496"/>
              <a:ext cx="4019219" cy="954107"/>
            </a:xfrm>
            <a:prstGeom prst="rect">
              <a:avLst/>
            </a:prstGeom>
            <a:noFill/>
          </p:spPr>
          <p:txBody>
            <a:bodyPr wrap="square" rtlCol="0">
              <a:spAutoFit/>
            </a:bodyPr>
            <a:lstStyle/>
            <a:p>
              <a:r>
                <a:rPr kumimoji="1" lang="en-US" altLang="ja-JP" sz="2800" dirty="0"/>
                <a:t>Zoom</a:t>
              </a:r>
              <a:r>
                <a:rPr kumimoji="1" lang="ja-JP" altLang="en-US" sz="2800" dirty="0"/>
                <a:t>や</a:t>
              </a:r>
              <a:r>
                <a:rPr kumimoji="1" lang="en-US" altLang="ja-JP" sz="2800" dirty="0"/>
                <a:t>YouTube</a:t>
              </a:r>
              <a:r>
                <a:rPr kumimoji="1" lang="ja-JP" altLang="en-US" sz="2800" dirty="0"/>
                <a:t>を利用した講座の開催</a:t>
              </a:r>
              <a:endParaRPr kumimoji="1" lang="en-US" altLang="ja-JP" sz="2800" dirty="0"/>
            </a:p>
          </p:txBody>
        </p:sp>
        <p:cxnSp>
          <p:nvCxnSpPr>
            <p:cNvPr id="21" name="直線矢印コネクタ 20"/>
            <p:cNvCxnSpPr/>
            <p:nvPr/>
          </p:nvCxnSpPr>
          <p:spPr>
            <a:xfrm>
              <a:off x="5744307" y="2577106"/>
              <a:ext cx="1336428"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grpSp>
      <p:sp>
        <p:nvSpPr>
          <p:cNvPr id="19" name="テキスト ボックス 18"/>
          <p:cNvSpPr txBox="1"/>
          <p:nvPr/>
        </p:nvSpPr>
        <p:spPr>
          <a:xfrm>
            <a:off x="1220996" y="3555424"/>
            <a:ext cx="4019219" cy="954107"/>
          </a:xfrm>
          <a:prstGeom prst="rect">
            <a:avLst/>
          </a:prstGeom>
          <a:noFill/>
        </p:spPr>
        <p:txBody>
          <a:bodyPr wrap="square" rtlCol="0">
            <a:spAutoFit/>
          </a:bodyPr>
          <a:lstStyle/>
          <a:p>
            <a:r>
              <a:rPr kumimoji="1" lang="ja-JP" altLang="en-US" sz="2800" dirty="0"/>
              <a:t>〇不特定多数の方が集</a:t>
            </a:r>
            <a:endParaRPr kumimoji="1" lang="en-US" altLang="ja-JP" sz="2800" dirty="0"/>
          </a:p>
          <a:p>
            <a:r>
              <a:rPr kumimoji="1" lang="ja-JP" altLang="en-US" sz="2800" dirty="0"/>
              <a:t>　まるイベントの中止</a:t>
            </a:r>
            <a:endParaRPr kumimoji="1" lang="en-US" altLang="ja-JP" sz="2800" dirty="0"/>
          </a:p>
        </p:txBody>
      </p:sp>
      <p:grpSp>
        <p:nvGrpSpPr>
          <p:cNvPr id="9" name="グループ化 8"/>
          <p:cNvGrpSpPr/>
          <p:nvPr/>
        </p:nvGrpSpPr>
        <p:grpSpPr>
          <a:xfrm>
            <a:off x="5820508" y="3584534"/>
            <a:ext cx="6189784" cy="954107"/>
            <a:chOff x="5820508" y="3584534"/>
            <a:chExt cx="6189784" cy="954107"/>
          </a:xfrm>
        </p:grpSpPr>
        <p:sp>
          <p:nvSpPr>
            <p:cNvPr id="16" name="テキスト ボックス 15"/>
            <p:cNvSpPr txBox="1"/>
            <p:nvPr/>
          </p:nvSpPr>
          <p:spPr>
            <a:xfrm>
              <a:off x="7510426" y="3584534"/>
              <a:ext cx="4499866" cy="954107"/>
            </a:xfrm>
            <a:prstGeom prst="rect">
              <a:avLst/>
            </a:prstGeom>
            <a:noFill/>
          </p:spPr>
          <p:txBody>
            <a:bodyPr wrap="square" rtlCol="0">
              <a:spAutoFit/>
            </a:bodyPr>
            <a:lstStyle/>
            <a:p>
              <a:r>
                <a:rPr kumimoji="1" lang="ja-JP" altLang="en-US" sz="2800" dirty="0"/>
                <a:t>団体紹介動画の作成</a:t>
              </a:r>
              <a:endParaRPr kumimoji="1" lang="en-US" altLang="ja-JP" sz="2800" dirty="0"/>
            </a:p>
            <a:p>
              <a:r>
                <a:rPr kumimoji="1" lang="en-US" altLang="ja-JP" sz="2800" dirty="0"/>
                <a:t>YouTube</a:t>
              </a:r>
              <a:r>
                <a:rPr kumimoji="1" lang="ja-JP" altLang="en-US" sz="2800" dirty="0"/>
                <a:t>チャンネルの開設</a:t>
              </a:r>
              <a:endParaRPr kumimoji="1" lang="en-US" altLang="ja-JP" sz="2800" dirty="0"/>
            </a:p>
          </p:txBody>
        </p:sp>
        <p:cxnSp>
          <p:nvCxnSpPr>
            <p:cNvPr id="22" name="直線矢印コネクタ 21"/>
            <p:cNvCxnSpPr/>
            <p:nvPr/>
          </p:nvCxnSpPr>
          <p:spPr>
            <a:xfrm>
              <a:off x="5820508" y="3893751"/>
              <a:ext cx="1336428"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57045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243481" y="4617991"/>
            <a:ext cx="5031658" cy="296909"/>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052356" y="5637166"/>
            <a:ext cx="4815043" cy="525509"/>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921773" y="1383632"/>
            <a:ext cx="4574152" cy="2188244"/>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21773" y="251855"/>
            <a:ext cx="4704736" cy="4249240"/>
          </a:xfrm>
          <a:prstGeom prst="rect">
            <a:avLst/>
          </a:prstGeom>
          <a:noFill/>
        </p:spPr>
        <p:txBody>
          <a:bodyPr wrap="square" rtlCol="0">
            <a:spAutoFit/>
          </a:bodyPr>
          <a:lstStyle/>
          <a:p>
            <a:r>
              <a:rPr kumimoji="1" lang="ja-JP" altLang="en-US" sz="1801" dirty="0"/>
              <a:t>課題①</a:t>
            </a:r>
            <a:endParaRPr kumimoji="1" lang="en-US" altLang="ja-JP" sz="1801" dirty="0"/>
          </a:p>
          <a:p>
            <a:r>
              <a:rPr lang="ja-JP" altLang="en-US" sz="1801" dirty="0"/>
              <a:t>サークル・団体の加入者の減少</a:t>
            </a:r>
            <a:endParaRPr lang="en-US" altLang="ja-JP" sz="1801" dirty="0"/>
          </a:p>
          <a:p>
            <a:endParaRPr kumimoji="1" lang="en-US" altLang="ja-JP" sz="1801" dirty="0"/>
          </a:p>
          <a:p>
            <a:r>
              <a:rPr lang="ja-JP" altLang="en-US" sz="1801" dirty="0"/>
              <a:t>支援策①</a:t>
            </a:r>
            <a:endParaRPr lang="en-US" altLang="ja-JP" sz="1801" dirty="0"/>
          </a:p>
          <a:p>
            <a:r>
              <a:rPr kumimoji="1" lang="ja-JP" altLang="en-US" sz="1801" b="1" dirty="0">
                <a:solidFill>
                  <a:srgbClr val="FF0000"/>
                </a:solidFill>
              </a:rPr>
              <a:t>・公民館等が既存サークルや団体と協力し</a:t>
            </a:r>
            <a:endParaRPr kumimoji="1" lang="en-US" altLang="ja-JP" sz="1801" b="1" dirty="0">
              <a:solidFill>
                <a:srgbClr val="FF0000"/>
              </a:solidFill>
            </a:endParaRPr>
          </a:p>
          <a:p>
            <a:r>
              <a:rPr lang="ja-JP" altLang="en-US" sz="1801" b="1" dirty="0">
                <a:solidFill>
                  <a:srgbClr val="FF0000"/>
                </a:solidFill>
              </a:rPr>
              <a:t>　</a:t>
            </a:r>
            <a:r>
              <a:rPr kumimoji="1" lang="ja-JP" altLang="en-US" sz="1801" b="1" dirty="0">
                <a:solidFill>
                  <a:srgbClr val="FF0000"/>
                </a:solidFill>
              </a:rPr>
              <a:t>て、サークル活動の支援を行う</a:t>
            </a:r>
            <a:endParaRPr kumimoji="1" lang="en-US" altLang="ja-JP" sz="1801" b="1" dirty="0">
              <a:solidFill>
                <a:srgbClr val="FF0000"/>
              </a:solidFill>
            </a:endParaRPr>
          </a:p>
          <a:p>
            <a:r>
              <a:rPr lang="ja-JP" altLang="en-US" sz="1801" b="1" dirty="0">
                <a:solidFill>
                  <a:srgbClr val="FF0000"/>
                </a:solidFill>
              </a:rPr>
              <a:t>・インターネットや</a:t>
            </a:r>
            <a:r>
              <a:rPr lang="en-US" altLang="ja-JP" sz="1801" b="1" dirty="0">
                <a:solidFill>
                  <a:srgbClr val="FF0000"/>
                </a:solidFill>
              </a:rPr>
              <a:t>SNS</a:t>
            </a:r>
            <a:r>
              <a:rPr lang="ja-JP" altLang="en-US" sz="1801" b="1" dirty="0">
                <a:solidFill>
                  <a:srgbClr val="FF0000"/>
                </a:solidFill>
              </a:rPr>
              <a:t>の活用が苦手な</a:t>
            </a:r>
            <a:endParaRPr lang="en-US" altLang="ja-JP" sz="1801" b="1" dirty="0">
              <a:solidFill>
                <a:srgbClr val="FF0000"/>
              </a:solidFill>
            </a:endParaRPr>
          </a:p>
          <a:p>
            <a:r>
              <a:rPr lang="ja-JP" altLang="en-US" sz="1801" b="1" dirty="0">
                <a:solidFill>
                  <a:srgbClr val="FF0000"/>
                </a:solidFill>
              </a:rPr>
              <a:t>　サークルや団体に対しての支援</a:t>
            </a:r>
            <a:endParaRPr lang="en-US" altLang="ja-JP" sz="1801" b="1" dirty="0">
              <a:solidFill>
                <a:srgbClr val="FF0000"/>
              </a:solidFill>
            </a:endParaRPr>
          </a:p>
          <a:p>
            <a:r>
              <a:rPr kumimoji="1" lang="ja-JP" altLang="en-US" sz="1801" b="1" dirty="0">
                <a:solidFill>
                  <a:srgbClr val="FF0000"/>
                </a:solidFill>
              </a:rPr>
              <a:t>・サークルや団体が情報を共有することが</a:t>
            </a:r>
            <a:endParaRPr kumimoji="1" lang="en-US" altLang="ja-JP" sz="1801" b="1" dirty="0">
              <a:solidFill>
                <a:srgbClr val="FF0000"/>
              </a:solidFill>
            </a:endParaRPr>
          </a:p>
          <a:p>
            <a:r>
              <a:rPr lang="ja-JP" altLang="en-US" sz="1801" b="1" dirty="0">
                <a:solidFill>
                  <a:srgbClr val="FF0000"/>
                </a:solidFill>
              </a:rPr>
              <a:t>　</a:t>
            </a:r>
            <a:r>
              <a:rPr kumimoji="1" lang="ja-JP" altLang="en-US" sz="1801" b="1" dirty="0">
                <a:solidFill>
                  <a:srgbClr val="FF0000"/>
                </a:solidFill>
              </a:rPr>
              <a:t>できるホームページや</a:t>
            </a:r>
            <a:r>
              <a:rPr kumimoji="1" lang="en-US" altLang="ja-JP" sz="1801" b="1" dirty="0">
                <a:solidFill>
                  <a:srgbClr val="FF0000"/>
                </a:solidFill>
              </a:rPr>
              <a:t>SNS</a:t>
            </a:r>
            <a:r>
              <a:rPr kumimoji="1" lang="ja-JP" altLang="en-US" sz="1801" b="1" dirty="0">
                <a:solidFill>
                  <a:srgbClr val="FF0000"/>
                </a:solidFill>
              </a:rPr>
              <a:t>の構築</a:t>
            </a:r>
            <a:endParaRPr kumimoji="1" lang="en-US" altLang="ja-JP" sz="1801" b="1" dirty="0">
              <a:solidFill>
                <a:srgbClr val="FF0000"/>
              </a:solidFill>
            </a:endParaRPr>
          </a:p>
          <a:p>
            <a:r>
              <a:rPr lang="ja-JP" altLang="en-US" sz="1801" b="1" dirty="0">
                <a:solidFill>
                  <a:srgbClr val="FF0000"/>
                </a:solidFill>
              </a:rPr>
              <a:t>・「知ってもらう」ことが重要であるため、</a:t>
            </a:r>
            <a:endParaRPr lang="en-US" altLang="ja-JP" sz="1801" b="1" dirty="0">
              <a:solidFill>
                <a:srgbClr val="FF0000"/>
              </a:solidFill>
            </a:endParaRPr>
          </a:p>
          <a:p>
            <a:r>
              <a:rPr kumimoji="1" lang="ja-JP" altLang="en-US" sz="1801" b="1" dirty="0">
                <a:solidFill>
                  <a:srgbClr val="FF0000"/>
                </a:solidFill>
              </a:rPr>
              <a:t>　サークルや団体の宣伝・広報活動の充実</a:t>
            </a:r>
            <a:endParaRPr kumimoji="1" lang="en-US" altLang="ja-JP" sz="1801" b="1" dirty="0">
              <a:solidFill>
                <a:srgbClr val="FF0000"/>
              </a:solidFill>
            </a:endParaRPr>
          </a:p>
          <a:p>
            <a:r>
              <a:rPr lang="ja-JP" altLang="en-US" sz="1801" dirty="0"/>
              <a:t>・社会教育関係団体として好ましい活動を</a:t>
            </a:r>
            <a:endParaRPr lang="en-US" altLang="ja-JP" sz="1801" dirty="0"/>
          </a:p>
          <a:p>
            <a:r>
              <a:rPr lang="ja-JP" altLang="en-US" sz="1801" dirty="0"/>
              <a:t>　行っている団体について表彰する制度の</a:t>
            </a:r>
            <a:endParaRPr lang="en-US" altLang="ja-JP" sz="1801" dirty="0"/>
          </a:p>
          <a:p>
            <a:r>
              <a:rPr lang="ja-JP" altLang="en-US" sz="1801" dirty="0"/>
              <a:t>　新設</a:t>
            </a:r>
            <a:endParaRPr kumimoji="1" lang="ja-JP" altLang="en-US" sz="1801" dirty="0"/>
          </a:p>
        </p:txBody>
      </p:sp>
      <p:sp>
        <p:nvSpPr>
          <p:cNvPr id="5" name="テキスト ボックス 4"/>
          <p:cNvSpPr txBox="1"/>
          <p:nvPr/>
        </p:nvSpPr>
        <p:spPr>
          <a:xfrm>
            <a:off x="921773" y="4510049"/>
            <a:ext cx="5176683" cy="2309350"/>
          </a:xfrm>
          <a:prstGeom prst="rect">
            <a:avLst/>
          </a:prstGeom>
          <a:noFill/>
        </p:spPr>
        <p:txBody>
          <a:bodyPr wrap="square" rtlCol="0">
            <a:spAutoFit/>
          </a:bodyPr>
          <a:lstStyle/>
          <a:p>
            <a:r>
              <a:rPr kumimoji="1" lang="ja-JP" altLang="en-US" sz="1801" dirty="0"/>
              <a:t>課題②</a:t>
            </a:r>
            <a:endParaRPr kumimoji="1" lang="en-US" altLang="ja-JP" sz="1801" dirty="0"/>
          </a:p>
          <a:p>
            <a:r>
              <a:rPr lang="ja-JP" altLang="en-US" sz="1801" dirty="0"/>
              <a:t>サークル間の活発な関わりの不足</a:t>
            </a:r>
            <a:endParaRPr kumimoji="1" lang="en-US" altLang="ja-JP" sz="1801" dirty="0"/>
          </a:p>
          <a:p>
            <a:endParaRPr lang="en-US" altLang="ja-JP" sz="1801" dirty="0"/>
          </a:p>
          <a:p>
            <a:r>
              <a:rPr lang="ja-JP" altLang="en-US" sz="1801" dirty="0"/>
              <a:t>支援策②</a:t>
            </a:r>
            <a:endParaRPr lang="en-US" altLang="ja-JP" sz="1801" dirty="0"/>
          </a:p>
          <a:p>
            <a:r>
              <a:rPr kumimoji="1" lang="ja-JP" altLang="en-US" sz="1801" b="1" dirty="0">
                <a:solidFill>
                  <a:srgbClr val="FF0000"/>
                </a:solidFill>
              </a:rPr>
              <a:t>・サークルや団体のコンパクトにまとめた情報</a:t>
            </a:r>
            <a:endParaRPr kumimoji="1" lang="en-US" altLang="ja-JP" sz="1801" b="1" dirty="0">
              <a:solidFill>
                <a:srgbClr val="FF0000"/>
              </a:solidFill>
            </a:endParaRPr>
          </a:p>
          <a:p>
            <a:r>
              <a:rPr kumimoji="1" lang="ja-JP" altLang="en-US" sz="1801" b="1" dirty="0">
                <a:solidFill>
                  <a:srgbClr val="FF0000"/>
                </a:solidFill>
              </a:rPr>
              <a:t>　を提供する</a:t>
            </a:r>
            <a:endParaRPr kumimoji="1" lang="en-US" altLang="ja-JP" sz="1801" b="1" dirty="0">
              <a:solidFill>
                <a:srgbClr val="FF0000"/>
              </a:solidFill>
            </a:endParaRPr>
          </a:p>
          <a:p>
            <a:r>
              <a:rPr kumimoji="1" lang="ja-JP" altLang="en-US" sz="1801" dirty="0"/>
              <a:t>・同じジャンルの団体が集まり、交流や発表で</a:t>
            </a:r>
            <a:endParaRPr kumimoji="1" lang="en-US" altLang="ja-JP" sz="1801" dirty="0"/>
          </a:p>
          <a:p>
            <a:r>
              <a:rPr kumimoji="1" lang="ja-JP" altLang="en-US" sz="1801" dirty="0"/>
              <a:t>　きる場の提供</a:t>
            </a:r>
          </a:p>
        </p:txBody>
      </p:sp>
      <p:sp>
        <p:nvSpPr>
          <p:cNvPr id="6" name="テキスト ボックス 5"/>
          <p:cNvSpPr txBox="1"/>
          <p:nvPr/>
        </p:nvSpPr>
        <p:spPr>
          <a:xfrm>
            <a:off x="6098456" y="251855"/>
            <a:ext cx="5368414" cy="2309350"/>
          </a:xfrm>
          <a:prstGeom prst="rect">
            <a:avLst/>
          </a:prstGeom>
          <a:noFill/>
        </p:spPr>
        <p:txBody>
          <a:bodyPr wrap="square" rtlCol="0">
            <a:spAutoFit/>
          </a:bodyPr>
          <a:lstStyle/>
          <a:p>
            <a:r>
              <a:rPr kumimoji="1" lang="ja-JP" altLang="en-US" sz="1801" dirty="0"/>
              <a:t>課題③</a:t>
            </a:r>
            <a:endParaRPr kumimoji="1" lang="en-US" altLang="ja-JP" sz="1801" dirty="0"/>
          </a:p>
          <a:p>
            <a:r>
              <a:rPr lang="ja-JP" altLang="en-US" sz="1801" dirty="0"/>
              <a:t>新団体の立ち上げ</a:t>
            </a:r>
            <a:endParaRPr lang="en-US" altLang="ja-JP" sz="1801" dirty="0"/>
          </a:p>
          <a:p>
            <a:endParaRPr lang="en-US" altLang="ja-JP" sz="1801" dirty="0"/>
          </a:p>
          <a:p>
            <a:r>
              <a:rPr lang="ja-JP" altLang="en-US" sz="1801" dirty="0"/>
              <a:t>支援策③</a:t>
            </a:r>
            <a:endParaRPr lang="en-US" altLang="ja-JP" sz="1801" dirty="0"/>
          </a:p>
          <a:p>
            <a:r>
              <a:rPr kumimoji="1" lang="ja-JP" altLang="en-US" sz="1801" dirty="0"/>
              <a:t>・立ち上げのための</a:t>
            </a:r>
            <a:r>
              <a:rPr kumimoji="1" lang="en-US" altLang="ja-JP" sz="1801" dirty="0"/>
              <a:t>Q</a:t>
            </a:r>
            <a:r>
              <a:rPr kumimoji="1" lang="ja-JP" altLang="en-US" sz="1801" dirty="0"/>
              <a:t>＆</a:t>
            </a:r>
            <a:r>
              <a:rPr kumimoji="1" lang="en-US" altLang="ja-JP" sz="1801" dirty="0"/>
              <a:t>A</a:t>
            </a:r>
            <a:r>
              <a:rPr kumimoji="1" lang="ja-JP" altLang="en-US" sz="1801" dirty="0"/>
              <a:t>の作成</a:t>
            </a:r>
            <a:endParaRPr kumimoji="1" lang="en-US" altLang="ja-JP" sz="1801" dirty="0"/>
          </a:p>
          <a:p>
            <a:r>
              <a:rPr lang="ja-JP" altLang="en-US" sz="1801" dirty="0"/>
              <a:t>・講座からの立ち上げを目指す</a:t>
            </a:r>
            <a:endParaRPr lang="en-US" altLang="ja-JP" sz="1801" dirty="0"/>
          </a:p>
          <a:p>
            <a:r>
              <a:rPr kumimoji="1" lang="ja-JP" altLang="en-US" sz="1801" dirty="0"/>
              <a:t>・サークルから社会教育関係団体への移行を促す</a:t>
            </a:r>
            <a:endParaRPr kumimoji="1" lang="en-US" altLang="ja-JP" sz="1801" dirty="0"/>
          </a:p>
          <a:p>
            <a:r>
              <a:rPr lang="ja-JP" altLang="en-US" sz="1801" dirty="0"/>
              <a:t>　</a:t>
            </a:r>
            <a:r>
              <a:rPr kumimoji="1" lang="ja-JP" altLang="en-US" sz="1801" dirty="0"/>
              <a:t>ための定期的な相談会の開設</a:t>
            </a:r>
          </a:p>
        </p:txBody>
      </p:sp>
      <p:sp>
        <p:nvSpPr>
          <p:cNvPr id="7" name="テキスト ボックス 6"/>
          <p:cNvSpPr txBox="1"/>
          <p:nvPr/>
        </p:nvSpPr>
        <p:spPr>
          <a:xfrm>
            <a:off x="6098456" y="3504038"/>
            <a:ext cx="5911836" cy="1477969"/>
          </a:xfrm>
          <a:prstGeom prst="rect">
            <a:avLst/>
          </a:prstGeom>
          <a:noFill/>
        </p:spPr>
        <p:txBody>
          <a:bodyPr wrap="square" rtlCol="0">
            <a:spAutoFit/>
          </a:bodyPr>
          <a:lstStyle/>
          <a:p>
            <a:r>
              <a:rPr kumimoji="1" lang="ja-JP" altLang="en-US" sz="1801" dirty="0"/>
              <a:t>課題④</a:t>
            </a:r>
            <a:endParaRPr kumimoji="1" lang="en-US" altLang="ja-JP" sz="1801" dirty="0"/>
          </a:p>
          <a:p>
            <a:r>
              <a:rPr lang="ja-JP" altLang="en-US" sz="1801" dirty="0"/>
              <a:t>コロナ禍におけるサークルの解散・活動意欲の低下</a:t>
            </a:r>
            <a:endParaRPr lang="en-US" altLang="ja-JP" sz="1801" dirty="0"/>
          </a:p>
          <a:p>
            <a:endParaRPr lang="en-US" altLang="ja-JP" sz="1801" dirty="0"/>
          </a:p>
          <a:p>
            <a:r>
              <a:rPr lang="ja-JP" altLang="en-US" sz="1801" dirty="0"/>
              <a:t>支援策④</a:t>
            </a:r>
            <a:endParaRPr lang="en-US" altLang="ja-JP" sz="1801" dirty="0"/>
          </a:p>
          <a:p>
            <a:r>
              <a:rPr kumimoji="1" lang="ja-JP" altLang="en-US" sz="1801" b="1" dirty="0">
                <a:solidFill>
                  <a:srgbClr val="FF0000"/>
                </a:solidFill>
              </a:rPr>
              <a:t>・①、②、③にとらわれない長期的な支援の実施</a:t>
            </a:r>
          </a:p>
        </p:txBody>
      </p:sp>
    </p:spTree>
    <p:extLst>
      <p:ext uri="{BB962C8B-B14F-4D97-AF65-F5344CB8AC3E}">
        <p14:creationId xmlns:p14="http://schemas.microsoft.com/office/powerpoint/2010/main" val="46297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098456" y="251855"/>
            <a:ext cx="5368414" cy="230935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21773" y="251855"/>
            <a:ext cx="4704736" cy="4249240"/>
          </a:xfrm>
          <a:prstGeom prst="rect">
            <a:avLst/>
          </a:prstGeom>
          <a:noFill/>
        </p:spPr>
        <p:txBody>
          <a:bodyPr wrap="square" rtlCol="0">
            <a:spAutoFit/>
          </a:bodyPr>
          <a:lstStyle/>
          <a:p>
            <a:r>
              <a:rPr kumimoji="1" lang="ja-JP" altLang="en-US" sz="1801" dirty="0"/>
              <a:t>課題①</a:t>
            </a:r>
            <a:endParaRPr kumimoji="1" lang="en-US" altLang="ja-JP" sz="1801" dirty="0"/>
          </a:p>
          <a:p>
            <a:r>
              <a:rPr lang="ja-JP" altLang="en-US" sz="1801" dirty="0"/>
              <a:t>サークル・団体の加入者の減少</a:t>
            </a:r>
            <a:endParaRPr lang="en-US" altLang="ja-JP" sz="1801" dirty="0"/>
          </a:p>
          <a:p>
            <a:endParaRPr kumimoji="1" lang="en-US" altLang="ja-JP" sz="1801" dirty="0"/>
          </a:p>
          <a:p>
            <a:r>
              <a:rPr lang="ja-JP" altLang="en-US" sz="1801" dirty="0"/>
              <a:t>支援策①</a:t>
            </a:r>
            <a:endParaRPr lang="en-US" altLang="ja-JP" sz="1801" dirty="0"/>
          </a:p>
          <a:p>
            <a:r>
              <a:rPr kumimoji="1" lang="ja-JP" altLang="en-US" sz="1801" dirty="0"/>
              <a:t>・公民館等が既存サークルや団体と協力し</a:t>
            </a:r>
            <a:endParaRPr kumimoji="1" lang="en-US" altLang="ja-JP" sz="1801" dirty="0"/>
          </a:p>
          <a:p>
            <a:r>
              <a:rPr lang="ja-JP" altLang="en-US" sz="1801" dirty="0"/>
              <a:t>　</a:t>
            </a:r>
            <a:r>
              <a:rPr kumimoji="1" lang="ja-JP" altLang="en-US" sz="1801" dirty="0"/>
              <a:t>て、サークル活動の支援を行う</a:t>
            </a:r>
            <a:endParaRPr kumimoji="1" lang="en-US" altLang="ja-JP" sz="1801" dirty="0"/>
          </a:p>
          <a:p>
            <a:r>
              <a:rPr lang="ja-JP" altLang="en-US" sz="1801" dirty="0"/>
              <a:t>・インターネットや</a:t>
            </a:r>
            <a:r>
              <a:rPr lang="en-US" altLang="ja-JP" sz="1801" dirty="0"/>
              <a:t>SNS</a:t>
            </a:r>
            <a:r>
              <a:rPr lang="ja-JP" altLang="en-US" sz="1801" dirty="0"/>
              <a:t>の活用が苦手な</a:t>
            </a:r>
            <a:endParaRPr lang="en-US" altLang="ja-JP" sz="1801" dirty="0"/>
          </a:p>
          <a:p>
            <a:r>
              <a:rPr lang="ja-JP" altLang="en-US" sz="1801" dirty="0"/>
              <a:t>　サークルや団体に対しての支援</a:t>
            </a:r>
            <a:endParaRPr lang="en-US" altLang="ja-JP" sz="1801" dirty="0"/>
          </a:p>
          <a:p>
            <a:r>
              <a:rPr kumimoji="1" lang="ja-JP" altLang="en-US" sz="1801" dirty="0"/>
              <a:t>・サークルや団体が情報を共有することが</a:t>
            </a:r>
            <a:endParaRPr kumimoji="1" lang="en-US" altLang="ja-JP" sz="1801" dirty="0"/>
          </a:p>
          <a:p>
            <a:r>
              <a:rPr lang="ja-JP" altLang="en-US" sz="1801" dirty="0"/>
              <a:t>　</a:t>
            </a:r>
            <a:r>
              <a:rPr kumimoji="1" lang="ja-JP" altLang="en-US" sz="1801" dirty="0"/>
              <a:t>できるホームページや</a:t>
            </a:r>
            <a:r>
              <a:rPr kumimoji="1" lang="en-US" altLang="ja-JP" sz="1801" dirty="0"/>
              <a:t>SNS</a:t>
            </a:r>
            <a:r>
              <a:rPr kumimoji="1" lang="ja-JP" altLang="en-US" sz="1801" dirty="0"/>
              <a:t>の構築</a:t>
            </a:r>
            <a:endParaRPr kumimoji="1" lang="en-US" altLang="ja-JP" sz="1801" dirty="0"/>
          </a:p>
          <a:p>
            <a:r>
              <a:rPr lang="ja-JP" altLang="en-US" sz="1801" dirty="0"/>
              <a:t>・「知ってもらう」ことが重要であるため、</a:t>
            </a:r>
            <a:endParaRPr lang="en-US" altLang="ja-JP" sz="1801" dirty="0"/>
          </a:p>
          <a:p>
            <a:r>
              <a:rPr kumimoji="1" lang="ja-JP" altLang="en-US" sz="1801" dirty="0"/>
              <a:t>　サークルや団体の宣伝・広報活動の充実</a:t>
            </a:r>
            <a:endParaRPr kumimoji="1" lang="en-US" altLang="ja-JP" sz="1801" dirty="0"/>
          </a:p>
          <a:p>
            <a:r>
              <a:rPr lang="ja-JP" altLang="en-US" sz="1801" dirty="0"/>
              <a:t>・社会教育関係団体として好ましい活動を</a:t>
            </a:r>
            <a:endParaRPr lang="en-US" altLang="ja-JP" sz="1801" dirty="0"/>
          </a:p>
          <a:p>
            <a:r>
              <a:rPr lang="ja-JP" altLang="en-US" sz="1801" dirty="0"/>
              <a:t>　行っている団体について表彰する制度の</a:t>
            </a:r>
            <a:endParaRPr lang="en-US" altLang="ja-JP" sz="1801" dirty="0"/>
          </a:p>
          <a:p>
            <a:r>
              <a:rPr lang="ja-JP" altLang="en-US" sz="1801" dirty="0"/>
              <a:t>　新設</a:t>
            </a:r>
            <a:endParaRPr kumimoji="1" lang="ja-JP" altLang="en-US" sz="1801" dirty="0"/>
          </a:p>
        </p:txBody>
      </p:sp>
      <p:sp>
        <p:nvSpPr>
          <p:cNvPr id="5" name="テキスト ボックス 4"/>
          <p:cNvSpPr txBox="1"/>
          <p:nvPr/>
        </p:nvSpPr>
        <p:spPr>
          <a:xfrm>
            <a:off x="921773" y="4510049"/>
            <a:ext cx="5176683" cy="2309350"/>
          </a:xfrm>
          <a:prstGeom prst="rect">
            <a:avLst/>
          </a:prstGeom>
          <a:noFill/>
        </p:spPr>
        <p:txBody>
          <a:bodyPr wrap="square" rtlCol="0">
            <a:spAutoFit/>
          </a:bodyPr>
          <a:lstStyle/>
          <a:p>
            <a:r>
              <a:rPr kumimoji="1" lang="ja-JP" altLang="en-US" sz="1801" dirty="0"/>
              <a:t>課題②</a:t>
            </a:r>
            <a:endParaRPr kumimoji="1" lang="en-US" altLang="ja-JP" sz="1801" dirty="0"/>
          </a:p>
          <a:p>
            <a:r>
              <a:rPr lang="ja-JP" altLang="en-US" sz="1801" dirty="0"/>
              <a:t>サークル間の活発な関わりの不足</a:t>
            </a:r>
            <a:endParaRPr kumimoji="1" lang="en-US" altLang="ja-JP" sz="1801" dirty="0"/>
          </a:p>
          <a:p>
            <a:endParaRPr lang="en-US" altLang="ja-JP" sz="1801" dirty="0"/>
          </a:p>
          <a:p>
            <a:r>
              <a:rPr lang="ja-JP" altLang="en-US" sz="1801" dirty="0"/>
              <a:t>支援策②</a:t>
            </a:r>
            <a:endParaRPr lang="en-US" altLang="ja-JP" sz="1801" dirty="0"/>
          </a:p>
          <a:p>
            <a:r>
              <a:rPr kumimoji="1" lang="ja-JP" altLang="en-US" sz="1801" dirty="0"/>
              <a:t>・サークルや団体のコンパクトにまとめた情報</a:t>
            </a:r>
            <a:endParaRPr kumimoji="1" lang="en-US" altLang="ja-JP" sz="1801" dirty="0"/>
          </a:p>
          <a:p>
            <a:r>
              <a:rPr kumimoji="1" lang="ja-JP" altLang="en-US" sz="1801" dirty="0"/>
              <a:t>　を提供する</a:t>
            </a:r>
            <a:endParaRPr kumimoji="1" lang="en-US" altLang="ja-JP" sz="1801" dirty="0"/>
          </a:p>
          <a:p>
            <a:r>
              <a:rPr kumimoji="1" lang="ja-JP" altLang="en-US" sz="1801" dirty="0"/>
              <a:t>・同じジャンルの団体が集まり、交流や発表で</a:t>
            </a:r>
            <a:endParaRPr kumimoji="1" lang="en-US" altLang="ja-JP" sz="1801" dirty="0"/>
          </a:p>
          <a:p>
            <a:r>
              <a:rPr kumimoji="1" lang="ja-JP" altLang="en-US" sz="1801" dirty="0"/>
              <a:t>　きる場の提供</a:t>
            </a:r>
          </a:p>
        </p:txBody>
      </p:sp>
      <p:sp>
        <p:nvSpPr>
          <p:cNvPr id="6" name="テキスト ボックス 5"/>
          <p:cNvSpPr txBox="1"/>
          <p:nvPr/>
        </p:nvSpPr>
        <p:spPr>
          <a:xfrm>
            <a:off x="6098456" y="251855"/>
            <a:ext cx="5368414" cy="2309350"/>
          </a:xfrm>
          <a:prstGeom prst="rect">
            <a:avLst/>
          </a:prstGeom>
          <a:noFill/>
        </p:spPr>
        <p:txBody>
          <a:bodyPr wrap="square" rtlCol="0">
            <a:spAutoFit/>
          </a:bodyPr>
          <a:lstStyle/>
          <a:p>
            <a:r>
              <a:rPr kumimoji="1" lang="ja-JP" altLang="en-US" sz="1801" b="1" dirty="0">
                <a:solidFill>
                  <a:srgbClr val="FF0000"/>
                </a:solidFill>
              </a:rPr>
              <a:t>課題③</a:t>
            </a:r>
            <a:endParaRPr kumimoji="1" lang="en-US" altLang="ja-JP" sz="1801" b="1" dirty="0">
              <a:solidFill>
                <a:srgbClr val="FF0000"/>
              </a:solidFill>
            </a:endParaRPr>
          </a:p>
          <a:p>
            <a:r>
              <a:rPr lang="ja-JP" altLang="en-US" sz="1801" dirty="0"/>
              <a:t>新団体の立ち上げ</a:t>
            </a:r>
            <a:endParaRPr lang="en-US" altLang="ja-JP" sz="1801" dirty="0"/>
          </a:p>
          <a:p>
            <a:endParaRPr lang="en-US" altLang="ja-JP" sz="1801" dirty="0"/>
          </a:p>
          <a:p>
            <a:r>
              <a:rPr lang="ja-JP" altLang="en-US" sz="1801" dirty="0"/>
              <a:t>支援策③</a:t>
            </a:r>
            <a:endParaRPr lang="en-US" altLang="ja-JP" sz="1801" dirty="0"/>
          </a:p>
          <a:p>
            <a:r>
              <a:rPr kumimoji="1" lang="ja-JP" altLang="en-US" sz="1801" dirty="0"/>
              <a:t>・立ち上げのための</a:t>
            </a:r>
            <a:r>
              <a:rPr kumimoji="1" lang="en-US" altLang="ja-JP" sz="1801" dirty="0"/>
              <a:t>Q</a:t>
            </a:r>
            <a:r>
              <a:rPr kumimoji="1" lang="ja-JP" altLang="en-US" sz="1801" dirty="0"/>
              <a:t>＆</a:t>
            </a:r>
            <a:r>
              <a:rPr kumimoji="1" lang="en-US" altLang="ja-JP" sz="1801" dirty="0"/>
              <a:t>A</a:t>
            </a:r>
            <a:r>
              <a:rPr kumimoji="1" lang="ja-JP" altLang="en-US" sz="1801" dirty="0"/>
              <a:t>の作成</a:t>
            </a:r>
            <a:endParaRPr kumimoji="1" lang="en-US" altLang="ja-JP" sz="1801" dirty="0"/>
          </a:p>
          <a:p>
            <a:r>
              <a:rPr lang="ja-JP" altLang="en-US" sz="1801" dirty="0"/>
              <a:t>・講座からの立ち上げを目指す</a:t>
            </a:r>
            <a:endParaRPr lang="en-US" altLang="ja-JP" sz="1801" dirty="0"/>
          </a:p>
          <a:p>
            <a:r>
              <a:rPr kumimoji="1" lang="ja-JP" altLang="en-US" sz="1801" dirty="0"/>
              <a:t>・サークルから社会教育関係団体への移行を促す</a:t>
            </a:r>
            <a:endParaRPr kumimoji="1" lang="en-US" altLang="ja-JP" sz="1801" dirty="0"/>
          </a:p>
          <a:p>
            <a:r>
              <a:rPr lang="ja-JP" altLang="en-US" sz="1801" dirty="0"/>
              <a:t>　</a:t>
            </a:r>
            <a:r>
              <a:rPr kumimoji="1" lang="ja-JP" altLang="en-US" sz="1801" dirty="0"/>
              <a:t>ための定期的な相談会の開設</a:t>
            </a:r>
          </a:p>
        </p:txBody>
      </p:sp>
      <p:sp>
        <p:nvSpPr>
          <p:cNvPr id="7" name="テキスト ボックス 6"/>
          <p:cNvSpPr txBox="1"/>
          <p:nvPr/>
        </p:nvSpPr>
        <p:spPr>
          <a:xfrm>
            <a:off x="6098456" y="3504038"/>
            <a:ext cx="5911836" cy="1477969"/>
          </a:xfrm>
          <a:prstGeom prst="rect">
            <a:avLst/>
          </a:prstGeom>
          <a:noFill/>
        </p:spPr>
        <p:txBody>
          <a:bodyPr wrap="square" rtlCol="0">
            <a:spAutoFit/>
          </a:bodyPr>
          <a:lstStyle/>
          <a:p>
            <a:r>
              <a:rPr kumimoji="1" lang="ja-JP" altLang="en-US" sz="1801" dirty="0"/>
              <a:t>課題④</a:t>
            </a:r>
            <a:endParaRPr kumimoji="1" lang="en-US" altLang="ja-JP" sz="1801" dirty="0"/>
          </a:p>
          <a:p>
            <a:r>
              <a:rPr lang="ja-JP" altLang="en-US" sz="1801" dirty="0"/>
              <a:t>コロナ禍におけるサークルの解散・活動意欲の低下</a:t>
            </a:r>
            <a:endParaRPr lang="en-US" altLang="ja-JP" sz="1801" dirty="0"/>
          </a:p>
          <a:p>
            <a:endParaRPr lang="en-US" altLang="ja-JP" sz="1801" dirty="0"/>
          </a:p>
          <a:p>
            <a:r>
              <a:rPr lang="ja-JP" altLang="en-US" sz="1801" dirty="0"/>
              <a:t>支援策④</a:t>
            </a:r>
            <a:endParaRPr lang="en-US" altLang="ja-JP" sz="1801" dirty="0"/>
          </a:p>
          <a:p>
            <a:r>
              <a:rPr kumimoji="1" lang="ja-JP" altLang="en-US" sz="1801" dirty="0"/>
              <a:t>・①、②、③にとらわれない長期的な支援の実施</a:t>
            </a:r>
          </a:p>
        </p:txBody>
      </p:sp>
    </p:spTree>
    <p:extLst>
      <p:ext uri="{BB962C8B-B14F-4D97-AF65-F5344CB8AC3E}">
        <p14:creationId xmlns:p14="http://schemas.microsoft.com/office/powerpoint/2010/main" val="329925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74125" y="1652892"/>
            <a:ext cx="11048243" cy="3785652"/>
          </a:xfrm>
          <a:prstGeom prst="rect">
            <a:avLst/>
          </a:prstGeom>
          <a:noFill/>
        </p:spPr>
        <p:txBody>
          <a:bodyPr wrap="square" rtlCol="0">
            <a:spAutoFit/>
          </a:bodyPr>
          <a:lstStyle/>
          <a:p>
            <a:r>
              <a:rPr kumimoji="1" lang="ja-JP" altLang="en-US" sz="2400" dirty="0"/>
              <a:t>・平成３０年度　社会教育関係団体の認定要件が変更</a:t>
            </a:r>
            <a:endParaRPr kumimoji="1" lang="en-US" altLang="ja-JP" sz="2400" dirty="0"/>
          </a:p>
          <a:p>
            <a:endParaRPr kumimoji="1" lang="en-US" altLang="ja-JP" sz="2400" dirty="0"/>
          </a:p>
          <a:p>
            <a:r>
              <a:rPr kumimoji="1" lang="ja-JP" altLang="en-US" sz="2400" dirty="0"/>
              <a:t>・平成３０年度　社会教育関係団体への説明会を３回開催（平日及び日曜日）</a:t>
            </a:r>
            <a:endParaRPr kumimoji="1" lang="en-US" altLang="ja-JP" sz="2400" dirty="0"/>
          </a:p>
          <a:p>
            <a:r>
              <a:rPr kumimoji="1" lang="ja-JP" altLang="en-US" sz="2400" dirty="0"/>
              <a:t>　</a:t>
            </a:r>
            <a:r>
              <a:rPr kumimoji="1" lang="en-US" altLang="ja-JP" sz="2400" dirty="0"/>
              <a:t>※</a:t>
            </a:r>
            <a:r>
              <a:rPr kumimoji="1" lang="ja-JP" altLang="en-US" sz="2400" dirty="0"/>
              <a:t>平成３１年度以降新型コロナウイルスの感染拡大により説明会の中止</a:t>
            </a:r>
            <a:endParaRPr kumimoji="1" lang="en-US" altLang="ja-JP" sz="2400" dirty="0"/>
          </a:p>
          <a:p>
            <a:endParaRPr kumimoji="1" lang="en-US" altLang="ja-JP" sz="2400" dirty="0"/>
          </a:p>
          <a:p>
            <a:r>
              <a:rPr kumimoji="1" lang="ja-JP" altLang="en-US" sz="2400" dirty="0"/>
              <a:t>・～令和３年度　生涯学習課窓口にて社会教育関係団体についての説明等</a:t>
            </a:r>
            <a:endParaRPr kumimoji="1" lang="en-US" altLang="ja-JP" sz="2400" dirty="0"/>
          </a:p>
          <a:p>
            <a:endParaRPr kumimoji="1" lang="en-US" altLang="ja-JP" sz="2400" dirty="0"/>
          </a:p>
          <a:p>
            <a:r>
              <a:rPr kumimoji="1" lang="ja-JP" altLang="en-US" sz="2400" dirty="0"/>
              <a:t>・公民館利用システムに登録されている団体数・・・約</a:t>
            </a:r>
            <a:r>
              <a:rPr kumimoji="1" lang="ja-JP" altLang="en-US" sz="3600" dirty="0"/>
              <a:t>８００</a:t>
            </a:r>
            <a:r>
              <a:rPr kumimoji="1" lang="ja-JP" altLang="en-US" sz="2400" dirty="0"/>
              <a:t>団体</a:t>
            </a:r>
            <a:endParaRPr kumimoji="1" lang="en-US" altLang="ja-JP" sz="2400" dirty="0"/>
          </a:p>
          <a:p>
            <a:r>
              <a:rPr kumimoji="1" lang="ja-JP" altLang="en-US" sz="2400" dirty="0"/>
              <a:t>　社会教育関係団体数・・・</a:t>
            </a:r>
            <a:r>
              <a:rPr kumimoji="1" lang="ja-JP" altLang="en-US" sz="3600" dirty="0"/>
              <a:t>３９</a:t>
            </a:r>
            <a:r>
              <a:rPr kumimoji="1" lang="ja-JP" altLang="en-US" sz="2400" dirty="0"/>
              <a:t>団体（</a:t>
            </a:r>
            <a:r>
              <a:rPr kumimoji="1" lang="en-US" altLang="ja-JP" sz="2400" dirty="0"/>
              <a:t>R</a:t>
            </a:r>
            <a:r>
              <a:rPr kumimoji="1" lang="ja-JP" altLang="en-US" sz="2400" dirty="0"/>
              <a:t>３</a:t>
            </a:r>
            <a:r>
              <a:rPr kumimoji="1" lang="en-US" altLang="ja-JP" sz="2400" dirty="0"/>
              <a:t>)</a:t>
            </a:r>
            <a:endParaRPr kumimoji="1" lang="ja-JP" altLang="en-US" sz="2400" dirty="0"/>
          </a:p>
        </p:txBody>
      </p:sp>
      <p:sp>
        <p:nvSpPr>
          <p:cNvPr id="11" name="テキスト ボックス 10"/>
          <p:cNvSpPr txBox="1"/>
          <p:nvPr/>
        </p:nvSpPr>
        <p:spPr>
          <a:xfrm>
            <a:off x="3329738" y="5575831"/>
            <a:ext cx="4218035" cy="646331"/>
          </a:xfrm>
          <a:prstGeom prst="rect">
            <a:avLst/>
          </a:prstGeom>
          <a:noFill/>
        </p:spPr>
        <p:txBody>
          <a:bodyPr wrap="square" rtlCol="0">
            <a:spAutoFit/>
          </a:bodyPr>
          <a:lstStyle/>
          <a:p>
            <a:r>
              <a:rPr kumimoji="1" lang="ja-JP" altLang="en-US" sz="2000" dirty="0"/>
              <a:t>約</a:t>
            </a:r>
            <a:r>
              <a:rPr kumimoji="1" lang="ja-JP" altLang="en-US" sz="3600" dirty="0"/>
              <a:t>７５０</a:t>
            </a:r>
            <a:r>
              <a:rPr kumimoji="1" lang="ja-JP" altLang="en-US" sz="2000" dirty="0"/>
              <a:t>団体の乖離がある</a:t>
            </a:r>
            <a:r>
              <a:rPr kumimoji="1" lang="en-US" altLang="ja-JP" sz="2000" dirty="0"/>
              <a:t>…</a:t>
            </a:r>
            <a:endParaRPr kumimoji="1" lang="ja-JP" altLang="en-US" sz="2000" dirty="0"/>
          </a:p>
        </p:txBody>
      </p:sp>
      <p:sp>
        <p:nvSpPr>
          <p:cNvPr id="12" name="テキスト ボックス 11"/>
          <p:cNvSpPr txBox="1"/>
          <p:nvPr/>
        </p:nvSpPr>
        <p:spPr>
          <a:xfrm>
            <a:off x="582563" y="572495"/>
            <a:ext cx="3004699" cy="769441"/>
          </a:xfrm>
          <a:prstGeom prst="rect">
            <a:avLst/>
          </a:prstGeom>
          <a:noFill/>
        </p:spPr>
        <p:txBody>
          <a:bodyPr wrap="square" rtlCol="0">
            <a:spAutoFit/>
          </a:bodyPr>
          <a:lstStyle/>
          <a:p>
            <a:pPr algn="ctr"/>
            <a:r>
              <a:rPr kumimoji="1" lang="ja-JP" altLang="en-US" sz="4400" dirty="0"/>
              <a:t>現状の整理</a:t>
            </a:r>
          </a:p>
        </p:txBody>
      </p:sp>
      <p:sp>
        <p:nvSpPr>
          <p:cNvPr id="2" name="テキスト ボックス 1"/>
          <p:cNvSpPr txBox="1"/>
          <p:nvPr/>
        </p:nvSpPr>
        <p:spPr>
          <a:xfrm>
            <a:off x="3763107" y="757160"/>
            <a:ext cx="5627077" cy="400110"/>
          </a:xfrm>
          <a:prstGeom prst="rect">
            <a:avLst/>
          </a:prstGeom>
          <a:noFill/>
        </p:spPr>
        <p:txBody>
          <a:bodyPr wrap="square" rtlCol="0">
            <a:spAutoFit/>
          </a:bodyPr>
          <a:lstStyle/>
          <a:p>
            <a:r>
              <a:rPr kumimoji="1" lang="ja-JP" altLang="en-US" sz="2000" dirty="0"/>
              <a:t>～新団体の立ち上げのために行ってきたこと～</a:t>
            </a:r>
          </a:p>
        </p:txBody>
      </p:sp>
    </p:spTree>
    <p:extLst>
      <p:ext uri="{BB962C8B-B14F-4D97-AF65-F5344CB8AC3E}">
        <p14:creationId xmlns:p14="http://schemas.microsoft.com/office/powerpoint/2010/main" val="3858004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667363" y="2031506"/>
            <a:ext cx="10169013" cy="954107"/>
          </a:xfrm>
          <a:prstGeom prst="rect">
            <a:avLst/>
          </a:prstGeom>
          <a:noFill/>
        </p:spPr>
        <p:txBody>
          <a:bodyPr wrap="square" rtlCol="0">
            <a:spAutoFit/>
          </a:bodyPr>
          <a:lstStyle/>
          <a:p>
            <a:r>
              <a:rPr kumimoji="1" lang="ja-JP" altLang="en-US" sz="2400" dirty="0"/>
              <a:t>社会教育関係団体数の増加のためにサークル・団体へ</a:t>
            </a:r>
            <a:endParaRPr kumimoji="1" lang="en-US" altLang="ja-JP" sz="2400" dirty="0"/>
          </a:p>
          <a:p>
            <a:r>
              <a:rPr kumimoji="1" lang="ja-JP" altLang="en-US" sz="3200" b="1" dirty="0">
                <a:solidFill>
                  <a:srgbClr val="FF0000"/>
                </a:solidFill>
              </a:rPr>
              <a:t>社会教育に対する意識の醸成・向上を図る必要がある</a:t>
            </a:r>
            <a:r>
              <a:rPr kumimoji="1" lang="ja-JP" altLang="en-US" sz="2800" dirty="0">
                <a:solidFill>
                  <a:srgbClr val="FF0000"/>
                </a:solidFill>
              </a:rPr>
              <a:t>。</a:t>
            </a:r>
          </a:p>
        </p:txBody>
      </p:sp>
      <p:sp>
        <p:nvSpPr>
          <p:cNvPr id="14" name="テキスト ボックス 13"/>
          <p:cNvSpPr txBox="1"/>
          <p:nvPr/>
        </p:nvSpPr>
        <p:spPr>
          <a:xfrm>
            <a:off x="0" y="783511"/>
            <a:ext cx="5566611" cy="769441"/>
          </a:xfrm>
          <a:prstGeom prst="rect">
            <a:avLst/>
          </a:prstGeom>
          <a:noFill/>
        </p:spPr>
        <p:txBody>
          <a:bodyPr wrap="square" rtlCol="0">
            <a:spAutoFit/>
          </a:bodyPr>
          <a:lstStyle/>
          <a:p>
            <a:pPr algn="ctr"/>
            <a:r>
              <a:rPr kumimoji="1" lang="ja-JP" altLang="en-US" sz="4400" dirty="0"/>
              <a:t>具体的支援策の模索</a:t>
            </a:r>
          </a:p>
        </p:txBody>
      </p:sp>
      <p:sp>
        <p:nvSpPr>
          <p:cNvPr id="3" name="テキスト ボックス 2"/>
          <p:cNvSpPr txBox="1"/>
          <p:nvPr/>
        </p:nvSpPr>
        <p:spPr>
          <a:xfrm>
            <a:off x="667363" y="3675183"/>
            <a:ext cx="9653953" cy="954107"/>
          </a:xfrm>
          <a:prstGeom prst="rect">
            <a:avLst/>
          </a:prstGeom>
          <a:noFill/>
        </p:spPr>
        <p:txBody>
          <a:bodyPr wrap="square" rtlCol="0">
            <a:spAutoFit/>
          </a:bodyPr>
          <a:lstStyle/>
          <a:p>
            <a:r>
              <a:rPr kumimoji="1" lang="ja-JP" altLang="en-US" sz="2400" dirty="0"/>
              <a:t>登録団体数≠活動団体数のため</a:t>
            </a:r>
            <a:endParaRPr kumimoji="1" lang="en-US" altLang="ja-JP" sz="2400" dirty="0"/>
          </a:p>
          <a:p>
            <a:r>
              <a:rPr kumimoji="1" lang="ja-JP" altLang="en-US" sz="3200" b="1" dirty="0">
                <a:solidFill>
                  <a:srgbClr val="FF0000"/>
                </a:solidFill>
              </a:rPr>
              <a:t>活動する団体の増加・立ち上げの支援が必要となる。</a:t>
            </a:r>
          </a:p>
        </p:txBody>
      </p:sp>
    </p:spTree>
    <p:extLst>
      <p:ext uri="{BB962C8B-B14F-4D97-AF65-F5344CB8AC3E}">
        <p14:creationId xmlns:p14="http://schemas.microsoft.com/office/powerpoint/2010/main" val="99436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65544" y="1685369"/>
            <a:ext cx="4691538" cy="830997"/>
          </a:xfrm>
          <a:prstGeom prst="rect">
            <a:avLst/>
          </a:prstGeom>
          <a:noFill/>
        </p:spPr>
        <p:txBody>
          <a:bodyPr wrap="square" rtlCol="0">
            <a:spAutoFit/>
          </a:bodyPr>
          <a:lstStyle/>
          <a:p>
            <a:pPr algn="ctr"/>
            <a:r>
              <a:rPr kumimoji="1" lang="ja-JP" altLang="en-US" sz="4800" b="1" dirty="0"/>
              <a:t>具体的支援策</a:t>
            </a:r>
          </a:p>
        </p:txBody>
      </p:sp>
      <p:sp>
        <p:nvSpPr>
          <p:cNvPr id="6" name="テキスト ボックス 5"/>
          <p:cNvSpPr txBox="1"/>
          <p:nvPr/>
        </p:nvSpPr>
        <p:spPr>
          <a:xfrm>
            <a:off x="508821" y="2453320"/>
            <a:ext cx="10404985" cy="2631490"/>
          </a:xfrm>
          <a:prstGeom prst="rect">
            <a:avLst/>
          </a:prstGeom>
          <a:noFill/>
        </p:spPr>
        <p:txBody>
          <a:bodyPr wrap="square" rtlCol="0">
            <a:spAutoFit/>
          </a:bodyPr>
          <a:lstStyle/>
          <a:p>
            <a:pPr algn="ctr">
              <a:lnSpc>
                <a:spcPct val="200000"/>
              </a:lnSpc>
            </a:pPr>
            <a:r>
              <a:rPr kumimoji="1" lang="ja-JP" altLang="en-US" sz="4400" b="1" dirty="0">
                <a:solidFill>
                  <a:srgbClr val="FF0000"/>
                </a:solidFill>
              </a:rPr>
              <a:t>団体立ち上げ・運営のための</a:t>
            </a:r>
            <a:endParaRPr kumimoji="1" lang="en-US" altLang="ja-JP" sz="4400" b="1" dirty="0">
              <a:solidFill>
                <a:srgbClr val="FF0000"/>
              </a:solidFill>
            </a:endParaRPr>
          </a:p>
          <a:p>
            <a:pPr algn="ctr">
              <a:lnSpc>
                <a:spcPct val="200000"/>
              </a:lnSpc>
            </a:pPr>
            <a:r>
              <a:rPr kumimoji="1" lang="ja-JP" altLang="en-US" sz="4400" b="1" dirty="0">
                <a:solidFill>
                  <a:srgbClr val="FF0000"/>
                </a:solidFill>
              </a:rPr>
              <a:t>定期的な相談会の開設</a:t>
            </a:r>
          </a:p>
        </p:txBody>
      </p:sp>
    </p:spTree>
    <p:extLst>
      <p:ext uri="{BB962C8B-B14F-4D97-AF65-F5344CB8AC3E}">
        <p14:creationId xmlns:p14="http://schemas.microsoft.com/office/powerpoint/2010/main" val="85592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08919" y="2945616"/>
            <a:ext cx="8598309" cy="523220"/>
          </a:xfrm>
          <a:prstGeom prst="rect">
            <a:avLst/>
          </a:prstGeom>
          <a:noFill/>
        </p:spPr>
        <p:txBody>
          <a:bodyPr wrap="square" rtlCol="0">
            <a:spAutoFit/>
          </a:bodyPr>
          <a:lstStyle/>
          <a:p>
            <a:r>
              <a:rPr kumimoji="1" lang="ja-JP" altLang="en-US" sz="2800" dirty="0"/>
              <a:t>・潜在的な社会教育活動をしている団体の発掘</a:t>
            </a:r>
            <a:endParaRPr kumimoji="1" lang="en-US" altLang="ja-JP" sz="2800" dirty="0"/>
          </a:p>
        </p:txBody>
      </p:sp>
      <p:sp>
        <p:nvSpPr>
          <p:cNvPr id="5" name="テキスト ボックス 4"/>
          <p:cNvSpPr txBox="1"/>
          <p:nvPr/>
        </p:nvSpPr>
        <p:spPr>
          <a:xfrm>
            <a:off x="1308919" y="4026749"/>
            <a:ext cx="8760542" cy="523220"/>
          </a:xfrm>
          <a:prstGeom prst="rect">
            <a:avLst/>
          </a:prstGeom>
          <a:noFill/>
        </p:spPr>
        <p:txBody>
          <a:bodyPr wrap="square" rtlCol="0">
            <a:spAutoFit/>
          </a:bodyPr>
          <a:lstStyle/>
          <a:p>
            <a:r>
              <a:rPr kumimoji="1" lang="ja-JP" altLang="en-US" sz="2800" dirty="0"/>
              <a:t>・社会教育を知らない団体への周知</a:t>
            </a:r>
            <a:endParaRPr kumimoji="1" lang="en-US" altLang="ja-JP" sz="2800" dirty="0"/>
          </a:p>
        </p:txBody>
      </p:sp>
      <p:sp>
        <p:nvSpPr>
          <p:cNvPr id="6" name="テキスト ボックス 5"/>
          <p:cNvSpPr txBox="1"/>
          <p:nvPr/>
        </p:nvSpPr>
        <p:spPr>
          <a:xfrm>
            <a:off x="1308919" y="5107882"/>
            <a:ext cx="8760542" cy="523220"/>
          </a:xfrm>
          <a:prstGeom prst="rect">
            <a:avLst/>
          </a:prstGeom>
          <a:noFill/>
        </p:spPr>
        <p:txBody>
          <a:bodyPr wrap="square" rtlCol="0">
            <a:spAutoFit/>
          </a:bodyPr>
          <a:lstStyle/>
          <a:p>
            <a:r>
              <a:rPr kumimoji="1" lang="ja-JP" altLang="en-US" sz="2800" dirty="0"/>
              <a:t>・社会教育関係団体の増加</a:t>
            </a:r>
          </a:p>
        </p:txBody>
      </p:sp>
      <p:sp>
        <p:nvSpPr>
          <p:cNvPr id="8" name="テキスト ボックス 7"/>
          <p:cNvSpPr txBox="1"/>
          <p:nvPr/>
        </p:nvSpPr>
        <p:spPr>
          <a:xfrm>
            <a:off x="1308919" y="1864483"/>
            <a:ext cx="7764743" cy="523220"/>
          </a:xfrm>
          <a:prstGeom prst="rect">
            <a:avLst/>
          </a:prstGeom>
          <a:noFill/>
        </p:spPr>
        <p:txBody>
          <a:bodyPr wrap="square" rtlCol="0">
            <a:spAutoFit/>
          </a:bodyPr>
          <a:lstStyle/>
          <a:p>
            <a:r>
              <a:rPr kumimoji="1" lang="ja-JP" altLang="en-US" sz="2800" dirty="0"/>
              <a:t>・活動団体数の増加</a:t>
            </a:r>
          </a:p>
        </p:txBody>
      </p:sp>
      <p:sp>
        <p:nvSpPr>
          <p:cNvPr id="9" name="テキスト ボックス 8"/>
          <p:cNvSpPr txBox="1"/>
          <p:nvPr/>
        </p:nvSpPr>
        <p:spPr>
          <a:xfrm>
            <a:off x="803929" y="838830"/>
            <a:ext cx="4149967" cy="830997"/>
          </a:xfrm>
          <a:prstGeom prst="rect">
            <a:avLst/>
          </a:prstGeom>
          <a:noFill/>
        </p:spPr>
        <p:txBody>
          <a:bodyPr wrap="square" rtlCol="0">
            <a:spAutoFit/>
          </a:bodyPr>
          <a:lstStyle/>
          <a:p>
            <a:pPr algn="ctr"/>
            <a:r>
              <a:rPr kumimoji="1" lang="ja-JP" altLang="en-US" sz="4800" b="1" dirty="0"/>
              <a:t>期待する効果</a:t>
            </a:r>
          </a:p>
        </p:txBody>
      </p:sp>
    </p:spTree>
    <p:extLst>
      <p:ext uri="{BB962C8B-B14F-4D97-AF65-F5344CB8AC3E}">
        <p14:creationId xmlns:p14="http://schemas.microsoft.com/office/powerpoint/2010/main" val="56722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342146" y="3112168"/>
            <a:ext cx="7539789" cy="1015663"/>
          </a:xfrm>
          <a:prstGeom prst="rect">
            <a:avLst/>
          </a:prstGeom>
          <a:noFill/>
        </p:spPr>
        <p:txBody>
          <a:bodyPr wrap="square" rtlCol="0">
            <a:spAutoFit/>
          </a:bodyPr>
          <a:lstStyle/>
          <a:p>
            <a:pPr algn="ctr"/>
            <a:r>
              <a:rPr kumimoji="1" lang="ja-JP" altLang="en-US" sz="6000" b="1" dirty="0"/>
              <a:t>は　じ　め　に</a:t>
            </a:r>
          </a:p>
        </p:txBody>
      </p:sp>
    </p:spTree>
    <p:extLst>
      <p:ext uri="{BB962C8B-B14F-4D97-AF65-F5344CB8AC3E}">
        <p14:creationId xmlns:p14="http://schemas.microsoft.com/office/powerpoint/2010/main" val="119032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5691" y="1938798"/>
            <a:ext cx="11120286" cy="3970318"/>
          </a:xfrm>
          <a:prstGeom prst="rect">
            <a:avLst/>
          </a:prstGeom>
          <a:noFill/>
        </p:spPr>
        <p:txBody>
          <a:bodyPr wrap="square" rtlCol="0">
            <a:spAutoFit/>
          </a:bodyPr>
          <a:lstStyle/>
          <a:p>
            <a:pPr algn="ctr"/>
            <a:r>
              <a:rPr kumimoji="1" lang="ja-JP" altLang="en-US" sz="3600" b="1" dirty="0"/>
              <a:t>指標・目標値の設定（案）</a:t>
            </a:r>
            <a:endParaRPr kumimoji="1" lang="en-US" altLang="ja-JP" sz="3600" dirty="0"/>
          </a:p>
          <a:p>
            <a:pPr algn="ctr"/>
            <a:endParaRPr kumimoji="1" lang="en-US" altLang="ja-JP" sz="3600" dirty="0"/>
          </a:p>
          <a:p>
            <a:r>
              <a:rPr kumimoji="1" lang="ja-JP" altLang="en-US" sz="3600" dirty="0"/>
              <a:t>　①相談会開催数　　　　６回</a:t>
            </a:r>
            <a:r>
              <a:rPr kumimoji="1" lang="en-US" altLang="ja-JP" sz="3600" dirty="0"/>
              <a:t>/</a:t>
            </a:r>
            <a:r>
              <a:rPr kumimoji="1" lang="ja-JP" altLang="en-US" sz="3600" dirty="0"/>
              <a:t>１年</a:t>
            </a:r>
            <a:endParaRPr kumimoji="1" lang="en-US" altLang="ja-JP" sz="3600" dirty="0"/>
          </a:p>
          <a:p>
            <a:pPr algn="ctr"/>
            <a:r>
              <a:rPr kumimoji="1" lang="ja-JP" altLang="en-US" sz="3600" dirty="0"/>
              <a:t>　</a:t>
            </a:r>
            <a:endParaRPr kumimoji="1" lang="en-US" altLang="ja-JP" sz="3600" dirty="0"/>
          </a:p>
          <a:p>
            <a:r>
              <a:rPr kumimoji="1" lang="ja-JP" altLang="en-US" sz="3600" dirty="0"/>
              <a:t>　②相談会参加者数　　　６０人</a:t>
            </a:r>
            <a:r>
              <a:rPr kumimoji="1" lang="en-US" altLang="ja-JP" sz="3600" dirty="0"/>
              <a:t>/</a:t>
            </a:r>
            <a:r>
              <a:rPr kumimoji="1" lang="ja-JP" altLang="en-US" sz="3600" dirty="0"/>
              <a:t>１年</a:t>
            </a:r>
            <a:endParaRPr kumimoji="1" lang="en-US" altLang="ja-JP" sz="3600" dirty="0"/>
          </a:p>
          <a:p>
            <a:endParaRPr kumimoji="1" lang="en-US" altLang="ja-JP" sz="3600" dirty="0"/>
          </a:p>
          <a:p>
            <a:r>
              <a:rPr kumimoji="1" lang="ja-JP" altLang="en-US" sz="3600" dirty="0"/>
              <a:t>　③社会教育関係団体数　８０団体</a:t>
            </a:r>
            <a:r>
              <a:rPr kumimoji="1" lang="en-US" altLang="ja-JP" sz="3600" dirty="0"/>
              <a:t>/</a:t>
            </a:r>
            <a:r>
              <a:rPr kumimoji="1" lang="ja-JP" altLang="en-US" sz="3600" dirty="0"/>
              <a:t>３年</a:t>
            </a:r>
          </a:p>
        </p:txBody>
      </p:sp>
      <p:sp>
        <p:nvSpPr>
          <p:cNvPr id="6" name="テキスト ボックス 5"/>
          <p:cNvSpPr txBox="1"/>
          <p:nvPr/>
        </p:nvSpPr>
        <p:spPr>
          <a:xfrm>
            <a:off x="106646" y="451736"/>
            <a:ext cx="3587826" cy="707886"/>
          </a:xfrm>
          <a:prstGeom prst="rect">
            <a:avLst/>
          </a:prstGeom>
          <a:noFill/>
        </p:spPr>
        <p:txBody>
          <a:bodyPr wrap="square" rtlCol="0">
            <a:spAutoFit/>
          </a:bodyPr>
          <a:lstStyle/>
          <a:p>
            <a:r>
              <a:rPr kumimoji="1" lang="ja-JP" altLang="en-US" sz="4000" dirty="0"/>
              <a:t>具体的支援策</a:t>
            </a:r>
          </a:p>
        </p:txBody>
      </p:sp>
      <p:grpSp>
        <p:nvGrpSpPr>
          <p:cNvPr id="7" name="グループ化 6"/>
          <p:cNvGrpSpPr/>
          <p:nvPr/>
        </p:nvGrpSpPr>
        <p:grpSpPr>
          <a:xfrm>
            <a:off x="3628105" y="327619"/>
            <a:ext cx="8037872" cy="956120"/>
            <a:chOff x="110612" y="1063383"/>
            <a:chExt cx="7344952" cy="956120"/>
          </a:xfrm>
        </p:grpSpPr>
        <p:sp>
          <p:nvSpPr>
            <p:cNvPr id="8" name="横巻き 7"/>
            <p:cNvSpPr/>
            <p:nvPr/>
          </p:nvSpPr>
          <p:spPr>
            <a:xfrm>
              <a:off x="110612" y="1063383"/>
              <a:ext cx="7034981" cy="95612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801"/>
            </a:p>
          </p:txBody>
        </p:sp>
        <p:sp>
          <p:nvSpPr>
            <p:cNvPr id="9" name="テキスト ボックス 8"/>
            <p:cNvSpPr txBox="1"/>
            <p:nvPr/>
          </p:nvSpPr>
          <p:spPr>
            <a:xfrm>
              <a:off x="231903" y="1298743"/>
              <a:ext cx="7223661" cy="646331"/>
            </a:xfrm>
            <a:prstGeom prst="rect">
              <a:avLst/>
            </a:prstGeom>
            <a:noFill/>
            <a:ln>
              <a:noFill/>
            </a:ln>
          </p:spPr>
          <p:txBody>
            <a:bodyPr wrap="square" rtlCol="0">
              <a:spAutoFit/>
            </a:bodyPr>
            <a:lstStyle/>
            <a:p>
              <a:pPr algn="ctr"/>
              <a:r>
                <a:rPr kumimoji="1" lang="ja-JP" altLang="en-US" sz="3600" b="1" dirty="0"/>
                <a:t>定期的な相談会の開設</a:t>
              </a:r>
            </a:p>
          </p:txBody>
        </p:sp>
      </p:grpSp>
      <p:sp>
        <p:nvSpPr>
          <p:cNvPr id="2" name="テキスト ボックス 1"/>
          <p:cNvSpPr txBox="1"/>
          <p:nvPr/>
        </p:nvSpPr>
        <p:spPr>
          <a:xfrm>
            <a:off x="9934647" y="2466337"/>
            <a:ext cx="1161245" cy="399956"/>
          </a:xfrm>
          <a:prstGeom prst="rect">
            <a:avLst/>
          </a:prstGeom>
          <a:noFill/>
        </p:spPr>
        <p:txBody>
          <a:bodyPr wrap="square" rtlCol="0">
            <a:spAutoFit/>
          </a:bodyPr>
          <a:lstStyle/>
          <a:p>
            <a:r>
              <a:rPr kumimoji="1" lang="ja-JP" altLang="en-US" sz="2000" dirty="0"/>
              <a:t>現状値</a:t>
            </a:r>
          </a:p>
        </p:txBody>
      </p:sp>
      <p:sp>
        <p:nvSpPr>
          <p:cNvPr id="3" name="テキスト ボックス 2"/>
          <p:cNvSpPr txBox="1"/>
          <p:nvPr/>
        </p:nvSpPr>
        <p:spPr>
          <a:xfrm>
            <a:off x="9502473" y="3070666"/>
            <a:ext cx="2025591" cy="646331"/>
          </a:xfrm>
          <a:prstGeom prst="rect">
            <a:avLst/>
          </a:prstGeom>
          <a:noFill/>
        </p:spPr>
        <p:txBody>
          <a:bodyPr wrap="square" rtlCol="0">
            <a:spAutoFit/>
          </a:bodyPr>
          <a:lstStyle/>
          <a:p>
            <a:r>
              <a:rPr kumimoji="1" lang="ja-JP" altLang="en-US" sz="3600" dirty="0"/>
              <a:t>実施無し</a:t>
            </a:r>
          </a:p>
        </p:txBody>
      </p:sp>
      <p:sp>
        <p:nvSpPr>
          <p:cNvPr id="10" name="テキスト ボックス 9"/>
          <p:cNvSpPr txBox="1"/>
          <p:nvPr/>
        </p:nvSpPr>
        <p:spPr>
          <a:xfrm>
            <a:off x="9502471" y="4166725"/>
            <a:ext cx="2025591" cy="646331"/>
          </a:xfrm>
          <a:prstGeom prst="rect">
            <a:avLst/>
          </a:prstGeom>
          <a:noFill/>
        </p:spPr>
        <p:txBody>
          <a:bodyPr wrap="square" rtlCol="0">
            <a:spAutoFit/>
          </a:bodyPr>
          <a:lstStyle/>
          <a:p>
            <a:r>
              <a:rPr kumimoji="1" lang="ja-JP" altLang="en-US" sz="3600" dirty="0"/>
              <a:t>実施無し</a:t>
            </a:r>
          </a:p>
        </p:txBody>
      </p:sp>
      <p:sp>
        <p:nvSpPr>
          <p:cNvPr id="11" name="テキスト ボックス 10"/>
          <p:cNvSpPr txBox="1"/>
          <p:nvPr/>
        </p:nvSpPr>
        <p:spPr>
          <a:xfrm>
            <a:off x="9502472" y="5262785"/>
            <a:ext cx="2025591" cy="646331"/>
          </a:xfrm>
          <a:prstGeom prst="rect">
            <a:avLst/>
          </a:prstGeom>
          <a:noFill/>
        </p:spPr>
        <p:txBody>
          <a:bodyPr wrap="square" rtlCol="0">
            <a:spAutoFit/>
          </a:bodyPr>
          <a:lstStyle/>
          <a:p>
            <a:r>
              <a:rPr kumimoji="1" lang="ja-JP" altLang="en-US" sz="3600" dirty="0"/>
              <a:t>３９団体</a:t>
            </a:r>
          </a:p>
        </p:txBody>
      </p:sp>
    </p:spTree>
    <p:extLst>
      <p:ext uri="{BB962C8B-B14F-4D97-AF65-F5344CB8AC3E}">
        <p14:creationId xmlns:p14="http://schemas.microsoft.com/office/powerpoint/2010/main" val="1188468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64878" y="1189284"/>
            <a:ext cx="3057247" cy="584775"/>
          </a:xfrm>
          <a:prstGeom prst="rect">
            <a:avLst/>
          </a:prstGeom>
        </p:spPr>
        <p:txBody>
          <a:bodyPr wrap="none">
            <a:spAutoFit/>
          </a:bodyPr>
          <a:lstStyle/>
          <a:p>
            <a:r>
              <a:rPr kumimoji="1" lang="ja-JP" altLang="en-US" sz="3200" dirty="0"/>
              <a:t>①相談会開催数</a:t>
            </a:r>
            <a:endParaRPr kumimoji="1" lang="en-US" altLang="ja-JP" sz="3200" dirty="0"/>
          </a:p>
        </p:txBody>
      </p:sp>
      <p:sp>
        <p:nvSpPr>
          <p:cNvPr id="5" name="テキスト ボックス 4"/>
          <p:cNvSpPr txBox="1"/>
          <p:nvPr/>
        </p:nvSpPr>
        <p:spPr>
          <a:xfrm>
            <a:off x="1283110" y="1814033"/>
            <a:ext cx="8465574" cy="369332"/>
          </a:xfrm>
          <a:prstGeom prst="rect">
            <a:avLst/>
          </a:prstGeom>
          <a:noFill/>
        </p:spPr>
        <p:txBody>
          <a:bodyPr wrap="square" rtlCol="0">
            <a:spAutoFit/>
          </a:bodyPr>
          <a:lstStyle/>
          <a:p>
            <a:r>
              <a:rPr kumimoji="1" lang="ja-JP" altLang="en-US" dirty="0"/>
              <a:t>指標設定理由：定期的な開催が行えているか</a:t>
            </a:r>
          </a:p>
        </p:txBody>
      </p:sp>
      <p:sp>
        <p:nvSpPr>
          <p:cNvPr id="6" name="正方形/長方形 5"/>
          <p:cNvSpPr/>
          <p:nvPr/>
        </p:nvSpPr>
        <p:spPr>
          <a:xfrm>
            <a:off x="764878" y="3015710"/>
            <a:ext cx="3467616" cy="584775"/>
          </a:xfrm>
          <a:prstGeom prst="rect">
            <a:avLst/>
          </a:prstGeom>
        </p:spPr>
        <p:txBody>
          <a:bodyPr wrap="none">
            <a:spAutoFit/>
          </a:bodyPr>
          <a:lstStyle/>
          <a:p>
            <a:r>
              <a:rPr kumimoji="1" lang="ja-JP" altLang="en-US" sz="3200" dirty="0"/>
              <a:t>②相談会参加者数</a:t>
            </a:r>
            <a:endParaRPr kumimoji="1" lang="en-US" altLang="ja-JP" sz="3200" dirty="0"/>
          </a:p>
        </p:txBody>
      </p:sp>
      <p:sp>
        <p:nvSpPr>
          <p:cNvPr id="2" name="テキスト ボックス 1"/>
          <p:cNvSpPr txBox="1"/>
          <p:nvPr/>
        </p:nvSpPr>
        <p:spPr>
          <a:xfrm>
            <a:off x="434401" y="239601"/>
            <a:ext cx="3627646" cy="769441"/>
          </a:xfrm>
          <a:prstGeom prst="rect">
            <a:avLst/>
          </a:prstGeom>
          <a:noFill/>
        </p:spPr>
        <p:txBody>
          <a:bodyPr wrap="square" rtlCol="0">
            <a:spAutoFit/>
          </a:bodyPr>
          <a:lstStyle/>
          <a:p>
            <a:r>
              <a:rPr kumimoji="1" lang="ja-JP" altLang="en-US" sz="4400" dirty="0"/>
              <a:t>指標について</a:t>
            </a:r>
          </a:p>
        </p:txBody>
      </p:sp>
      <p:sp>
        <p:nvSpPr>
          <p:cNvPr id="3" name="テキスト ボックス 2"/>
          <p:cNvSpPr txBox="1"/>
          <p:nvPr/>
        </p:nvSpPr>
        <p:spPr>
          <a:xfrm>
            <a:off x="1283110" y="2183365"/>
            <a:ext cx="9320980" cy="923330"/>
          </a:xfrm>
          <a:prstGeom prst="rect">
            <a:avLst/>
          </a:prstGeom>
          <a:noFill/>
        </p:spPr>
        <p:txBody>
          <a:bodyPr wrap="square" rtlCol="0">
            <a:spAutoFit/>
          </a:bodyPr>
          <a:lstStyle/>
          <a:p>
            <a:r>
              <a:rPr kumimoji="1" lang="ja-JP" altLang="en-US" dirty="0"/>
              <a:t>目標値設定理由：社会教育関係団体の申請前（３，４月）と申請後（６月）に社会教育</a:t>
            </a:r>
            <a:endParaRPr kumimoji="1" lang="en-US" altLang="ja-JP" dirty="0"/>
          </a:p>
          <a:p>
            <a:r>
              <a:rPr kumimoji="1" lang="ja-JP" altLang="en-US" dirty="0"/>
              <a:t>　　　　　　　　関係団体に関する説明会を行う。</a:t>
            </a:r>
            <a:endParaRPr kumimoji="1" lang="en-US" altLang="ja-JP" dirty="0"/>
          </a:p>
          <a:p>
            <a:r>
              <a:rPr kumimoji="1" lang="ja-JP" altLang="en-US" dirty="0"/>
              <a:t>　　　　　　　　類似施設を含む公民館等で相談会の開催を行う。（４施設）</a:t>
            </a:r>
            <a:endParaRPr kumimoji="1" lang="en-US" altLang="ja-JP" dirty="0"/>
          </a:p>
        </p:txBody>
      </p:sp>
      <p:sp>
        <p:nvSpPr>
          <p:cNvPr id="8" name="テキスト ボックス 7"/>
          <p:cNvSpPr txBox="1"/>
          <p:nvPr/>
        </p:nvSpPr>
        <p:spPr>
          <a:xfrm>
            <a:off x="1283110" y="3600515"/>
            <a:ext cx="8465574" cy="369332"/>
          </a:xfrm>
          <a:prstGeom prst="rect">
            <a:avLst/>
          </a:prstGeom>
          <a:noFill/>
        </p:spPr>
        <p:txBody>
          <a:bodyPr wrap="square" rtlCol="0">
            <a:spAutoFit/>
          </a:bodyPr>
          <a:lstStyle/>
          <a:p>
            <a:r>
              <a:rPr kumimoji="1" lang="ja-JP" altLang="en-US" dirty="0"/>
              <a:t>指標設定理由：社会教育に関心を持つ市民の増加</a:t>
            </a:r>
          </a:p>
        </p:txBody>
      </p:sp>
      <p:sp>
        <p:nvSpPr>
          <p:cNvPr id="9" name="テキスト ボックス 8"/>
          <p:cNvSpPr txBox="1"/>
          <p:nvPr/>
        </p:nvSpPr>
        <p:spPr>
          <a:xfrm>
            <a:off x="1283110" y="3973052"/>
            <a:ext cx="9320980" cy="369332"/>
          </a:xfrm>
          <a:prstGeom prst="rect">
            <a:avLst/>
          </a:prstGeom>
          <a:noFill/>
        </p:spPr>
        <p:txBody>
          <a:bodyPr wrap="square" rtlCol="0">
            <a:spAutoFit/>
          </a:bodyPr>
          <a:lstStyle/>
          <a:p>
            <a:r>
              <a:rPr kumimoji="1" lang="ja-JP" altLang="en-US" dirty="0"/>
              <a:t>目標値設定理由：参加者平均が１０名以上で合計６０名を目指す。</a:t>
            </a:r>
            <a:endParaRPr kumimoji="1" lang="en-US" altLang="ja-JP" dirty="0"/>
          </a:p>
        </p:txBody>
      </p:sp>
      <p:sp>
        <p:nvSpPr>
          <p:cNvPr id="10" name="正方形/長方形 9"/>
          <p:cNvSpPr/>
          <p:nvPr/>
        </p:nvSpPr>
        <p:spPr>
          <a:xfrm>
            <a:off x="764878" y="4616148"/>
            <a:ext cx="5519460" cy="584775"/>
          </a:xfrm>
          <a:prstGeom prst="rect">
            <a:avLst/>
          </a:prstGeom>
        </p:spPr>
        <p:txBody>
          <a:bodyPr wrap="none">
            <a:spAutoFit/>
          </a:bodyPr>
          <a:lstStyle/>
          <a:p>
            <a:r>
              <a:rPr kumimoji="1" lang="ja-JP" altLang="en-US" sz="3200" dirty="0"/>
              <a:t>③社会教育関係団体数の増加</a:t>
            </a:r>
          </a:p>
        </p:txBody>
      </p:sp>
      <p:sp>
        <p:nvSpPr>
          <p:cNvPr id="11" name="テキスト ボックス 10"/>
          <p:cNvSpPr txBox="1"/>
          <p:nvPr/>
        </p:nvSpPr>
        <p:spPr>
          <a:xfrm>
            <a:off x="1283110" y="5173381"/>
            <a:ext cx="8465574" cy="369332"/>
          </a:xfrm>
          <a:prstGeom prst="rect">
            <a:avLst/>
          </a:prstGeom>
          <a:noFill/>
        </p:spPr>
        <p:txBody>
          <a:bodyPr wrap="square" rtlCol="0">
            <a:spAutoFit/>
          </a:bodyPr>
          <a:lstStyle/>
          <a:p>
            <a:r>
              <a:rPr kumimoji="1" lang="ja-JP" altLang="en-US" dirty="0"/>
              <a:t>指標設定理由：最終目標値</a:t>
            </a:r>
          </a:p>
        </p:txBody>
      </p:sp>
      <p:sp>
        <p:nvSpPr>
          <p:cNvPr id="12" name="テキスト ボックス 11"/>
          <p:cNvSpPr txBox="1"/>
          <p:nvPr/>
        </p:nvSpPr>
        <p:spPr>
          <a:xfrm>
            <a:off x="1283110" y="5601062"/>
            <a:ext cx="10908890" cy="646331"/>
          </a:xfrm>
          <a:prstGeom prst="rect">
            <a:avLst/>
          </a:prstGeom>
          <a:noFill/>
        </p:spPr>
        <p:txBody>
          <a:bodyPr wrap="square" rtlCol="0">
            <a:spAutoFit/>
          </a:bodyPr>
          <a:lstStyle/>
          <a:p>
            <a:r>
              <a:rPr kumimoji="1" lang="ja-JP" altLang="en-US" dirty="0"/>
              <a:t>目標値設定理由：現在３９団体からの団体数の増加を目指す。</a:t>
            </a:r>
            <a:endParaRPr kumimoji="1" lang="en-US" altLang="ja-JP" dirty="0"/>
          </a:p>
          <a:p>
            <a:r>
              <a:rPr kumimoji="1" lang="ja-JP" altLang="en-US" dirty="0"/>
              <a:t>　　　　　　　　システム登録団体数（約８００団体）の１０％の社会教育関係団体への移行を目指す。</a:t>
            </a:r>
            <a:endParaRPr kumimoji="1" lang="en-US" altLang="ja-JP" dirty="0"/>
          </a:p>
        </p:txBody>
      </p:sp>
    </p:spTree>
    <p:extLst>
      <p:ext uri="{BB962C8B-B14F-4D97-AF65-F5344CB8AC3E}">
        <p14:creationId xmlns:p14="http://schemas.microsoft.com/office/powerpoint/2010/main" val="2668733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50130" y="996690"/>
            <a:ext cx="5109091" cy="584775"/>
          </a:xfrm>
          <a:prstGeom prst="rect">
            <a:avLst/>
          </a:prstGeom>
        </p:spPr>
        <p:txBody>
          <a:bodyPr wrap="none">
            <a:spAutoFit/>
          </a:bodyPr>
          <a:lstStyle/>
          <a:p>
            <a:r>
              <a:rPr kumimoji="1" lang="ja-JP" altLang="en-US" sz="3200" dirty="0"/>
              <a:t>社会教育関係団体数の増加</a:t>
            </a:r>
          </a:p>
        </p:txBody>
      </p:sp>
      <p:sp>
        <p:nvSpPr>
          <p:cNvPr id="7" name="テキスト ボックス 6"/>
          <p:cNvSpPr txBox="1"/>
          <p:nvPr/>
        </p:nvSpPr>
        <p:spPr>
          <a:xfrm>
            <a:off x="1283109" y="2413166"/>
            <a:ext cx="5132438" cy="369332"/>
          </a:xfrm>
          <a:prstGeom prst="rect">
            <a:avLst/>
          </a:prstGeom>
          <a:noFill/>
        </p:spPr>
        <p:txBody>
          <a:bodyPr wrap="square" rtlCol="0">
            <a:spAutoFit/>
          </a:bodyPr>
          <a:lstStyle/>
          <a:p>
            <a:r>
              <a:rPr kumimoji="1" lang="ja-JP" altLang="en-US" dirty="0"/>
              <a:t>人との交流、関係づくりの形成（孤立の防止）</a:t>
            </a:r>
            <a:endParaRPr kumimoji="1" lang="en-US" altLang="ja-JP" dirty="0"/>
          </a:p>
        </p:txBody>
      </p:sp>
      <p:sp>
        <p:nvSpPr>
          <p:cNvPr id="8" name="テキスト ボックス 7"/>
          <p:cNvSpPr txBox="1"/>
          <p:nvPr/>
        </p:nvSpPr>
        <p:spPr>
          <a:xfrm>
            <a:off x="1283109" y="2975440"/>
            <a:ext cx="2831690" cy="369332"/>
          </a:xfrm>
          <a:prstGeom prst="rect">
            <a:avLst/>
          </a:prstGeom>
          <a:noFill/>
        </p:spPr>
        <p:txBody>
          <a:bodyPr wrap="square" rtlCol="0">
            <a:spAutoFit/>
          </a:bodyPr>
          <a:lstStyle/>
          <a:p>
            <a:r>
              <a:rPr kumimoji="1" lang="ja-JP" altLang="en-US" dirty="0"/>
              <a:t>生きがいの場、楽しむ場</a:t>
            </a:r>
          </a:p>
        </p:txBody>
      </p:sp>
      <p:sp>
        <p:nvSpPr>
          <p:cNvPr id="9" name="テキスト ボックス 8"/>
          <p:cNvSpPr txBox="1"/>
          <p:nvPr/>
        </p:nvSpPr>
        <p:spPr>
          <a:xfrm>
            <a:off x="1283109" y="3537714"/>
            <a:ext cx="1194619" cy="369332"/>
          </a:xfrm>
          <a:prstGeom prst="rect">
            <a:avLst/>
          </a:prstGeom>
          <a:noFill/>
        </p:spPr>
        <p:txBody>
          <a:bodyPr wrap="square" rtlCol="0">
            <a:spAutoFit/>
          </a:bodyPr>
          <a:lstStyle/>
          <a:p>
            <a:r>
              <a:rPr kumimoji="1" lang="ja-JP" altLang="en-US" dirty="0"/>
              <a:t>学びの場</a:t>
            </a:r>
          </a:p>
        </p:txBody>
      </p:sp>
      <p:sp>
        <p:nvSpPr>
          <p:cNvPr id="10" name="テキスト ボックス 9"/>
          <p:cNvSpPr txBox="1"/>
          <p:nvPr/>
        </p:nvSpPr>
        <p:spPr>
          <a:xfrm>
            <a:off x="973393" y="1918204"/>
            <a:ext cx="4173794" cy="523220"/>
          </a:xfrm>
          <a:prstGeom prst="rect">
            <a:avLst/>
          </a:prstGeom>
          <a:noFill/>
        </p:spPr>
        <p:txBody>
          <a:bodyPr wrap="square" rtlCol="0">
            <a:spAutoFit/>
          </a:bodyPr>
          <a:lstStyle/>
          <a:p>
            <a:r>
              <a:rPr kumimoji="1" lang="ja-JP" altLang="en-US" sz="2800" dirty="0"/>
              <a:t>〇個人が期待できる効果</a:t>
            </a:r>
          </a:p>
        </p:txBody>
      </p:sp>
      <p:sp>
        <p:nvSpPr>
          <p:cNvPr id="11" name="テキスト ボックス 10"/>
          <p:cNvSpPr txBox="1"/>
          <p:nvPr/>
        </p:nvSpPr>
        <p:spPr>
          <a:xfrm>
            <a:off x="973393" y="4474591"/>
            <a:ext cx="4173794" cy="523220"/>
          </a:xfrm>
          <a:prstGeom prst="rect">
            <a:avLst/>
          </a:prstGeom>
          <a:noFill/>
        </p:spPr>
        <p:txBody>
          <a:bodyPr wrap="square" rtlCol="0">
            <a:spAutoFit/>
          </a:bodyPr>
          <a:lstStyle/>
          <a:p>
            <a:r>
              <a:rPr kumimoji="1" lang="ja-JP" altLang="en-US" sz="2800" dirty="0"/>
              <a:t>〇社会が期待できる効果</a:t>
            </a:r>
          </a:p>
        </p:txBody>
      </p:sp>
      <p:sp>
        <p:nvSpPr>
          <p:cNvPr id="12" name="テキスト ボックス 11"/>
          <p:cNvSpPr txBox="1"/>
          <p:nvPr/>
        </p:nvSpPr>
        <p:spPr>
          <a:xfrm>
            <a:off x="1283109" y="5036865"/>
            <a:ext cx="1578078" cy="369332"/>
          </a:xfrm>
          <a:prstGeom prst="rect">
            <a:avLst/>
          </a:prstGeom>
          <a:noFill/>
        </p:spPr>
        <p:txBody>
          <a:bodyPr wrap="square" rtlCol="0">
            <a:spAutoFit/>
          </a:bodyPr>
          <a:lstStyle/>
          <a:p>
            <a:r>
              <a:rPr kumimoji="1" lang="ja-JP" altLang="en-US" dirty="0"/>
              <a:t>地域の活性化</a:t>
            </a:r>
            <a:endParaRPr kumimoji="1" lang="en-US" altLang="ja-JP" dirty="0"/>
          </a:p>
        </p:txBody>
      </p:sp>
      <p:sp>
        <p:nvSpPr>
          <p:cNvPr id="13" name="テキスト ボックス 12"/>
          <p:cNvSpPr txBox="1"/>
          <p:nvPr/>
        </p:nvSpPr>
        <p:spPr>
          <a:xfrm>
            <a:off x="1283108" y="5599139"/>
            <a:ext cx="3864079" cy="369332"/>
          </a:xfrm>
          <a:prstGeom prst="rect">
            <a:avLst/>
          </a:prstGeom>
          <a:noFill/>
        </p:spPr>
        <p:txBody>
          <a:bodyPr wrap="square" rtlCol="0">
            <a:spAutoFit/>
          </a:bodyPr>
          <a:lstStyle/>
          <a:p>
            <a:r>
              <a:rPr kumimoji="1" lang="ja-JP" altLang="en-US" dirty="0"/>
              <a:t>活動を通じての横の繋がりや広がり</a:t>
            </a:r>
          </a:p>
        </p:txBody>
      </p:sp>
      <p:sp>
        <p:nvSpPr>
          <p:cNvPr id="14" name="テキスト ボックス 13"/>
          <p:cNvSpPr txBox="1"/>
          <p:nvPr/>
        </p:nvSpPr>
        <p:spPr>
          <a:xfrm>
            <a:off x="1283110" y="6161413"/>
            <a:ext cx="1578078" cy="369332"/>
          </a:xfrm>
          <a:prstGeom prst="rect">
            <a:avLst/>
          </a:prstGeom>
          <a:noFill/>
        </p:spPr>
        <p:txBody>
          <a:bodyPr wrap="square" rtlCol="0">
            <a:spAutoFit/>
          </a:bodyPr>
          <a:lstStyle/>
          <a:p>
            <a:r>
              <a:rPr kumimoji="1" lang="ja-JP" altLang="en-US" dirty="0"/>
              <a:t>居場所の確保</a:t>
            </a:r>
          </a:p>
        </p:txBody>
      </p:sp>
      <p:sp>
        <p:nvSpPr>
          <p:cNvPr id="15" name="右中かっこ 14"/>
          <p:cNvSpPr/>
          <p:nvPr/>
        </p:nvSpPr>
        <p:spPr>
          <a:xfrm>
            <a:off x="6269590" y="1918204"/>
            <a:ext cx="1342103" cy="475586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7301978" y="3874426"/>
            <a:ext cx="4218038" cy="1200329"/>
          </a:xfrm>
          <a:prstGeom prst="rect">
            <a:avLst/>
          </a:prstGeom>
          <a:noFill/>
        </p:spPr>
        <p:txBody>
          <a:bodyPr wrap="square" rtlCol="0">
            <a:spAutoFit/>
          </a:bodyPr>
          <a:lstStyle/>
          <a:p>
            <a:pPr algn="ctr"/>
            <a:r>
              <a:rPr kumimoji="1" lang="ja-JP" altLang="en-US" sz="3600" b="1" dirty="0">
                <a:solidFill>
                  <a:srgbClr val="FF0000"/>
                </a:solidFill>
              </a:rPr>
              <a:t>地域力の向上</a:t>
            </a:r>
            <a:endParaRPr kumimoji="1" lang="en-US" altLang="ja-JP" sz="3600" b="1" dirty="0">
              <a:solidFill>
                <a:srgbClr val="FF0000"/>
              </a:solidFill>
            </a:endParaRPr>
          </a:p>
          <a:p>
            <a:pPr algn="ctr"/>
            <a:r>
              <a:rPr kumimoji="1" lang="ja-JP" altLang="en-US" sz="3600" dirty="0">
                <a:solidFill>
                  <a:srgbClr val="FF0000"/>
                </a:solidFill>
              </a:rPr>
              <a:t>（まちの活性化）</a:t>
            </a:r>
          </a:p>
        </p:txBody>
      </p:sp>
    </p:spTree>
    <p:extLst>
      <p:ext uri="{BB962C8B-B14F-4D97-AF65-F5344CB8AC3E}">
        <p14:creationId xmlns:p14="http://schemas.microsoft.com/office/powerpoint/2010/main" val="3841119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32142" y="3085257"/>
            <a:ext cx="10186739" cy="1015663"/>
          </a:xfrm>
          <a:prstGeom prst="rect">
            <a:avLst/>
          </a:prstGeom>
          <a:noFill/>
        </p:spPr>
        <p:txBody>
          <a:bodyPr wrap="square" rtlCol="0">
            <a:spAutoFit/>
          </a:bodyPr>
          <a:lstStyle/>
          <a:p>
            <a:pPr algn="ctr"/>
            <a:r>
              <a:rPr kumimoji="1" lang="ja-JP" altLang="en-US" sz="6000" b="1" dirty="0"/>
              <a:t>（３）その他</a:t>
            </a:r>
            <a:endParaRPr kumimoji="1" lang="en-US" altLang="ja-JP" sz="6000" b="1" dirty="0"/>
          </a:p>
        </p:txBody>
      </p:sp>
    </p:spTree>
    <p:extLst>
      <p:ext uri="{BB962C8B-B14F-4D97-AF65-F5344CB8AC3E}">
        <p14:creationId xmlns:p14="http://schemas.microsoft.com/office/powerpoint/2010/main" val="3338067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86328"/>
            <a:ext cx="3399692" cy="830997"/>
          </a:xfrm>
          <a:prstGeom prst="rect">
            <a:avLst/>
          </a:prstGeom>
          <a:noFill/>
        </p:spPr>
        <p:txBody>
          <a:bodyPr wrap="square" rtlCol="0">
            <a:spAutoFit/>
          </a:bodyPr>
          <a:lstStyle/>
          <a:p>
            <a:r>
              <a:rPr kumimoji="1" lang="ja-JP" altLang="en-US" sz="4800" dirty="0"/>
              <a:t>今後の流れ</a:t>
            </a:r>
          </a:p>
        </p:txBody>
      </p:sp>
      <p:sp>
        <p:nvSpPr>
          <p:cNvPr id="5" name="テキスト ボックス 4"/>
          <p:cNvSpPr txBox="1"/>
          <p:nvPr/>
        </p:nvSpPr>
        <p:spPr>
          <a:xfrm>
            <a:off x="3478878" y="801260"/>
            <a:ext cx="6700058" cy="2862322"/>
          </a:xfrm>
          <a:prstGeom prst="rect">
            <a:avLst/>
          </a:prstGeom>
          <a:noFill/>
        </p:spPr>
        <p:txBody>
          <a:bodyPr wrap="square" rtlCol="0">
            <a:spAutoFit/>
          </a:bodyPr>
          <a:lstStyle/>
          <a:p>
            <a:r>
              <a:rPr kumimoji="1" lang="ja-JP" altLang="en-US" dirty="0"/>
              <a:t>令和３年度：生涯学習推進委員所掌事項の説明（本日）</a:t>
            </a:r>
            <a:endParaRPr kumimoji="1" lang="en-US" altLang="ja-JP" dirty="0"/>
          </a:p>
          <a:p>
            <a:r>
              <a:rPr kumimoji="1" lang="ja-JP" altLang="en-US" dirty="0"/>
              <a:t>　　　　　　説明会の開催（令和４年３月）</a:t>
            </a:r>
            <a:endParaRPr kumimoji="1" lang="en-US" altLang="ja-JP" dirty="0"/>
          </a:p>
          <a:p>
            <a:r>
              <a:rPr kumimoji="1" lang="ja-JP" altLang="en-US" dirty="0"/>
              <a:t>　　　　　　第２回生涯学習推進委員会（令和４年３月）</a:t>
            </a:r>
            <a:endParaRPr kumimoji="1" lang="en-US" altLang="ja-JP" dirty="0"/>
          </a:p>
          <a:p>
            <a:endParaRPr kumimoji="1" lang="en-US" altLang="ja-JP" dirty="0"/>
          </a:p>
          <a:p>
            <a:r>
              <a:rPr kumimoji="1" lang="ja-JP" altLang="en-US" dirty="0"/>
              <a:t>令和４年度：社会教育関係団体申請期間（４月１日～２５日）</a:t>
            </a:r>
            <a:endParaRPr kumimoji="1" lang="en-US" altLang="ja-JP" dirty="0"/>
          </a:p>
          <a:p>
            <a:r>
              <a:rPr kumimoji="1" lang="ja-JP" altLang="en-US" dirty="0"/>
              <a:t>　　　　　　第１回生涯学習推進委員会（５月）</a:t>
            </a:r>
            <a:endParaRPr kumimoji="1" lang="en-US" altLang="ja-JP" dirty="0"/>
          </a:p>
          <a:p>
            <a:r>
              <a:rPr kumimoji="1" lang="ja-JP" altLang="en-US" dirty="0"/>
              <a:t>　　　　　　説明会の開催（６月）</a:t>
            </a:r>
            <a:endParaRPr kumimoji="1" lang="en-US" altLang="ja-JP" dirty="0"/>
          </a:p>
          <a:p>
            <a:r>
              <a:rPr kumimoji="1" lang="ja-JP" altLang="en-US" dirty="0"/>
              <a:t>　　　　　　各公民館で相談会の開催（７月～令和５年２月）</a:t>
            </a:r>
            <a:endParaRPr kumimoji="1" lang="en-US" altLang="ja-JP" dirty="0"/>
          </a:p>
          <a:p>
            <a:r>
              <a:rPr kumimoji="1" lang="ja-JP" altLang="en-US" dirty="0"/>
              <a:t>　　　　　　説明会の開催（令和５年３月）</a:t>
            </a:r>
            <a:endParaRPr kumimoji="1" lang="en-US" altLang="ja-JP" dirty="0"/>
          </a:p>
          <a:p>
            <a:r>
              <a:rPr kumimoji="1" lang="ja-JP" altLang="en-US" dirty="0"/>
              <a:t>　　　　　　第２回生涯学習推進委員会（令和５年３月）</a:t>
            </a:r>
            <a:endParaRPr kumimoji="1" lang="en-US" altLang="ja-JP" dirty="0"/>
          </a:p>
        </p:txBody>
      </p:sp>
      <p:sp>
        <p:nvSpPr>
          <p:cNvPr id="2" name="テキスト ボックス 1"/>
          <p:cNvSpPr txBox="1"/>
          <p:nvPr/>
        </p:nvSpPr>
        <p:spPr>
          <a:xfrm>
            <a:off x="3478878" y="3810153"/>
            <a:ext cx="6691746" cy="2585323"/>
          </a:xfrm>
          <a:prstGeom prst="rect">
            <a:avLst/>
          </a:prstGeom>
          <a:noFill/>
        </p:spPr>
        <p:txBody>
          <a:bodyPr wrap="square" rtlCol="0">
            <a:spAutoFit/>
          </a:bodyPr>
          <a:lstStyle/>
          <a:p>
            <a:r>
              <a:rPr kumimoji="1" lang="ja-JP" altLang="en-US" dirty="0"/>
              <a:t>令和５年度：社会教育関係団体申請期間（４月１日～２５日）</a:t>
            </a:r>
            <a:endParaRPr kumimoji="1" lang="en-US" altLang="ja-JP" dirty="0"/>
          </a:p>
          <a:p>
            <a:r>
              <a:rPr kumimoji="1" lang="ja-JP" altLang="en-US" dirty="0"/>
              <a:t>　　　　　　第１回生涯学習推進委員会（５月）</a:t>
            </a:r>
            <a:endParaRPr kumimoji="1" lang="en-US" altLang="ja-JP" dirty="0"/>
          </a:p>
          <a:p>
            <a:r>
              <a:rPr kumimoji="1" lang="ja-JP" altLang="en-US" dirty="0"/>
              <a:t>　　　　　　説明会の開催（６月）</a:t>
            </a:r>
            <a:endParaRPr kumimoji="1" lang="en-US" altLang="ja-JP" dirty="0"/>
          </a:p>
          <a:p>
            <a:r>
              <a:rPr kumimoji="1" lang="ja-JP" altLang="en-US" dirty="0"/>
              <a:t>　　　　　　各公民館で相談会の開催（７月～令和６年２月）</a:t>
            </a:r>
            <a:endParaRPr kumimoji="1" lang="en-US" altLang="ja-JP" dirty="0"/>
          </a:p>
          <a:p>
            <a:r>
              <a:rPr kumimoji="1" lang="ja-JP" altLang="en-US" dirty="0"/>
              <a:t>　　　　　　説明会の開催（令和６年３月）</a:t>
            </a:r>
            <a:endParaRPr kumimoji="1" lang="en-US" altLang="ja-JP" dirty="0"/>
          </a:p>
          <a:p>
            <a:r>
              <a:rPr kumimoji="1" lang="ja-JP" altLang="en-US" dirty="0"/>
              <a:t>　　　　　　第２回生涯学習推進委員会（令和６年３月）</a:t>
            </a:r>
            <a:endParaRPr kumimoji="1" lang="en-US" altLang="ja-JP" dirty="0"/>
          </a:p>
          <a:p>
            <a:endParaRPr kumimoji="1" lang="en-US" altLang="ja-JP" dirty="0"/>
          </a:p>
          <a:p>
            <a:r>
              <a:rPr kumimoji="1" lang="ja-JP" altLang="en-US" dirty="0"/>
              <a:t>令和６年度：社会教育関係団体申請期間（４月１日～２５日）</a:t>
            </a:r>
            <a:endParaRPr kumimoji="1" lang="en-US" altLang="ja-JP" dirty="0"/>
          </a:p>
          <a:p>
            <a:r>
              <a:rPr kumimoji="1" lang="ja-JP" altLang="en-US" dirty="0"/>
              <a:t>　　　　　　第１回生涯学習推進委員会（５月）</a:t>
            </a:r>
            <a:endParaRPr kumimoji="1" lang="en-US" altLang="ja-JP" dirty="0"/>
          </a:p>
        </p:txBody>
      </p:sp>
    </p:spTree>
    <p:extLst>
      <p:ext uri="{BB962C8B-B14F-4D97-AF65-F5344CB8AC3E}">
        <p14:creationId xmlns:p14="http://schemas.microsoft.com/office/powerpoint/2010/main" val="393162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0300" y="1171970"/>
            <a:ext cx="2652462" cy="994913"/>
          </a:xfrm>
        </p:spPr>
        <p:txBody>
          <a:bodyPr rtlCol="0">
            <a:normAutofit/>
          </a:bodyPr>
          <a:lstStyle/>
          <a:p>
            <a:pPr rtl="0"/>
            <a:r>
              <a:rPr lang="ja-JP" altLang="en-US" sz="5400" dirty="0">
                <a:solidFill>
                  <a:schemeClr val="tx1"/>
                </a:solidFill>
                <a:latin typeface="Meiryo UI" panose="020B0604030504040204" pitchFamily="50" charset="-128"/>
                <a:ea typeface="Meiryo UI" panose="020B0604030504040204" pitchFamily="50" charset="-128"/>
              </a:rPr>
              <a:t>おわりに</a:t>
            </a:r>
            <a:endParaRPr lang="ja" sz="5400" dirty="0">
              <a:solidFill>
                <a:schemeClr val="tx1"/>
              </a:solidFill>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idx="1"/>
          </p:nvPr>
        </p:nvSpPr>
        <p:spPr>
          <a:xfrm>
            <a:off x="1023668" y="2684469"/>
            <a:ext cx="10972800" cy="2232589"/>
          </a:xfrm>
        </p:spPr>
        <p:txBody>
          <a:bodyPr rtlCol="0">
            <a:normAutofit lnSpcReduction="10000"/>
          </a:bodyPr>
          <a:lstStyle/>
          <a:p>
            <a:pPr marL="0" indent="0" rtl="0">
              <a:buNone/>
            </a:pPr>
            <a:r>
              <a:rPr lang="ja-JP" altLang="en-US" sz="4000" dirty="0">
                <a:latin typeface="ＭＳ 明朝" panose="02020609040205080304" pitchFamily="17" charset="-128"/>
                <a:ea typeface="ＭＳ 明朝" panose="02020609040205080304" pitchFamily="17" charset="-128"/>
              </a:rPr>
              <a:t>生涯学習推進委員会は今年度から</a:t>
            </a:r>
            <a:endParaRPr lang="en-US" altLang="ja-JP" sz="4000" dirty="0">
              <a:latin typeface="ＭＳ 明朝" panose="02020609040205080304" pitchFamily="17" charset="-128"/>
              <a:ea typeface="ＭＳ 明朝" panose="02020609040205080304" pitchFamily="17" charset="-128"/>
            </a:endParaRPr>
          </a:p>
          <a:p>
            <a:pPr marL="0" indent="0" rtl="0">
              <a:buNone/>
            </a:pPr>
            <a:r>
              <a:rPr lang="ja-JP" altLang="en-US" sz="4000" dirty="0">
                <a:latin typeface="ＭＳ 明朝" panose="02020609040205080304" pitchFamily="17" charset="-128"/>
                <a:ea typeface="ＭＳ 明朝" panose="02020609040205080304" pitchFamily="17" charset="-128"/>
              </a:rPr>
              <a:t>新たな任期が始まる委員会となります。</a:t>
            </a:r>
            <a:endParaRPr lang="en-US" altLang="ja-JP" sz="4000" dirty="0">
              <a:latin typeface="ＭＳ 明朝" panose="02020609040205080304" pitchFamily="17" charset="-128"/>
              <a:ea typeface="ＭＳ 明朝" panose="02020609040205080304" pitchFamily="17" charset="-128"/>
            </a:endParaRPr>
          </a:p>
          <a:p>
            <a:pPr marL="0" indent="0" rtl="0">
              <a:buNone/>
            </a:pPr>
            <a:r>
              <a:rPr lang="ja-JP" altLang="en-US" sz="5400" b="1" dirty="0"/>
              <a:t>３年間よろしくお願いします。</a:t>
            </a:r>
            <a:endParaRPr lang="en-US" altLang="ja-JP" sz="5400" b="1"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43121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a:spLocks noChangeArrowheads="1"/>
          </p:cNvSpPr>
          <p:nvPr/>
        </p:nvSpPr>
        <p:spPr bwMode="auto">
          <a:xfrm>
            <a:off x="1565275" y="456352"/>
            <a:ext cx="8534400" cy="6215063"/>
          </a:xfrm>
          <a:prstGeom prst="roundRect">
            <a:avLst>
              <a:gd name="adj" fmla="val 16667"/>
            </a:avLst>
          </a:prstGeom>
          <a:solidFill>
            <a:srgbClr val="FFFFD7"/>
          </a:solidFill>
          <a:ln w="25400" algn="ctr">
            <a:solidFill>
              <a:srgbClr val="FFCC00"/>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51" name="角丸四角形 50"/>
          <p:cNvSpPr>
            <a:spLocks noChangeArrowheads="1"/>
          </p:cNvSpPr>
          <p:nvPr/>
        </p:nvSpPr>
        <p:spPr bwMode="auto">
          <a:xfrm>
            <a:off x="1831975" y="1264112"/>
            <a:ext cx="8001000" cy="2232025"/>
          </a:xfrm>
          <a:prstGeom prst="roundRect">
            <a:avLst>
              <a:gd name="adj" fmla="val 16667"/>
            </a:avLst>
          </a:prstGeom>
          <a:solidFill>
            <a:srgbClr val="FFE1FE"/>
          </a:solidFill>
          <a:ln w="25400" algn="ctr">
            <a:solidFill>
              <a:srgbClr val="FFC000"/>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28" name="正方形/長方形 27"/>
          <p:cNvSpPr/>
          <p:nvPr/>
        </p:nvSpPr>
        <p:spPr>
          <a:xfrm>
            <a:off x="2495550" y="0"/>
            <a:ext cx="6248400"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3600" b="1" dirty="0">
                <a:solidFill>
                  <a:srgbClr val="FF0066"/>
                </a:solidFill>
                <a:latin typeface="HG丸ｺﾞｼｯｸM-PRO" pitchFamily="50" charset="-128"/>
                <a:ea typeface="HG丸ｺﾞｼｯｸM-PRO" pitchFamily="50" charset="-128"/>
              </a:rPr>
              <a:t>生 涯 学 習</a:t>
            </a:r>
          </a:p>
        </p:txBody>
      </p:sp>
      <p:sp>
        <p:nvSpPr>
          <p:cNvPr id="29" name="角丸四角形 28"/>
          <p:cNvSpPr>
            <a:spLocks noChangeArrowheads="1"/>
          </p:cNvSpPr>
          <p:nvPr/>
        </p:nvSpPr>
        <p:spPr bwMode="auto">
          <a:xfrm>
            <a:off x="1782763" y="3551977"/>
            <a:ext cx="5757026" cy="2286000"/>
          </a:xfrm>
          <a:prstGeom prst="roundRect">
            <a:avLst>
              <a:gd name="adj" fmla="val 16667"/>
            </a:avLst>
          </a:prstGeom>
          <a:solidFill>
            <a:srgbClr val="CCFFCC"/>
          </a:solidFill>
          <a:ln w="25400" algn="ctr">
            <a:solidFill>
              <a:srgbClr val="008000"/>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30" name="正方形/長方形 29"/>
          <p:cNvSpPr/>
          <p:nvPr/>
        </p:nvSpPr>
        <p:spPr>
          <a:xfrm>
            <a:off x="2000250" y="3780577"/>
            <a:ext cx="19812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rgbClr val="3C3E42"/>
                </a:solidFill>
                <a:latin typeface="HG丸ｺﾞｼｯｸM-PRO" pitchFamily="50" charset="-128"/>
                <a:ea typeface="HG丸ｺﾞｼｯｸM-PRO" pitchFamily="50" charset="-128"/>
              </a:rPr>
              <a:t>学校教育</a:t>
            </a:r>
          </a:p>
        </p:txBody>
      </p:sp>
      <p:sp>
        <p:nvSpPr>
          <p:cNvPr id="33" name="テキスト ボックス 11"/>
          <p:cNvSpPr txBox="1">
            <a:spLocks noChangeArrowheads="1"/>
          </p:cNvSpPr>
          <p:nvPr/>
        </p:nvSpPr>
        <p:spPr bwMode="auto">
          <a:xfrm>
            <a:off x="3006725" y="6360265"/>
            <a:ext cx="642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eaLnBrk="1" hangingPunct="1">
              <a:spcBef>
                <a:spcPct val="0"/>
              </a:spcBef>
              <a:buClrTx/>
              <a:buSzTx/>
              <a:buFontTx/>
              <a:buNone/>
            </a:pPr>
            <a:r>
              <a:rPr lang="ja-JP" altLang="en-US" sz="1800">
                <a:latin typeface="Arial" panose="020B0604020202020204" pitchFamily="34" charset="0"/>
                <a:ea typeface="ＭＳ Ｐゴシック" panose="020B0600070205080204" pitchFamily="50" charset="-128"/>
              </a:rPr>
              <a:t>６歳</a:t>
            </a:r>
            <a:endParaRPr lang="en-US" altLang="ja-JP" sz="1800">
              <a:latin typeface="Arial" panose="020B0604020202020204" pitchFamily="34" charset="0"/>
              <a:ea typeface="ＭＳ Ｐゴシック" panose="020B0600070205080204" pitchFamily="50" charset="-128"/>
            </a:endParaRPr>
          </a:p>
        </p:txBody>
      </p:sp>
      <p:sp>
        <p:nvSpPr>
          <p:cNvPr id="34" name="テキスト ボックス 12"/>
          <p:cNvSpPr txBox="1">
            <a:spLocks noChangeArrowheads="1"/>
          </p:cNvSpPr>
          <p:nvPr/>
        </p:nvSpPr>
        <p:spPr bwMode="auto">
          <a:xfrm>
            <a:off x="6462713" y="6360265"/>
            <a:ext cx="85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eaLnBrk="1" hangingPunct="1">
              <a:spcBef>
                <a:spcPct val="0"/>
              </a:spcBef>
              <a:buClrTx/>
              <a:buSzTx/>
              <a:buFontTx/>
              <a:buNone/>
            </a:pPr>
            <a:r>
              <a:rPr lang="ja-JP" altLang="en-US" sz="1800" dirty="0">
                <a:latin typeface="Arial" panose="020B0604020202020204" pitchFamily="34" charset="0"/>
                <a:ea typeface="ＭＳ Ｐゴシック" panose="020B0600070205080204" pitchFamily="50" charset="-128"/>
              </a:rPr>
              <a:t>２０歳</a:t>
            </a:r>
            <a:endParaRPr lang="en-US" altLang="ja-JP" sz="1800" dirty="0">
              <a:latin typeface="Arial" panose="020B0604020202020204" pitchFamily="34" charset="0"/>
              <a:ea typeface="ＭＳ Ｐゴシック" panose="020B0600070205080204" pitchFamily="50" charset="-128"/>
            </a:endParaRPr>
          </a:p>
        </p:txBody>
      </p:sp>
      <p:sp>
        <p:nvSpPr>
          <p:cNvPr id="35" name="テキスト ボックス 34"/>
          <p:cNvSpPr txBox="1">
            <a:spLocks noChangeArrowheads="1"/>
          </p:cNvSpPr>
          <p:nvPr/>
        </p:nvSpPr>
        <p:spPr bwMode="auto">
          <a:xfrm>
            <a:off x="2305050" y="5228377"/>
            <a:ext cx="928688" cy="369332"/>
          </a:xfrm>
          <a:prstGeom prst="rect">
            <a:avLst/>
          </a:prstGeom>
          <a:solidFill>
            <a:srgbClr val="FFCC66"/>
          </a:solidFill>
          <a:ln w="38100" cmpd="dbl">
            <a:solidFill>
              <a:schemeClr val="tx1"/>
            </a:solidFill>
            <a:miter lim="800000"/>
            <a:headEnd/>
            <a:tailEnd/>
          </a:ln>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dirty="0">
                <a:latin typeface="AR丸ゴシック体E" pitchFamily="49" charset="-128"/>
                <a:ea typeface="AR丸ゴシック体E" pitchFamily="49" charset="-128"/>
              </a:rPr>
              <a:t>幼稚園</a:t>
            </a:r>
          </a:p>
        </p:txBody>
      </p:sp>
      <p:sp>
        <p:nvSpPr>
          <p:cNvPr id="36" name="テキスト ボックス 35"/>
          <p:cNvSpPr txBox="1">
            <a:spLocks noChangeArrowheads="1"/>
          </p:cNvSpPr>
          <p:nvPr/>
        </p:nvSpPr>
        <p:spPr bwMode="auto">
          <a:xfrm>
            <a:off x="3219450" y="4847377"/>
            <a:ext cx="928688" cy="404813"/>
          </a:xfrm>
          <a:prstGeom prst="rect">
            <a:avLst/>
          </a:prstGeom>
          <a:solidFill>
            <a:srgbClr val="FF9999"/>
          </a:solidFill>
          <a:ln w="38100" cmpd="dbl">
            <a:solidFill>
              <a:schemeClr val="tx1"/>
            </a:solidFill>
            <a:miter lim="800000"/>
            <a:headEnd/>
            <a:tailEnd/>
          </a:ln>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a:latin typeface="AR丸ゴシック体E" pitchFamily="49" charset="-128"/>
                <a:ea typeface="AR丸ゴシック体E" pitchFamily="49" charset="-128"/>
              </a:rPr>
              <a:t>小学校</a:t>
            </a:r>
          </a:p>
        </p:txBody>
      </p:sp>
      <p:sp>
        <p:nvSpPr>
          <p:cNvPr id="37" name="テキスト ボックス 36"/>
          <p:cNvSpPr txBox="1">
            <a:spLocks noChangeArrowheads="1"/>
          </p:cNvSpPr>
          <p:nvPr/>
        </p:nvSpPr>
        <p:spPr bwMode="auto">
          <a:xfrm>
            <a:off x="4133850" y="4466377"/>
            <a:ext cx="928688" cy="404813"/>
          </a:xfrm>
          <a:prstGeom prst="rect">
            <a:avLst/>
          </a:prstGeom>
          <a:solidFill>
            <a:srgbClr val="6699FF"/>
          </a:solidFill>
          <a:ln w="38100" cmpd="dbl">
            <a:solidFill>
              <a:schemeClr val="tx1"/>
            </a:solidFill>
            <a:miter lim="800000"/>
            <a:headEnd/>
            <a:tailEnd/>
          </a:ln>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a:latin typeface="AR丸ゴシック体E" pitchFamily="49" charset="-128"/>
                <a:ea typeface="AR丸ゴシック体E" pitchFamily="49" charset="-128"/>
              </a:rPr>
              <a:t>中学校</a:t>
            </a:r>
          </a:p>
        </p:txBody>
      </p:sp>
      <p:sp>
        <p:nvSpPr>
          <p:cNvPr id="38" name="テキスト ボックス 37"/>
          <p:cNvSpPr txBox="1">
            <a:spLocks noChangeArrowheads="1"/>
          </p:cNvSpPr>
          <p:nvPr/>
        </p:nvSpPr>
        <p:spPr bwMode="auto">
          <a:xfrm>
            <a:off x="5048250" y="4085377"/>
            <a:ext cx="1143000" cy="404813"/>
          </a:xfrm>
          <a:prstGeom prst="rect">
            <a:avLst/>
          </a:prstGeom>
          <a:solidFill>
            <a:srgbClr val="92D050"/>
          </a:solidFill>
          <a:ln w="38100" cmpd="dbl">
            <a:solidFill>
              <a:schemeClr val="tx1"/>
            </a:solidFill>
            <a:miter lim="800000"/>
            <a:headEnd/>
            <a:tailEnd/>
          </a:ln>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a:latin typeface="AR丸ゴシック体E" pitchFamily="49" charset="-128"/>
                <a:ea typeface="AR丸ゴシック体E" pitchFamily="49" charset="-128"/>
              </a:rPr>
              <a:t>高等学校</a:t>
            </a:r>
          </a:p>
        </p:txBody>
      </p:sp>
      <p:sp>
        <p:nvSpPr>
          <p:cNvPr id="39" name="テキスト ボックス 38"/>
          <p:cNvSpPr txBox="1"/>
          <p:nvPr/>
        </p:nvSpPr>
        <p:spPr>
          <a:xfrm>
            <a:off x="6191250" y="3704377"/>
            <a:ext cx="1000125" cy="404813"/>
          </a:xfrm>
          <a:prstGeom prst="rect">
            <a:avLst/>
          </a:prstGeom>
          <a:solidFill>
            <a:schemeClr val="bg1">
              <a:lumMod val="65000"/>
            </a:schemeClr>
          </a:solidFill>
          <a:ln w="38100" cmpd="dbl">
            <a:solidFill>
              <a:schemeClr val="tx1"/>
            </a:solidFill>
          </a:ln>
        </p:spPr>
        <p:txBody>
          <a:bodyPr>
            <a:spAutoFit/>
          </a:bodyPr>
          <a:lstStyle/>
          <a:p>
            <a:pPr algn="ctr" eaLnBrk="1" hangingPunct="1">
              <a:defRPr/>
            </a:pPr>
            <a:r>
              <a:rPr lang="ja-JP" altLang="en-US" dirty="0">
                <a:latin typeface="AR丸ゴシック体E" pitchFamily="49" charset="-128"/>
                <a:ea typeface="AR丸ゴシック体E" pitchFamily="49" charset="-128"/>
              </a:rPr>
              <a:t>大学</a:t>
            </a:r>
          </a:p>
        </p:txBody>
      </p:sp>
      <p:sp>
        <p:nvSpPr>
          <p:cNvPr id="40" name="テキスト ボックス 39"/>
          <p:cNvSpPr txBox="1">
            <a:spLocks noChangeArrowheads="1"/>
          </p:cNvSpPr>
          <p:nvPr/>
        </p:nvSpPr>
        <p:spPr bwMode="auto">
          <a:xfrm>
            <a:off x="5062538" y="4575518"/>
            <a:ext cx="23510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eaLnBrk="1" hangingPunct="1">
              <a:spcBef>
                <a:spcPct val="0"/>
              </a:spcBef>
              <a:buClrTx/>
              <a:buSzTx/>
              <a:buFontTx/>
              <a:buNone/>
            </a:pPr>
            <a:r>
              <a:rPr lang="en-US" altLang="ja-JP" sz="1600" dirty="0">
                <a:latin typeface="AR丸ゴシック体E" pitchFamily="49" charset="-128"/>
                <a:ea typeface="AR丸ゴシック体E" pitchFamily="49" charset="-128"/>
              </a:rPr>
              <a:t>※</a:t>
            </a:r>
            <a:r>
              <a:rPr lang="ja-JP" altLang="en-US" sz="1600" dirty="0">
                <a:latin typeface="AR丸ゴシック体E" pitchFamily="49" charset="-128"/>
                <a:ea typeface="AR丸ゴシック体E" pitchFamily="49" charset="-128"/>
              </a:rPr>
              <a:t>この他に</a:t>
            </a:r>
            <a:endParaRPr lang="en-US" altLang="ja-JP" sz="1600" dirty="0">
              <a:latin typeface="AR丸ゴシック体E" pitchFamily="49" charset="-128"/>
              <a:ea typeface="AR丸ゴシック体E" pitchFamily="49" charset="-128"/>
            </a:endParaRPr>
          </a:p>
          <a:p>
            <a:pPr eaLnBrk="1" hangingPunct="1">
              <a:spcBef>
                <a:spcPct val="0"/>
              </a:spcBef>
              <a:buClrTx/>
              <a:buSzTx/>
              <a:buFontTx/>
              <a:buNone/>
            </a:pPr>
            <a:r>
              <a:rPr lang="ja-JP" altLang="en-US" sz="1600" dirty="0">
                <a:latin typeface="AR丸ゴシック体E" pitchFamily="49" charset="-128"/>
                <a:ea typeface="AR丸ゴシック体E" pitchFamily="49" charset="-128"/>
              </a:rPr>
              <a:t>　　中等教育学校</a:t>
            </a:r>
            <a:endParaRPr lang="en-US" altLang="ja-JP" sz="1600" dirty="0">
              <a:latin typeface="AR丸ゴシック体E" pitchFamily="49" charset="-128"/>
              <a:ea typeface="AR丸ゴシック体E" pitchFamily="49" charset="-128"/>
            </a:endParaRPr>
          </a:p>
          <a:p>
            <a:pPr eaLnBrk="1" hangingPunct="1">
              <a:spcBef>
                <a:spcPct val="0"/>
              </a:spcBef>
              <a:buClrTx/>
              <a:buSzTx/>
              <a:buFontTx/>
              <a:buNone/>
            </a:pPr>
            <a:r>
              <a:rPr lang="ja-JP" altLang="en-US" sz="1600" dirty="0">
                <a:latin typeface="AR丸ゴシック体E" pitchFamily="49" charset="-128"/>
                <a:ea typeface="AR丸ゴシック体E" pitchFamily="49" charset="-128"/>
              </a:rPr>
              <a:t>　　特別支援学校</a:t>
            </a:r>
            <a:endParaRPr lang="en-US" altLang="ja-JP" sz="1600" dirty="0">
              <a:latin typeface="AR丸ゴシック体E" pitchFamily="49" charset="-128"/>
              <a:ea typeface="AR丸ゴシック体E" pitchFamily="49" charset="-128"/>
            </a:endParaRPr>
          </a:p>
          <a:p>
            <a:pPr eaLnBrk="1" hangingPunct="1">
              <a:spcBef>
                <a:spcPct val="0"/>
              </a:spcBef>
              <a:buClrTx/>
              <a:buSzTx/>
              <a:buFontTx/>
              <a:buNone/>
            </a:pPr>
            <a:r>
              <a:rPr lang="ja-JP" altLang="en-US" sz="1600" dirty="0">
                <a:latin typeface="AR丸ゴシック体E" pitchFamily="49" charset="-128"/>
                <a:ea typeface="AR丸ゴシック体E" pitchFamily="49" charset="-128"/>
              </a:rPr>
              <a:t>　　高等専門学校　等</a:t>
            </a:r>
          </a:p>
        </p:txBody>
      </p:sp>
      <p:sp>
        <p:nvSpPr>
          <p:cNvPr id="41" name="角丸四角形 40"/>
          <p:cNvSpPr>
            <a:spLocks noChangeArrowheads="1"/>
          </p:cNvSpPr>
          <p:nvPr/>
        </p:nvSpPr>
        <p:spPr bwMode="auto">
          <a:xfrm>
            <a:off x="1925638" y="672252"/>
            <a:ext cx="7848600" cy="523875"/>
          </a:xfrm>
          <a:prstGeom prst="roundRect">
            <a:avLst>
              <a:gd name="adj" fmla="val 16667"/>
            </a:avLst>
          </a:prstGeom>
          <a:solidFill>
            <a:srgbClr val="FFCCCC"/>
          </a:solidFill>
          <a:ln w="25400" algn="ctr">
            <a:solidFill>
              <a:srgbClr val="FF3300"/>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42" name="正方形/長方形 41"/>
          <p:cNvSpPr/>
          <p:nvPr/>
        </p:nvSpPr>
        <p:spPr>
          <a:xfrm>
            <a:off x="1995488" y="1593002"/>
            <a:ext cx="2057400" cy="55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rgbClr val="FF0000"/>
                </a:solidFill>
                <a:latin typeface="HG丸ｺﾞｼｯｸM-PRO" pitchFamily="50" charset="-128"/>
                <a:ea typeface="HG丸ｺﾞｼｯｸM-PRO" pitchFamily="50" charset="-128"/>
              </a:rPr>
              <a:t>社会教育</a:t>
            </a:r>
          </a:p>
        </p:txBody>
      </p:sp>
      <p:sp>
        <p:nvSpPr>
          <p:cNvPr id="43" name="角丸四角形 13"/>
          <p:cNvSpPr>
            <a:spLocks noChangeArrowheads="1"/>
          </p:cNvSpPr>
          <p:nvPr/>
        </p:nvSpPr>
        <p:spPr bwMode="auto">
          <a:xfrm>
            <a:off x="3078163" y="2389927"/>
            <a:ext cx="5410200" cy="523875"/>
          </a:xfrm>
          <a:prstGeom prst="roundRect">
            <a:avLst>
              <a:gd name="adj" fmla="val 16667"/>
            </a:avLst>
          </a:prstGeom>
          <a:solidFill>
            <a:srgbClr val="CCFFFF"/>
          </a:solidFill>
          <a:ln w="25400" algn="ctr">
            <a:solidFill>
              <a:srgbClr val="0000FF"/>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44" name="正方形/長方形 14"/>
          <p:cNvSpPr/>
          <p:nvPr/>
        </p:nvSpPr>
        <p:spPr>
          <a:xfrm>
            <a:off x="3438525" y="2472477"/>
            <a:ext cx="4572000" cy="373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rgbClr val="3C3E42"/>
                </a:solidFill>
                <a:latin typeface="HG丸ｺﾞｼｯｸM-PRO" pitchFamily="50" charset="-128"/>
                <a:ea typeface="HG丸ｺﾞｼｯｸM-PRO" pitchFamily="50" charset="-128"/>
              </a:rPr>
              <a:t>青　少　年　教　育</a:t>
            </a:r>
          </a:p>
        </p:txBody>
      </p:sp>
      <p:sp>
        <p:nvSpPr>
          <p:cNvPr id="45" name="角丸四角形 13"/>
          <p:cNvSpPr>
            <a:spLocks noChangeArrowheads="1"/>
          </p:cNvSpPr>
          <p:nvPr/>
        </p:nvSpPr>
        <p:spPr bwMode="auto">
          <a:xfrm>
            <a:off x="6750050" y="1875577"/>
            <a:ext cx="3048000" cy="523875"/>
          </a:xfrm>
          <a:prstGeom prst="roundRect">
            <a:avLst>
              <a:gd name="adj" fmla="val 16667"/>
            </a:avLst>
          </a:prstGeom>
          <a:solidFill>
            <a:srgbClr val="CCCCFF"/>
          </a:solidFill>
          <a:ln w="25400" algn="ctr">
            <a:solidFill>
              <a:srgbClr val="993366"/>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46" name="正方形/長方形 14"/>
          <p:cNvSpPr/>
          <p:nvPr/>
        </p:nvSpPr>
        <p:spPr>
          <a:xfrm>
            <a:off x="6823075" y="1967652"/>
            <a:ext cx="2971800" cy="373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rgbClr val="3C3E42"/>
                </a:solidFill>
                <a:latin typeface="HG丸ｺﾞｼｯｸM-PRO" pitchFamily="50" charset="-128"/>
                <a:ea typeface="HG丸ｺﾞｼｯｸM-PRO" pitchFamily="50" charset="-128"/>
              </a:rPr>
              <a:t>成　人　教　育</a:t>
            </a:r>
          </a:p>
        </p:txBody>
      </p:sp>
      <p:sp>
        <p:nvSpPr>
          <p:cNvPr id="47" name="角丸四角形 13"/>
          <p:cNvSpPr>
            <a:spLocks noChangeArrowheads="1"/>
          </p:cNvSpPr>
          <p:nvPr/>
        </p:nvSpPr>
        <p:spPr bwMode="auto">
          <a:xfrm>
            <a:off x="8621713" y="1319952"/>
            <a:ext cx="1152525" cy="523875"/>
          </a:xfrm>
          <a:prstGeom prst="roundRect">
            <a:avLst>
              <a:gd name="adj" fmla="val 16667"/>
            </a:avLst>
          </a:prstGeom>
          <a:solidFill>
            <a:srgbClr val="B0FF9B"/>
          </a:solidFill>
          <a:ln w="25400" algn="ctr">
            <a:solidFill>
              <a:srgbClr val="00B050"/>
            </a:solidFill>
            <a:round/>
            <a:headEnd/>
            <a:tailEnd/>
          </a:ln>
        </p:spPr>
        <p:txBody>
          <a:bodyPr anchor="ct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b="1">
                <a:latin typeface="HG丸ｺﾞｼｯｸM-PRO" panose="020F0600000000000000" pitchFamily="50" charset="-128"/>
                <a:ea typeface="HG丸ｺﾞｼｯｸM-PRO" panose="020F0600000000000000" pitchFamily="50" charset="-128"/>
              </a:rPr>
              <a:t>高齢者教育</a:t>
            </a:r>
          </a:p>
        </p:txBody>
      </p:sp>
      <p:sp>
        <p:nvSpPr>
          <p:cNvPr id="48" name="角丸四角形 13"/>
          <p:cNvSpPr>
            <a:spLocks noChangeArrowheads="1"/>
          </p:cNvSpPr>
          <p:nvPr/>
        </p:nvSpPr>
        <p:spPr bwMode="auto">
          <a:xfrm>
            <a:off x="1997075" y="2858240"/>
            <a:ext cx="1152525" cy="523875"/>
          </a:xfrm>
          <a:prstGeom prst="roundRect">
            <a:avLst>
              <a:gd name="adj" fmla="val 16667"/>
            </a:avLst>
          </a:prstGeom>
          <a:solidFill>
            <a:srgbClr val="FFC000"/>
          </a:solidFill>
          <a:ln w="25400" algn="ctr">
            <a:solidFill>
              <a:srgbClr val="993366"/>
            </a:solidFill>
            <a:round/>
            <a:headEnd/>
            <a:tailEnd/>
          </a:ln>
        </p:spPr>
        <p:txBody>
          <a:bodyPr anchor="ct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b="1">
                <a:latin typeface="HG丸ｺﾞｼｯｸM-PRO" panose="020F0600000000000000" pitchFamily="50" charset="-128"/>
                <a:ea typeface="HG丸ｺﾞｼｯｸM-PRO" panose="020F0600000000000000" pitchFamily="50" charset="-128"/>
              </a:rPr>
              <a:t>幼児</a:t>
            </a:r>
            <a:endParaRPr lang="en-US" altLang="ja-JP" sz="1800" b="1">
              <a:latin typeface="HG丸ｺﾞｼｯｸM-PRO" panose="020F0600000000000000" pitchFamily="50" charset="-128"/>
              <a:ea typeface="HG丸ｺﾞｼｯｸM-PRO" panose="020F0600000000000000" pitchFamily="50" charset="-128"/>
            </a:endParaRPr>
          </a:p>
          <a:p>
            <a:pPr algn="ctr" eaLnBrk="1" hangingPunct="1">
              <a:spcBef>
                <a:spcPct val="0"/>
              </a:spcBef>
              <a:buClrTx/>
              <a:buSzTx/>
              <a:buFontTx/>
              <a:buNone/>
            </a:pPr>
            <a:r>
              <a:rPr lang="ja-JP" altLang="en-US" sz="1800" b="1">
                <a:latin typeface="HG丸ｺﾞｼｯｸM-PRO" panose="020F0600000000000000" pitchFamily="50" charset="-128"/>
                <a:ea typeface="HG丸ｺﾞｼｯｸM-PRO" panose="020F0600000000000000" pitchFamily="50" charset="-128"/>
              </a:rPr>
              <a:t>教育</a:t>
            </a:r>
          </a:p>
        </p:txBody>
      </p:sp>
      <p:sp>
        <p:nvSpPr>
          <p:cNvPr id="49" name="角丸四角形 13"/>
          <p:cNvSpPr>
            <a:spLocks noChangeArrowheads="1"/>
          </p:cNvSpPr>
          <p:nvPr/>
        </p:nvSpPr>
        <p:spPr bwMode="auto">
          <a:xfrm>
            <a:off x="1925638" y="5868319"/>
            <a:ext cx="7705725" cy="523875"/>
          </a:xfrm>
          <a:prstGeom prst="roundRect">
            <a:avLst>
              <a:gd name="adj" fmla="val 16667"/>
            </a:avLst>
          </a:prstGeom>
          <a:solidFill>
            <a:srgbClr val="FFC000"/>
          </a:solidFill>
          <a:ln w="25400" algn="ctr">
            <a:solidFill>
              <a:srgbClr val="993366"/>
            </a:solidFill>
            <a:round/>
            <a:headEnd/>
            <a:tailEnd/>
          </a:ln>
        </p:spPr>
        <p:txBody>
          <a:bodyPr anchor="ct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ja-JP" altLang="en-US" sz="1800" b="1">
                <a:latin typeface="HG丸ｺﾞｼｯｸM-PRO" panose="020F0600000000000000" pitchFamily="50" charset="-128"/>
                <a:ea typeface="HG丸ｺﾞｼｯｸM-PRO" panose="020F0600000000000000" pitchFamily="50" charset="-128"/>
              </a:rPr>
              <a:t>自　　己　　学　　習</a:t>
            </a:r>
            <a:endParaRPr lang="en-US" altLang="ja-JP" sz="1800" b="1">
              <a:latin typeface="HG丸ｺﾞｼｯｸM-PRO" panose="020F0600000000000000" pitchFamily="50" charset="-128"/>
              <a:ea typeface="HG丸ｺﾞｼｯｸM-PRO" panose="020F0600000000000000" pitchFamily="50" charset="-128"/>
            </a:endParaRPr>
          </a:p>
        </p:txBody>
      </p:sp>
      <p:sp>
        <p:nvSpPr>
          <p:cNvPr id="50" name="正方形/長方形 49"/>
          <p:cNvSpPr/>
          <p:nvPr/>
        </p:nvSpPr>
        <p:spPr>
          <a:xfrm>
            <a:off x="2289690" y="750835"/>
            <a:ext cx="6553200" cy="3730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rgbClr val="3C3E42"/>
                </a:solidFill>
                <a:latin typeface="HG丸ｺﾞｼｯｸM-PRO" pitchFamily="50" charset="-128"/>
                <a:ea typeface="HG丸ｺﾞｼｯｸM-PRO" pitchFamily="50" charset="-128"/>
              </a:rPr>
              <a:t>家　庭　教　育</a:t>
            </a:r>
          </a:p>
        </p:txBody>
      </p:sp>
      <p:sp>
        <p:nvSpPr>
          <p:cNvPr id="31" name="テキスト ボックス 4"/>
          <p:cNvSpPr txBox="1">
            <a:spLocks noChangeArrowheads="1"/>
          </p:cNvSpPr>
          <p:nvPr/>
        </p:nvSpPr>
        <p:spPr bwMode="auto">
          <a:xfrm>
            <a:off x="1321595" y="6243079"/>
            <a:ext cx="6429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eaLnBrk="1" hangingPunct="1">
              <a:spcBef>
                <a:spcPct val="0"/>
              </a:spcBef>
              <a:buClrTx/>
              <a:buSzTx/>
              <a:buFontTx/>
              <a:buNone/>
            </a:pPr>
            <a:r>
              <a:rPr lang="ja-JP" altLang="en-US" sz="1800" dirty="0">
                <a:latin typeface="Arial" panose="020B0604020202020204" pitchFamily="34" charset="0"/>
                <a:ea typeface="ＭＳ Ｐゴシック" panose="020B0600070205080204" pitchFamily="50" charset="-128"/>
              </a:rPr>
              <a:t>０歳</a:t>
            </a:r>
            <a:endParaRPr lang="en-US" altLang="ja-JP" sz="1800" dirty="0">
              <a:latin typeface="Arial" panose="020B0604020202020204" pitchFamily="34" charset="0"/>
              <a:ea typeface="ＭＳ Ｐゴシック" panose="020B0600070205080204" pitchFamily="50" charset="-128"/>
            </a:endParaRPr>
          </a:p>
          <a:p>
            <a:pPr eaLnBrk="1" hangingPunct="1">
              <a:spcBef>
                <a:spcPct val="0"/>
              </a:spcBef>
              <a:buClrTx/>
              <a:buSzTx/>
              <a:buFontTx/>
              <a:buNone/>
            </a:pPr>
            <a:r>
              <a:rPr lang="ja-JP" altLang="en-US" sz="1800" dirty="0">
                <a:latin typeface="Arial" panose="020B0604020202020204" pitchFamily="34" charset="0"/>
                <a:ea typeface="ＭＳ Ｐゴシック" panose="020B0600070205080204" pitchFamily="50" charset="-128"/>
              </a:rPr>
              <a:t>（生）</a:t>
            </a:r>
          </a:p>
        </p:txBody>
      </p:sp>
      <p:sp>
        <p:nvSpPr>
          <p:cNvPr id="32" name="テキスト ボックス 5"/>
          <p:cNvSpPr txBox="1">
            <a:spLocks noChangeArrowheads="1"/>
          </p:cNvSpPr>
          <p:nvPr/>
        </p:nvSpPr>
        <p:spPr bwMode="auto">
          <a:xfrm>
            <a:off x="9722730" y="6257732"/>
            <a:ext cx="6429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eaLnBrk="1" hangingPunct="1">
              <a:spcBef>
                <a:spcPct val="0"/>
              </a:spcBef>
              <a:buClrTx/>
              <a:buSzTx/>
              <a:buFontTx/>
              <a:buNone/>
            </a:pPr>
            <a:r>
              <a:rPr lang="ja-JP" altLang="en-US" sz="1800" dirty="0">
                <a:latin typeface="Arial" panose="020B0604020202020204" pitchFamily="34" charset="0"/>
                <a:ea typeface="ＭＳ Ｐゴシック" panose="020B0600070205080204" pitchFamily="50" charset="-128"/>
              </a:rPr>
              <a:t>寿命</a:t>
            </a:r>
            <a:endParaRPr lang="en-US" altLang="ja-JP" sz="1800" dirty="0">
              <a:latin typeface="Arial" panose="020B0604020202020204" pitchFamily="34" charset="0"/>
              <a:ea typeface="ＭＳ Ｐゴシック" panose="020B0600070205080204" pitchFamily="50" charset="-128"/>
            </a:endParaRPr>
          </a:p>
          <a:p>
            <a:pPr eaLnBrk="1" hangingPunct="1">
              <a:spcBef>
                <a:spcPct val="0"/>
              </a:spcBef>
              <a:buClrTx/>
              <a:buSzTx/>
              <a:buFontTx/>
              <a:buNone/>
            </a:pPr>
            <a:r>
              <a:rPr lang="ja-JP" altLang="en-US" sz="1800" dirty="0">
                <a:latin typeface="Arial" panose="020B0604020202020204" pitchFamily="34" charset="0"/>
                <a:ea typeface="ＭＳ Ｐゴシック" panose="020B0600070205080204" pitchFamily="50" charset="-128"/>
              </a:rPr>
              <a:t>（死）</a:t>
            </a:r>
          </a:p>
        </p:txBody>
      </p:sp>
      <p:sp>
        <p:nvSpPr>
          <p:cNvPr id="52" name="角丸四角形 51"/>
          <p:cNvSpPr>
            <a:spLocks noChangeArrowheads="1"/>
          </p:cNvSpPr>
          <p:nvPr/>
        </p:nvSpPr>
        <p:spPr bwMode="auto">
          <a:xfrm>
            <a:off x="7565607" y="3539273"/>
            <a:ext cx="2081964" cy="2335435"/>
          </a:xfrm>
          <a:prstGeom prst="roundRect">
            <a:avLst>
              <a:gd name="adj" fmla="val 16667"/>
            </a:avLst>
          </a:prstGeom>
          <a:solidFill>
            <a:schemeClr val="accent2">
              <a:lumMod val="60000"/>
              <a:lumOff val="40000"/>
            </a:schemeClr>
          </a:solidFill>
          <a:ln w="25400" algn="ctr">
            <a:solidFill>
              <a:srgbClr val="008000"/>
            </a:solidFill>
            <a:round/>
            <a:headEnd/>
            <a:tailEnd/>
          </a:ln>
        </p:spPr>
        <p:txBody>
          <a:bodyPr anchor="ctr"/>
          <a:lstStyle/>
          <a:p>
            <a:pPr algn="ctr" eaLnBrk="1" hangingPunct="1">
              <a:defRPr/>
            </a:pPr>
            <a:endParaRPr lang="ja-JP" altLang="en-US" dirty="0">
              <a:solidFill>
                <a:schemeClr val="lt1"/>
              </a:solidFill>
              <a:latin typeface="+mn-lt"/>
              <a:ea typeface="+mn-ea"/>
            </a:endParaRPr>
          </a:p>
        </p:txBody>
      </p:sp>
      <p:sp>
        <p:nvSpPr>
          <p:cNvPr id="53" name="正方形/長方形 52"/>
          <p:cNvSpPr/>
          <p:nvPr/>
        </p:nvSpPr>
        <p:spPr>
          <a:xfrm>
            <a:off x="7543799" y="3701579"/>
            <a:ext cx="19812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b="1" dirty="0">
                <a:solidFill>
                  <a:srgbClr val="3C3E42"/>
                </a:solidFill>
                <a:latin typeface="HG丸ｺﾞｼｯｸM-PRO" pitchFamily="50" charset="-128"/>
                <a:ea typeface="HG丸ｺﾞｼｯｸM-PRO" pitchFamily="50" charset="-128"/>
              </a:rPr>
              <a:t>企業内教育</a:t>
            </a:r>
          </a:p>
        </p:txBody>
      </p:sp>
      <p:sp>
        <p:nvSpPr>
          <p:cNvPr id="54" name="テキスト ボックス 53"/>
          <p:cNvSpPr txBox="1"/>
          <p:nvPr/>
        </p:nvSpPr>
        <p:spPr>
          <a:xfrm>
            <a:off x="7758070" y="4403452"/>
            <a:ext cx="1697037" cy="646331"/>
          </a:xfrm>
          <a:prstGeom prst="rect">
            <a:avLst/>
          </a:prstGeom>
          <a:solidFill>
            <a:schemeClr val="bg1">
              <a:lumMod val="65000"/>
            </a:schemeClr>
          </a:solidFill>
          <a:ln w="38100" cmpd="dbl">
            <a:solidFill>
              <a:schemeClr val="tx1"/>
            </a:solidFill>
          </a:ln>
        </p:spPr>
        <p:txBody>
          <a:bodyPr wrap="square">
            <a:spAutoFit/>
          </a:bodyPr>
          <a:lstStyle/>
          <a:p>
            <a:pPr algn="ctr" eaLnBrk="1" hangingPunct="1">
              <a:defRPr/>
            </a:pPr>
            <a:r>
              <a:rPr lang="ja-JP" altLang="en-US" dirty="0">
                <a:latin typeface="AR丸ゴシック体E" pitchFamily="49" charset="-128"/>
                <a:ea typeface="AR丸ゴシック体E" pitchFamily="49" charset="-128"/>
              </a:rPr>
              <a:t>スキル・知識の養成</a:t>
            </a:r>
          </a:p>
        </p:txBody>
      </p:sp>
      <p:sp>
        <p:nvSpPr>
          <p:cNvPr id="56" name="テキスト ボックス 55"/>
          <p:cNvSpPr txBox="1">
            <a:spLocks noChangeArrowheads="1"/>
          </p:cNvSpPr>
          <p:nvPr/>
        </p:nvSpPr>
        <p:spPr bwMode="auto">
          <a:xfrm>
            <a:off x="7757277" y="5138661"/>
            <a:ext cx="1697830" cy="369332"/>
          </a:xfrm>
          <a:prstGeom prst="rect">
            <a:avLst/>
          </a:prstGeom>
          <a:solidFill>
            <a:srgbClr val="FFCC66"/>
          </a:solidFill>
          <a:ln w="38100" cmpd="dbl">
            <a:solidFill>
              <a:schemeClr val="tx1"/>
            </a:solidFill>
            <a:miter lim="800000"/>
            <a:headEnd/>
            <a:tailEnd/>
          </a:ln>
        </p:spPr>
        <p:txBody>
          <a:bodyPr wrap="square">
            <a:spAutoFit/>
          </a:bodyPr>
          <a:lstStyle>
            <a:lvl1pPr>
              <a:spcBef>
                <a:spcPts val="600"/>
              </a:spcBef>
              <a:buClr>
                <a:schemeClr val="accent1"/>
              </a:buClr>
              <a:buSzPct val="70000"/>
              <a:buFont typeface="Wingdings" panose="05000000000000000000" pitchFamily="2" charset="2"/>
              <a:buChar char=""/>
              <a:defRPr kumimoji="1" sz="2400">
                <a:solidFill>
                  <a:schemeClr val="tx1"/>
                </a:solidFill>
                <a:latin typeface="Century Schoolbook" panose="02040604050505020304" pitchFamily="18" charset="0"/>
                <a:ea typeface="ＭＳ Ｐ明朝" panose="02020600040205080304" pitchFamily="18" charset="-128"/>
              </a:defRPr>
            </a:lvl1pPr>
            <a:lvl2pPr marL="742950" indent="-285750">
              <a:spcBef>
                <a:spcPct val="20000"/>
              </a:spcBef>
              <a:buClr>
                <a:schemeClr val="accent1"/>
              </a:buClr>
              <a:buSzPct val="80000"/>
              <a:buFont typeface="Wingdings 2" panose="05020102010507070707" pitchFamily="18" charset="2"/>
              <a:buChar char=""/>
              <a:defRPr kumimoji="1" sz="2100">
                <a:solidFill>
                  <a:schemeClr val="tx1"/>
                </a:solidFill>
                <a:latin typeface="Century Schoolbook" panose="02040604050505020304" pitchFamily="18" charset="0"/>
                <a:ea typeface="ＭＳ Ｐ明朝" panose="02020600040205080304" pitchFamily="18" charset="-128"/>
              </a:defRPr>
            </a:lvl2pPr>
            <a:lvl3pPr marL="1143000" indent="-228600">
              <a:spcBef>
                <a:spcPct val="20000"/>
              </a:spcBef>
              <a:buClr>
                <a:srgbClr val="E0752F"/>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3pPr>
            <a:lvl4pPr marL="1600200" indent="-228600">
              <a:spcBef>
                <a:spcPct val="20000"/>
              </a:spcBef>
              <a:buClr>
                <a:srgbClr val="FEC3AE"/>
              </a:buClr>
              <a:buSzPct val="60000"/>
              <a:buFont typeface="Wingdings" panose="05000000000000000000" pitchFamily="2" charset="2"/>
              <a:buChar char=""/>
              <a:defRPr kumimoji="1">
                <a:solidFill>
                  <a:schemeClr val="tx1"/>
                </a:solidFill>
                <a:latin typeface="Century Schoolbook" panose="02040604050505020304" pitchFamily="18" charset="0"/>
                <a:ea typeface="ＭＳ Ｐ明朝" panose="02020600040205080304" pitchFamily="18" charset="-128"/>
              </a:defRPr>
            </a:lvl4pPr>
            <a:lvl5pPr marL="2057400" indent="-228600">
              <a:spcBef>
                <a:spcPct val="20000"/>
              </a:spcBef>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kumimoji="1" sz="1600">
                <a:solidFill>
                  <a:schemeClr val="tx1"/>
                </a:solidFill>
                <a:latin typeface="Century Schoolbook" panose="02040604050505020304" pitchFamily="18" charset="0"/>
                <a:ea typeface="ＭＳ Ｐ明朝" panose="02020600040205080304" pitchFamily="18" charset="-128"/>
              </a:defRPr>
            </a:lvl9pPr>
          </a:lstStyle>
          <a:p>
            <a:pPr algn="ctr" eaLnBrk="1" hangingPunct="1">
              <a:spcBef>
                <a:spcPct val="0"/>
              </a:spcBef>
              <a:buClrTx/>
              <a:buSzTx/>
              <a:buFontTx/>
              <a:buNone/>
            </a:pPr>
            <a:r>
              <a:rPr lang="en-US" altLang="ja-JP" sz="1800" dirty="0">
                <a:latin typeface="AR丸ゴシック体E" pitchFamily="49" charset="-128"/>
                <a:ea typeface="AR丸ゴシック体E" pitchFamily="49" charset="-128"/>
              </a:rPr>
              <a:t>CSR</a:t>
            </a:r>
            <a:r>
              <a:rPr lang="ja-JP" altLang="en-US" sz="1800" dirty="0">
                <a:latin typeface="AR丸ゴシック体E" pitchFamily="49" charset="-128"/>
                <a:ea typeface="AR丸ゴシック体E" pitchFamily="49" charset="-128"/>
              </a:rPr>
              <a:t>の達成</a:t>
            </a:r>
          </a:p>
        </p:txBody>
      </p:sp>
    </p:spTree>
    <p:extLst>
      <p:ext uri="{BB962C8B-B14F-4D97-AF65-F5344CB8AC3E}">
        <p14:creationId xmlns:p14="http://schemas.microsoft.com/office/powerpoint/2010/main" val="3906319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194407" y="2633822"/>
            <a:ext cx="8664488" cy="1938992"/>
          </a:xfrm>
          <a:prstGeom prst="rect">
            <a:avLst/>
          </a:prstGeom>
          <a:noFill/>
        </p:spPr>
        <p:txBody>
          <a:bodyPr wrap="square" rtlCol="0">
            <a:spAutoFit/>
          </a:bodyPr>
          <a:lstStyle/>
          <a:p>
            <a:pPr algn="ctr"/>
            <a:r>
              <a:rPr kumimoji="1" lang="ja-JP" altLang="en-US" sz="6000" b="1" dirty="0"/>
              <a:t>（１）白井市の生涯学習</a:t>
            </a:r>
            <a:endParaRPr kumimoji="1" lang="en-US" altLang="ja-JP" sz="6000" b="1" dirty="0"/>
          </a:p>
          <a:p>
            <a:pPr algn="ctr"/>
            <a:r>
              <a:rPr kumimoji="1" lang="ja-JP" altLang="en-US" sz="6000" b="1" dirty="0"/>
              <a:t>　　の現状について</a:t>
            </a:r>
          </a:p>
        </p:txBody>
      </p:sp>
    </p:spTree>
    <p:extLst>
      <p:ext uri="{BB962C8B-B14F-4D97-AF65-F5344CB8AC3E}">
        <p14:creationId xmlns:p14="http://schemas.microsoft.com/office/powerpoint/2010/main" val="1014689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09600" y="2161309"/>
            <a:ext cx="10972800" cy="1119154"/>
          </a:xfrm>
        </p:spPr>
        <p:txBody>
          <a:bodyPr rtlCol="0" anchor="ctr"/>
          <a:lstStyle/>
          <a:p>
            <a:pPr marL="0" indent="0" algn="ctr">
              <a:buNone/>
            </a:pPr>
            <a:r>
              <a:rPr lang="ja-JP" altLang="en-US" sz="4400" b="1" dirty="0">
                <a:solidFill>
                  <a:srgbClr val="FF0066"/>
                </a:solidFill>
              </a:rPr>
              <a:t>ときめき</a:t>
            </a:r>
            <a:r>
              <a:rPr lang="ja-JP" altLang="en-US" sz="4400" b="1" dirty="0"/>
              <a:t>と</a:t>
            </a:r>
            <a:r>
              <a:rPr lang="ja-JP" altLang="en-US" sz="4400" b="1" dirty="0">
                <a:solidFill>
                  <a:srgbClr val="33CC33"/>
                </a:solidFill>
              </a:rPr>
              <a:t>　みどり</a:t>
            </a:r>
            <a:r>
              <a:rPr lang="ja-JP" altLang="en-US" sz="4400" b="1" dirty="0"/>
              <a:t>あふれる</a:t>
            </a:r>
            <a:r>
              <a:rPr lang="ja-JP" altLang="en-US" sz="4400" b="1" dirty="0">
                <a:solidFill>
                  <a:srgbClr val="33CC33"/>
                </a:solidFill>
              </a:rPr>
              <a:t>　</a:t>
            </a:r>
            <a:r>
              <a:rPr lang="ja-JP" altLang="en-US" sz="4400" b="1" dirty="0"/>
              <a:t>快活都市</a:t>
            </a:r>
          </a:p>
        </p:txBody>
      </p:sp>
      <p:sp>
        <p:nvSpPr>
          <p:cNvPr id="5" name="コンテンツ プレースホルダー 1"/>
          <p:cNvSpPr txBox="1">
            <a:spLocks/>
          </p:cNvSpPr>
          <p:nvPr/>
        </p:nvSpPr>
        <p:spPr>
          <a:xfrm>
            <a:off x="609600" y="3280463"/>
            <a:ext cx="10972800" cy="3468067"/>
          </a:xfrm>
          <a:prstGeom prst="rect">
            <a:avLst/>
          </a:prstGeom>
        </p:spPr>
        <p:txBody>
          <a:bodyPr vert="horz" rtlCol="0" anchor="ctr">
            <a:normAutofit/>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Font typeface="Wingdings 2"/>
              <a:buNone/>
            </a:pPr>
            <a:r>
              <a:rPr lang="ja-JP" altLang="en-US" sz="2400" dirty="0">
                <a:latin typeface="メイリオ" panose="020B0604030504040204" pitchFamily="50" charset="-128"/>
                <a:ea typeface="メイリオ" panose="020B0604030504040204" pitchFamily="50" charset="-128"/>
              </a:rPr>
              <a:t>市民とみどりは、白井市の財産です。</a:t>
            </a:r>
            <a:endParaRPr lang="en-US" altLang="ja-JP" sz="2400" dirty="0">
              <a:latin typeface="メイリオ" panose="020B0604030504040204" pitchFamily="50" charset="-128"/>
              <a:ea typeface="メイリオ" panose="020B0604030504040204" pitchFamily="50" charset="-128"/>
            </a:endParaRPr>
          </a:p>
          <a:p>
            <a:pPr marL="0" indent="0">
              <a:buFont typeface="Wingdings 2"/>
              <a:buNone/>
            </a:pPr>
            <a:r>
              <a:rPr lang="ja-JP" altLang="en-US" sz="2400" dirty="0">
                <a:latin typeface="メイリオ" panose="020B0604030504040204" pitchFamily="50" charset="-128"/>
                <a:ea typeface="メイリオ" panose="020B0604030504040204" pitchFamily="50" charset="-128"/>
              </a:rPr>
              <a:t>今あるみどりを守り、まちの風景として育み、“</a:t>
            </a:r>
            <a:r>
              <a:rPr lang="ja-JP" altLang="en-US" sz="2400" b="1" dirty="0">
                <a:solidFill>
                  <a:srgbClr val="33CC33"/>
                </a:solidFill>
                <a:latin typeface="メイリオ" panose="020B0604030504040204" pitchFamily="50" charset="-128"/>
                <a:ea typeface="メイリオ" panose="020B0604030504040204" pitchFamily="50" charset="-128"/>
              </a:rPr>
              <a:t>みどり</a:t>
            </a:r>
            <a:r>
              <a:rPr lang="ja-JP" altLang="en-US" sz="2400" dirty="0">
                <a:latin typeface="メイリオ" panose="020B0604030504040204" pitchFamily="50" charset="-128"/>
                <a:ea typeface="メイリオ" panose="020B0604030504040204" pitchFamily="50" charset="-128"/>
              </a:rPr>
              <a:t>”あふれるまちづくりを進めていくことが大切です。</a:t>
            </a:r>
            <a:endParaRPr lang="en-US" altLang="ja-JP" sz="2400" dirty="0">
              <a:latin typeface="メイリオ" panose="020B0604030504040204" pitchFamily="50" charset="-128"/>
              <a:ea typeface="メイリオ" panose="020B0604030504040204" pitchFamily="50" charset="-128"/>
            </a:endParaRPr>
          </a:p>
          <a:p>
            <a:pPr marL="0" indent="0">
              <a:buFont typeface="Wingdings 2"/>
              <a:buNone/>
            </a:pPr>
            <a:r>
              <a:rPr lang="ja-JP" altLang="en-US" sz="2400" dirty="0">
                <a:latin typeface="メイリオ" panose="020B0604030504040204" pitchFamily="50" charset="-128"/>
                <a:ea typeface="メイリオ" panose="020B0604030504040204" pitchFamily="50" charset="-128"/>
              </a:rPr>
              <a:t>市民一人ひとりが生活の快適さを感じ、みどりとのふれあいがその快適さを高め、暮らしを楽しむ“</a:t>
            </a:r>
            <a:r>
              <a:rPr lang="ja-JP" altLang="en-US" sz="2400" b="1" dirty="0">
                <a:solidFill>
                  <a:srgbClr val="FF0066"/>
                </a:solidFill>
                <a:latin typeface="メイリオ" panose="020B0604030504040204" pitchFamily="50" charset="-128"/>
                <a:ea typeface="メイリオ" panose="020B0604030504040204" pitchFamily="50" charset="-128"/>
              </a:rPr>
              <a:t>ときめき</a:t>
            </a:r>
            <a:r>
              <a:rPr lang="ja-JP" altLang="en-US" sz="2400" dirty="0">
                <a:latin typeface="メイリオ" panose="020B0604030504040204" pitchFamily="50" charset="-128"/>
                <a:ea typeface="メイリオ" panose="020B0604030504040204" pitchFamily="50" charset="-128"/>
              </a:rPr>
              <a:t>”あふれるまちづくりを進めます。</a:t>
            </a:r>
            <a:endParaRPr lang="en-US" altLang="ja-JP" sz="2400" dirty="0">
              <a:latin typeface="メイリオ" panose="020B0604030504040204" pitchFamily="50" charset="-128"/>
              <a:ea typeface="メイリオ" panose="020B0604030504040204" pitchFamily="50" charset="-128"/>
            </a:endParaRPr>
          </a:p>
          <a:p>
            <a:pPr marL="0" indent="0">
              <a:buFont typeface="Wingdings 2"/>
              <a:buNone/>
            </a:pPr>
            <a:r>
              <a:rPr lang="ja-JP" altLang="en-US" sz="2400" dirty="0">
                <a:latin typeface="メイリオ" panose="020B0604030504040204" pitchFamily="50" charset="-128"/>
                <a:ea typeface="メイリオ" panose="020B0604030504040204" pitchFamily="50" charset="-128"/>
              </a:rPr>
              <a:t>そして、人のつながり、みどりとのふれあいが人、地域そしてまちの活力を生み出し、誰もが「快適」で「快活」あるまちを愛し、誇り、新しいことにチャレンジする“</a:t>
            </a:r>
            <a:r>
              <a:rPr lang="ja-JP" altLang="en-US" sz="2400" b="1" dirty="0">
                <a:solidFill>
                  <a:srgbClr val="FF0066"/>
                </a:solidFill>
                <a:latin typeface="メイリオ" panose="020B0604030504040204" pitchFamily="50" charset="-128"/>
                <a:ea typeface="メイリオ" panose="020B0604030504040204" pitchFamily="50" charset="-128"/>
              </a:rPr>
              <a:t>ときめき</a:t>
            </a:r>
            <a:r>
              <a:rPr lang="ja-JP" altLang="en-US" sz="2400" dirty="0">
                <a:latin typeface="メイリオ" panose="020B0604030504040204" pitchFamily="50" charset="-128"/>
                <a:ea typeface="メイリオ" panose="020B0604030504040204" pitchFamily="50" charset="-128"/>
              </a:rPr>
              <a:t>”あふれるまちづくりを進めます。</a:t>
            </a:r>
            <a:endParaRPr lang="en-US" altLang="ja-JP"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798022" y="532015"/>
            <a:ext cx="10784378" cy="1477328"/>
          </a:xfrm>
          <a:prstGeom prst="rect">
            <a:avLst/>
          </a:prstGeom>
          <a:noFill/>
        </p:spPr>
        <p:txBody>
          <a:bodyPr wrap="square" rtlCol="0">
            <a:spAutoFit/>
          </a:bodyPr>
          <a:lstStyle/>
          <a:p>
            <a:pPr algn="ctr"/>
            <a:r>
              <a:rPr lang="ja-JP" altLang="en-US" sz="5400" dirty="0">
                <a:latin typeface="ＭＳ 明朝" panose="02020609040205080304" pitchFamily="17" charset="-128"/>
                <a:ea typeface="ＭＳ 明朝" panose="02020609040205080304" pitchFamily="17" charset="-128"/>
              </a:rPr>
              <a:t>白井市の目指す姿</a:t>
            </a:r>
            <a:endParaRPr lang="en-US" altLang="ja-JP" sz="5400" dirty="0">
              <a:latin typeface="ＭＳ 明朝" panose="02020609040205080304" pitchFamily="17" charset="-128"/>
              <a:ea typeface="ＭＳ 明朝" panose="02020609040205080304" pitchFamily="17" charset="-128"/>
            </a:endParaRPr>
          </a:p>
          <a:p>
            <a:pPr algn="ctr"/>
            <a:r>
              <a:rPr lang="ja-JP" altLang="en-US" sz="3600" dirty="0">
                <a:latin typeface="ＭＳ 明朝" panose="02020609040205080304" pitchFamily="17" charset="-128"/>
                <a:ea typeface="ＭＳ 明朝" panose="02020609040205080304" pitchFamily="17" charset="-128"/>
              </a:rPr>
              <a:t>　</a:t>
            </a:r>
            <a:r>
              <a:rPr lang="ja-JP" altLang="en-US" sz="2800" dirty="0"/>
              <a:t>～白井市第</a:t>
            </a:r>
            <a:r>
              <a:rPr lang="en-US" altLang="ja-JP" sz="2800" dirty="0"/>
              <a:t>5</a:t>
            </a:r>
            <a:r>
              <a:rPr lang="ja-JP" altLang="en-US" sz="2800" dirty="0"/>
              <a:t>次総合計画（平成</a:t>
            </a:r>
            <a:r>
              <a:rPr lang="en-US" altLang="ja-JP" sz="2800" dirty="0"/>
              <a:t>28</a:t>
            </a:r>
            <a:r>
              <a:rPr lang="ja-JP" altLang="en-US" sz="2800" dirty="0"/>
              <a:t>年度から令和</a:t>
            </a:r>
            <a:r>
              <a:rPr lang="en-US" altLang="ja-JP" sz="2800" dirty="0"/>
              <a:t>7</a:t>
            </a:r>
            <a:r>
              <a:rPr lang="ja-JP" altLang="en-US" sz="2800" dirty="0"/>
              <a:t>年度）～</a:t>
            </a:r>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a:srcRect r="3759"/>
          <a:stretch/>
        </p:blipFill>
        <p:spPr>
          <a:xfrm>
            <a:off x="192506" y="196182"/>
            <a:ext cx="11760224" cy="6112042"/>
          </a:xfrm>
          <a:prstGeom prst="rect">
            <a:avLst/>
          </a:prstGeom>
        </p:spPr>
      </p:pic>
    </p:spTree>
    <p:extLst>
      <p:ext uri="{BB962C8B-B14F-4D97-AF65-F5344CB8AC3E}">
        <p14:creationId xmlns:p14="http://schemas.microsoft.com/office/powerpoint/2010/main" val="1043874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809222" y="914400"/>
            <a:ext cx="10221145" cy="177363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まちづくりの重点事業</a:t>
            </a:r>
            <a:endParaRPr lang="en-US" altLang="ja-JP" sz="4400" b="1" dirty="0">
              <a:latin typeface="メイリオ" panose="020B0604030504040204" pitchFamily="50" charset="-128"/>
              <a:ea typeface="メイリオ" panose="020B0604030504040204" pitchFamily="50" charset="-128"/>
            </a:endParaRPr>
          </a:p>
          <a:p>
            <a:pPr marL="0" indent="0" algn="ctr">
              <a:buFont typeface="Wingdings 2"/>
              <a:buNone/>
            </a:pPr>
            <a:r>
              <a:rPr lang="ja-JP" altLang="en-US" sz="4400" b="1" dirty="0">
                <a:latin typeface="メイリオ" panose="020B0604030504040204" pitchFamily="50" charset="-128"/>
                <a:ea typeface="メイリオ" panose="020B0604030504040204" pitchFamily="50" charset="-128"/>
              </a:rPr>
              <a:t>～３つの戦略～</a:t>
            </a:r>
          </a:p>
        </p:txBody>
      </p:sp>
      <p:grpSp>
        <p:nvGrpSpPr>
          <p:cNvPr id="5" name="グループ化 4"/>
          <p:cNvGrpSpPr/>
          <p:nvPr/>
        </p:nvGrpSpPr>
        <p:grpSpPr>
          <a:xfrm>
            <a:off x="809222" y="2688035"/>
            <a:ext cx="10221145" cy="3918827"/>
            <a:chOff x="1008845" y="2688035"/>
            <a:chExt cx="10496281" cy="3918827"/>
          </a:xfrm>
        </p:grpSpPr>
        <p:sp>
          <p:nvSpPr>
            <p:cNvPr id="3" name="コンテンツ プレースホルダー 1"/>
            <p:cNvSpPr txBox="1">
              <a:spLocks/>
            </p:cNvSpPr>
            <p:nvPr/>
          </p:nvSpPr>
          <p:spPr>
            <a:xfrm>
              <a:off x="1008845" y="2688035"/>
              <a:ext cx="2133600" cy="3918827"/>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dist">
                <a:buFont typeface="Wingdings 2"/>
                <a:buNone/>
              </a:pPr>
              <a:r>
                <a:rPr lang="ja-JP" altLang="en-US" sz="4400" b="1" dirty="0">
                  <a:latin typeface="メイリオ" panose="020B0604030504040204" pitchFamily="50" charset="-128"/>
                  <a:ea typeface="メイリオ" panose="020B0604030504040204" pitchFamily="50" charset="-128"/>
                </a:rPr>
                <a:t>戦略１　</a:t>
              </a:r>
              <a:endParaRPr lang="en-US" altLang="ja-JP" sz="4400" b="1" dirty="0">
                <a:latin typeface="メイリオ" panose="020B0604030504040204" pitchFamily="50" charset="-128"/>
                <a:ea typeface="メイリオ" panose="020B0604030504040204" pitchFamily="50" charset="-128"/>
              </a:endParaRPr>
            </a:p>
            <a:p>
              <a:pPr marL="0" indent="0" algn="dist">
                <a:buFont typeface="Wingdings 2"/>
                <a:buNone/>
              </a:pPr>
              <a:r>
                <a:rPr lang="ja-JP" altLang="en-US" sz="4400" b="1" dirty="0">
                  <a:latin typeface="メイリオ" panose="020B0604030504040204" pitchFamily="50" charset="-128"/>
                  <a:ea typeface="メイリオ" panose="020B0604030504040204" pitchFamily="50" charset="-128"/>
                </a:rPr>
                <a:t>戦略２　</a:t>
              </a:r>
              <a:endParaRPr lang="en-US" altLang="ja-JP" sz="4400" b="1" dirty="0">
                <a:latin typeface="メイリオ" panose="020B0604030504040204" pitchFamily="50" charset="-128"/>
                <a:ea typeface="メイリオ" panose="020B0604030504040204" pitchFamily="50" charset="-128"/>
              </a:endParaRPr>
            </a:p>
            <a:p>
              <a:pPr marL="0" indent="0" algn="dist">
                <a:buFont typeface="Wingdings 2"/>
                <a:buNone/>
              </a:pPr>
              <a:r>
                <a:rPr lang="ja-JP" altLang="en-US" sz="4400" b="1" dirty="0">
                  <a:latin typeface="メイリオ" panose="020B0604030504040204" pitchFamily="50" charset="-128"/>
                  <a:ea typeface="メイリオ" panose="020B0604030504040204" pitchFamily="50" charset="-128"/>
                </a:rPr>
                <a:t>戦略３　</a:t>
              </a:r>
            </a:p>
          </p:txBody>
        </p:sp>
        <p:sp>
          <p:nvSpPr>
            <p:cNvPr id="4" name="コンテンツ プレースホルダー 1"/>
            <p:cNvSpPr txBox="1">
              <a:spLocks/>
            </p:cNvSpPr>
            <p:nvPr/>
          </p:nvSpPr>
          <p:spPr>
            <a:xfrm>
              <a:off x="3477296" y="2688035"/>
              <a:ext cx="8027830" cy="3918827"/>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dist">
                <a:buFont typeface="Wingdings 2"/>
                <a:buNone/>
              </a:pPr>
              <a:r>
                <a:rPr lang="ja-JP" altLang="en-US" sz="4400" b="1" dirty="0">
                  <a:latin typeface="メイリオ" panose="020B0604030504040204" pitchFamily="50" charset="-128"/>
                  <a:ea typeface="メイリオ" panose="020B0604030504040204" pitchFamily="50" charset="-128"/>
                </a:rPr>
                <a:t>若い世代定住プロジェクト</a:t>
              </a:r>
              <a:endParaRPr lang="en-US" altLang="ja-JP" sz="4400" b="1" dirty="0">
                <a:latin typeface="メイリオ" panose="020B0604030504040204" pitchFamily="50" charset="-128"/>
                <a:ea typeface="メイリオ" panose="020B0604030504040204" pitchFamily="50" charset="-128"/>
              </a:endParaRPr>
            </a:p>
            <a:p>
              <a:pPr marL="0" indent="0" algn="dist">
                <a:buFont typeface="Wingdings 2"/>
                <a:buNone/>
              </a:pPr>
              <a:r>
                <a:rPr lang="ja-JP" altLang="en-US" sz="4400" b="1" dirty="0">
                  <a:latin typeface="メイリオ" panose="020B0604030504040204" pitchFamily="50" charset="-128"/>
                  <a:ea typeface="メイリオ" panose="020B0604030504040204" pitchFamily="50" charset="-128"/>
                </a:rPr>
                <a:t>みどり活用プロジェクト</a:t>
              </a:r>
            </a:p>
            <a:p>
              <a:pPr marL="0" indent="0" algn="dist">
                <a:buFont typeface="Wingdings 2"/>
                <a:buNone/>
              </a:pPr>
              <a:r>
                <a:rPr lang="ja-JP" altLang="en-US" sz="4400" b="1" dirty="0">
                  <a:latin typeface="メイリオ" panose="020B0604030504040204" pitchFamily="50" charset="-128"/>
                  <a:ea typeface="メイリオ" panose="020B0604030504040204" pitchFamily="50" charset="-128"/>
                </a:rPr>
                <a:t>拠点創造プロジェクト</a:t>
              </a:r>
            </a:p>
          </p:txBody>
        </p:sp>
      </p:grpSp>
    </p:spTree>
    <p:extLst>
      <p:ext uri="{BB962C8B-B14F-4D97-AF65-F5344CB8AC3E}">
        <p14:creationId xmlns:p14="http://schemas.microsoft.com/office/powerpoint/2010/main" val="408839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txBox="1">
            <a:spLocks/>
          </p:cNvSpPr>
          <p:nvPr/>
        </p:nvSpPr>
        <p:spPr>
          <a:xfrm>
            <a:off x="339214" y="914401"/>
            <a:ext cx="11297264" cy="2138515"/>
          </a:xfrm>
          <a:prstGeom prst="rect">
            <a:avLst/>
          </a:prstGeom>
        </p:spPr>
        <p:txBody>
          <a:bodyPr rtlCol="0" anchor="ct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lgn="ctr">
              <a:buNone/>
            </a:pPr>
            <a:r>
              <a:rPr lang="ja-JP" altLang="en-US" sz="4400" b="1" dirty="0">
                <a:latin typeface="メイリオ" panose="020B0604030504040204" pitchFamily="50" charset="-128"/>
                <a:ea typeface="メイリオ" panose="020B0604030504040204" pitchFamily="50" charset="-128"/>
              </a:rPr>
              <a:t>「戦略１　若い世代定住プロジェクト」</a:t>
            </a:r>
            <a:endParaRPr lang="en-US" altLang="ja-JP" sz="4400" b="1" dirty="0">
              <a:latin typeface="メイリオ" panose="020B0604030504040204" pitchFamily="50" charset="-128"/>
              <a:ea typeface="メイリオ" panose="020B0604030504040204" pitchFamily="50" charset="-128"/>
            </a:endParaRPr>
          </a:p>
          <a:p>
            <a:pPr marL="0" indent="0" algn="ctr">
              <a:buNone/>
            </a:pPr>
            <a:r>
              <a:rPr lang="ja-JP" altLang="en-US" sz="4400" b="1" dirty="0">
                <a:latin typeface="メイリオ" panose="020B0604030504040204" pitchFamily="50" charset="-128"/>
                <a:ea typeface="メイリオ" panose="020B0604030504040204" pitchFamily="50" charset="-128"/>
              </a:rPr>
              <a:t>からみた生涯学習事業</a:t>
            </a:r>
            <a:endParaRPr lang="en-US" altLang="ja-JP" sz="4400" b="1" dirty="0">
              <a:latin typeface="メイリオ" panose="020B0604030504040204" pitchFamily="50" charset="-128"/>
              <a:ea typeface="メイリオ" panose="020B0604030504040204" pitchFamily="50" charset="-128"/>
            </a:endParaRPr>
          </a:p>
        </p:txBody>
      </p:sp>
      <p:sp>
        <p:nvSpPr>
          <p:cNvPr id="3" name="コンテンツ プレースホルダー 1"/>
          <p:cNvSpPr txBox="1">
            <a:spLocks/>
          </p:cNvSpPr>
          <p:nvPr/>
        </p:nvSpPr>
        <p:spPr>
          <a:xfrm>
            <a:off x="609600" y="3437926"/>
            <a:ext cx="10972800" cy="2048473"/>
          </a:xfrm>
          <a:prstGeom prst="rect">
            <a:avLst/>
          </a:prstGeom>
        </p:spPr>
        <p:txBody>
          <a:bodyPr rtlCol="0"/>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r>
              <a:rPr lang="ja-JP" altLang="en-US" dirty="0">
                <a:latin typeface="メイリオ" panose="020B0604030504040204" pitchFamily="50" charset="-128"/>
                <a:ea typeface="メイリオ" panose="020B0604030504040204" pitchFamily="50" charset="-128"/>
              </a:rPr>
              <a:t>地域人材活用事業（教育支援課）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子育て世代包括支援センター事業（子育て支援課、保育課、健康課）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異業種・異分野間交流・連携事業（産業振興課）</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放課後子ども教室事業（生涯学習課）</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94287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